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18"/>
  </p:notesMasterIdLst>
  <p:sldIdLst>
    <p:sldId id="259" r:id="rId8"/>
    <p:sldId id="904" r:id="rId9"/>
    <p:sldId id="418" r:id="rId10"/>
    <p:sldId id="260" r:id="rId11"/>
    <p:sldId id="903" r:id="rId12"/>
    <p:sldId id="902" r:id="rId13"/>
    <p:sldId id="908" r:id="rId14"/>
    <p:sldId id="909" r:id="rId15"/>
    <p:sldId id="923" r:id="rId16"/>
    <p:sldId id="910" r:id="rId17"/>
  </p:sldIdLst>
  <p:sldSz cx="12192000" cy="6858000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Raleway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209E80-1803-6B51-26F6-0047BF333EE6}" name="Emily Edwards" initials="EE" userId="S::Emily.Edwards@ctontario.ca::d8b7c95d-9be1-4898-8fdb-d2ff3b8e4fb4" providerId="AD"/>
  <p188:author id="{12ED909E-3C3B-DBC7-32B2-872A3C83CDD6}" name="Susan Marlin" initials="SM" userId="S::Susan.Marlin@ctontario.ca::d32d24a0-ecc6-4976-9adc-85aabf08dcc7" providerId="AD"/>
  <p188:author id="{1E8EF6B3-3EFB-25E6-4069-B7578B208B5E}" name="Matthew DAscanio" initials="MD" userId="S::Matthew.DAscanio@ctontario.ca::a5ba2a10-6f1b-4cb1-abfb-8988fe8b5e6d" providerId="AD"/>
  <p188:author id="{33A608E1-9165-70E3-715A-C09C373800A8}" name="Scott Tomlinson" initials="ST" userId="S::scott.tomlinson@ctontario.onmicrosoft.com::adf29471-0641-42c2-8540-6fb38d6ed736" providerId="AD"/>
  <p188:author id="{5BB9C9EF-304E-7B3B-A319-DEF1802F8D2F}" name="Ian Stewart" initials="IS" userId="S::ian.stewart@ctontario.ca::28d76e1d-c40b-42d6-8c97-78717abd0a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CD594A-2E4D-4C50-896C-6979FE2A55A4}" v="57" dt="2023-09-20T09:58:37.915"/>
    <p1510:client id="{EFFABAA7-F960-44BC-8A95-B00D429BB067}" v="270" dt="2023-09-19T17:39:08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4" autoAdjust="0"/>
    <p:restoredTop sz="92903" autoAdjust="0"/>
  </p:normalViewPr>
  <p:slideViewPr>
    <p:cSldViewPr snapToGrid="0">
      <p:cViewPr varScale="1">
        <p:scale>
          <a:sx n="69" d="100"/>
          <a:sy n="69" d="100"/>
        </p:scale>
        <p:origin x="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46A4D-A625-49AD-B712-C38DFBB772E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1A6AA3-B4EC-4668-80C6-8A80EDD9CBEC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Study-Wide Application</a:t>
          </a:r>
        </a:p>
      </dgm:t>
    </dgm:pt>
    <dgm:pt modelId="{C6D04896-E64B-4735-8FCF-FD37BD52460A}" type="parTrans" cxnId="{FF0DF76F-9AA8-4089-819F-E594F583B1E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755CE5F-226D-4765-94E3-F7CA0A17D9B1}" type="sibTrans" cxnId="{FF0DF76F-9AA8-4089-819F-E594F583B1E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FB62BD9-364D-461F-84E5-DB0D1D612A37}">
      <dgm:prSet phldrT="[Text]"/>
      <dgm:spPr>
        <a:noFill/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Submitted by any investigator/research team (</a:t>
          </a:r>
          <a:r>
            <a:rPr lang="en-US" b="1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lead study team</a:t>
          </a:r>
          <a:r>
            <a:rPr lang="en-US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5AD548-79D6-4956-845F-4719ED0D832A}" type="parTrans" cxnId="{E07D0507-5CF4-4F14-81D7-D3BE7BEB922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E066C2-E2D4-402D-94EE-B3905B5DC952}" type="sibTrans" cxnId="{E07D0507-5CF4-4F14-81D7-D3BE7BEB922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ADE549E-A1F6-4401-822E-80EBB58FF7B3}">
      <dgm:prSet phldrT="[Text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Single REB Reviews Application</a:t>
          </a:r>
        </a:p>
      </dgm:t>
    </dgm:pt>
    <dgm:pt modelId="{40DC99F5-A433-44F2-8542-58089FA833B6}" type="parTrans" cxnId="{39F315D9-A7C1-48D9-915A-19F6506361E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CE71587-B2FA-42BF-8786-9216564EC63C}" type="sibTrans" cxnId="{39F315D9-A7C1-48D9-915A-19F6506361E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8738878-5E84-4643-94FF-E0F82527C722}">
      <dgm:prSet phldrT="[Text]"/>
      <dgm:spPr>
        <a:noFill/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REB assigned from pool of eligible REBs agreeing to review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0F76E14-511C-45D5-86E8-EC5AC3E8B9E8}" type="parTrans" cxnId="{65ED2615-66E2-43A2-B5B6-179705EA142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5DE6F4A-8A2D-497B-A242-1C8035B34D81}" type="sibTrans" cxnId="{65ED2615-66E2-43A2-B5B6-179705EA142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7006675-D27A-4AF1-9E8E-D3434B888E26}">
      <dgm:prSet phldrT="[Text]"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Study-Wide Approval</a:t>
          </a:r>
        </a:p>
      </dgm:t>
    </dgm:pt>
    <dgm:pt modelId="{D38A2125-0BCD-461E-BD75-FFF51254F757}" type="parTrans" cxnId="{A1177032-0864-41B9-AD05-019349BAE1A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D39BB8-0F65-4368-900A-1BA0A9259466}" type="sibTrans" cxnId="{A1177032-0864-41B9-AD05-019349BAE1A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81B641A-3E71-416E-8CBC-D466CC2F94B3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Local Sites Added/Approved</a:t>
          </a:r>
        </a:p>
      </dgm:t>
    </dgm:pt>
    <dgm:pt modelId="{8992950D-AA5C-44AF-AED8-05FD7F6F0E19}" type="parTrans" cxnId="{43490681-11A2-482A-B9C7-C536D8CF850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DEFC82-2C72-422E-A468-216FE5EEE0AA}" type="sibTrans" cxnId="{43490681-11A2-482A-B9C7-C536D8CF850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645094D-357A-4B7C-B53C-1C4E5F947FBC}">
      <dgm:prSet/>
      <dgm:spPr>
        <a:noFill/>
        <a:ln>
          <a:noFill/>
        </a:ln>
      </dgm:spPr>
      <dgm:t>
        <a:bodyPr/>
        <a:lstStyle/>
        <a:p>
          <a:r>
            <a:rPr lang="en-US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Includes protocol, consent, IB etc.</a:t>
          </a:r>
        </a:p>
      </dgm:t>
    </dgm:pt>
    <dgm:pt modelId="{26286657-EC98-44BF-A111-E56F8D14E38A}" type="parTrans" cxnId="{15FAF3F6-D793-4810-9F9E-04F14F0F127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1280A42-793A-44B8-A55A-B555ED609352}" type="sibTrans" cxnId="{15FAF3F6-D793-4810-9F9E-04F14F0F127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A7A44D-5302-4A72-BA5D-3E977C7672DD}">
      <dgm:prSet phldrT="[Text]"/>
      <dgm:spPr>
        <a:noFill/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Local PI adopts approved consent and submits site specific information only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D6D0D94-A2D8-4B43-AB59-71318F2482EE}" type="parTrans" cxnId="{D89C2539-325F-4CE1-A871-D09B4F092BF9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2EDD629-B5B9-4A96-865B-A875A765221D}" type="sibTrans" cxnId="{D89C2539-325F-4CE1-A871-D09B4F092BF9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448A7BF-363F-49A8-8D9E-ED12D853EE18}">
      <dgm:prSet/>
      <dgm:spPr>
        <a:noFill/>
        <a:ln>
          <a:noFill/>
        </a:ln>
      </dgm:spPr>
      <dgm:t>
        <a:bodyPr/>
        <a:lstStyle/>
        <a:p>
          <a:r>
            <a:rPr lang="en-US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Assigned REB performs delegated/expedited review &amp; approves site</a:t>
          </a:r>
        </a:p>
      </dgm:t>
    </dgm:pt>
    <dgm:pt modelId="{57B14666-9DDE-4F61-B489-FA1FEF6603EB}" type="parTrans" cxnId="{59F95C7B-50D9-4058-BF5A-BD28760B4DC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6D552EC-EEC6-4AB2-BF28-0280EE15BC0F}" type="sibTrans" cxnId="{59F95C7B-50D9-4058-BF5A-BD28760B4DC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885C2E3-BF8B-4E2E-B130-B530B9541131}">
      <dgm:prSet/>
      <dgm:spPr>
        <a:noFill/>
        <a:ln>
          <a:noFill/>
        </a:ln>
      </dgm:spPr>
      <dgm:t>
        <a:bodyPr/>
        <a:lstStyle/>
        <a:p>
          <a:r>
            <a:rPr lang="en-US" b="1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Local institutional official notified and must approve of PI’s participation</a:t>
          </a:r>
        </a:p>
      </dgm:t>
    </dgm:pt>
    <dgm:pt modelId="{054055EA-B009-4B28-95A0-F6BDA70334A4}" type="parTrans" cxnId="{C983DFED-8428-4C30-A146-C7C6A6772E2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A0C04D-75B2-4350-A2CF-308912C661C3}" type="sibTrans" cxnId="{C983DFED-8428-4C30-A146-C7C6A6772E2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A60796C-8D02-4286-81FB-76AE8FECD3CC}">
      <dgm:prSet/>
      <dgm:spPr>
        <a:noFill/>
        <a:ln>
          <a:noFill/>
        </a:ln>
      </dgm:spPr>
      <dgm:t>
        <a:bodyPr/>
        <a:lstStyle/>
        <a:p>
          <a:r>
            <a:rPr lang="en-US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Can be drafted by sponsor</a:t>
          </a:r>
        </a:p>
      </dgm:t>
    </dgm:pt>
    <dgm:pt modelId="{46025D89-B3D5-42BA-B597-37683F01DA09}" type="parTrans" cxnId="{C05ABA46-AAFB-46F5-B3E2-025DB899632A}">
      <dgm:prSet/>
      <dgm:spPr/>
    </dgm:pt>
    <dgm:pt modelId="{0AE095D3-ECAA-4C58-AB92-406EA50A1A7A}" type="sibTrans" cxnId="{C05ABA46-AAFB-46F5-B3E2-025DB899632A}">
      <dgm:prSet/>
      <dgm:spPr/>
    </dgm:pt>
    <dgm:pt modelId="{561F4771-CE3B-4DD3-BBBF-69FDFEE7D7D8}" type="pres">
      <dgm:prSet presAssocID="{2B946A4D-A625-49AD-B712-C38DFBB772EA}" presName="Name0" presStyleCnt="0">
        <dgm:presLayoutVars>
          <dgm:dir/>
          <dgm:animLvl val="lvl"/>
          <dgm:resizeHandles val="exact"/>
        </dgm:presLayoutVars>
      </dgm:prSet>
      <dgm:spPr/>
    </dgm:pt>
    <dgm:pt modelId="{80A5B7F0-41C2-4C9B-8EE7-FF2FD805A72C}" type="pres">
      <dgm:prSet presAssocID="{DA1A6AA3-B4EC-4668-80C6-8A80EDD9CBEC}" presName="composite" presStyleCnt="0"/>
      <dgm:spPr/>
    </dgm:pt>
    <dgm:pt modelId="{93034DB4-2724-49E0-89A5-390A07CBEF32}" type="pres">
      <dgm:prSet presAssocID="{DA1A6AA3-B4EC-4668-80C6-8A80EDD9CBE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8C9F394-F0FF-4158-8944-AD0D0A56EC72}" type="pres">
      <dgm:prSet presAssocID="{DA1A6AA3-B4EC-4668-80C6-8A80EDD9CBEC}" presName="desTx" presStyleLbl="alignAccFollowNode1" presStyleIdx="0" presStyleCnt="4">
        <dgm:presLayoutVars>
          <dgm:bulletEnabled val="1"/>
        </dgm:presLayoutVars>
      </dgm:prSet>
      <dgm:spPr/>
    </dgm:pt>
    <dgm:pt modelId="{8F7FEEF6-BCF2-4DC2-BA44-285A737DE57C}" type="pres">
      <dgm:prSet presAssocID="{B755CE5F-226D-4765-94E3-F7CA0A17D9B1}" presName="space" presStyleCnt="0"/>
      <dgm:spPr/>
    </dgm:pt>
    <dgm:pt modelId="{B4A802CC-20CE-43E6-B0FF-15ED1D0C76AF}" type="pres">
      <dgm:prSet presAssocID="{CADE549E-A1F6-4401-822E-80EBB58FF7B3}" presName="composite" presStyleCnt="0"/>
      <dgm:spPr/>
    </dgm:pt>
    <dgm:pt modelId="{14D8AFD6-737C-4BD6-BC6C-1391628A909A}" type="pres">
      <dgm:prSet presAssocID="{CADE549E-A1F6-4401-822E-80EBB58FF7B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F54849F-8284-4373-A53E-63C3F8A91F9D}" type="pres">
      <dgm:prSet presAssocID="{CADE549E-A1F6-4401-822E-80EBB58FF7B3}" presName="desTx" presStyleLbl="alignAccFollowNode1" presStyleIdx="1" presStyleCnt="4">
        <dgm:presLayoutVars>
          <dgm:bulletEnabled val="1"/>
        </dgm:presLayoutVars>
      </dgm:prSet>
      <dgm:spPr/>
    </dgm:pt>
    <dgm:pt modelId="{F7B5886B-8EA5-4569-B752-EEEAAC4DE113}" type="pres">
      <dgm:prSet presAssocID="{5CE71587-B2FA-42BF-8786-9216564EC63C}" presName="space" presStyleCnt="0"/>
      <dgm:spPr/>
    </dgm:pt>
    <dgm:pt modelId="{5334E51B-FE6D-4F5F-95C8-F42CCCEA631C}" type="pres">
      <dgm:prSet presAssocID="{A7006675-D27A-4AF1-9E8E-D3434B888E26}" presName="composite" presStyleCnt="0"/>
      <dgm:spPr/>
    </dgm:pt>
    <dgm:pt modelId="{CC841AF6-DC13-4767-9553-6C85F048B605}" type="pres">
      <dgm:prSet presAssocID="{A7006675-D27A-4AF1-9E8E-D3434B888E2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AFCCE43-DA21-4B9E-8DA5-8D5732A31FE0}" type="pres">
      <dgm:prSet presAssocID="{A7006675-D27A-4AF1-9E8E-D3434B888E26}" presName="desTx" presStyleLbl="alignAccFollowNode1" presStyleIdx="2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DA72C3AF-F02D-4714-A1A2-26F77B432B3E}" type="pres">
      <dgm:prSet presAssocID="{FFD39BB8-0F65-4368-900A-1BA0A9259466}" presName="space" presStyleCnt="0"/>
      <dgm:spPr/>
    </dgm:pt>
    <dgm:pt modelId="{174EA366-3370-43CA-B1C0-B63F89540A8B}" type="pres">
      <dgm:prSet presAssocID="{C81B641A-3E71-416E-8CBC-D466CC2F94B3}" presName="composite" presStyleCnt="0"/>
      <dgm:spPr/>
    </dgm:pt>
    <dgm:pt modelId="{91D3E01A-1FC4-413C-A4B3-27368098F107}" type="pres">
      <dgm:prSet presAssocID="{C81B641A-3E71-416E-8CBC-D466CC2F94B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5969C2D-9D9C-4270-8BA9-1C8A3422340A}" type="pres">
      <dgm:prSet presAssocID="{C81B641A-3E71-416E-8CBC-D466CC2F94B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07D0507-5CF4-4F14-81D7-D3BE7BEB9223}" srcId="{DA1A6AA3-B4EC-4668-80C6-8A80EDD9CBEC}" destId="{5FB62BD9-364D-461F-84E5-DB0D1D612A37}" srcOrd="0" destOrd="0" parTransId="{C25AD548-79D6-4956-845F-4719ED0D832A}" sibTransId="{8DE066C2-E2D4-402D-94EE-B3905B5DC952}"/>
    <dgm:cxn modelId="{65ED2615-66E2-43A2-B5B6-179705EA1421}" srcId="{CADE549E-A1F6-4401-822E-80EBB58FF7B3}" destId="{28738878-5E84-4643-94FF-E0F82527C722}" srcOrd="0" destOrd="0" parTransId="{B0F76E14-511C-45D5-86E8-EC5AC3E8B9E8}" sibTransId="{C5DE6F4A-8A2D-497B-A242-1C8035B34D81}"/>
    <dgm:cxn modelId="{FFD3C61D-A1DB-47C7-95FD-7645646CA3E1}" type="presOf" srcId="{5FB62BD9-364D-461F-84E5-DB0D1D612A37}" destId="{18C9F394-F0FF-4158-8944-AD0D0A56EC72}" srcOrd="0" destOrd="0" presId="urn:microsoft.com/office/officeart/2005/8/layout/hList1"/>
    <dgm:cxn modelId="{42A8DF25-C5A9-4440-8DB2-EE980514F188}" type="presOf" srcId="{2645094D-357A-4B7C-B53C-1C4E5F947FBC}" destId="{18C9F394-F0FF-4158-8944-AD0D0A56EC72}" srcOrd="0" destOrd="1" presId="urn:microsoft.com/office/officeart/2005/8/layout/hList1"/>
    <dgm:cxn modelId="{A1177032-0864-41B9-AD05-019349BAE1A0}" srcId="{2B946A4D-A625-49AD-B712-C38DFBB772EA}" destId="{A7006675-D27A-4AF1-9E8E-D3434B888E26}" srcOrd="2" destOrd="0" parTransId="{D38A2125-0BCD-461E-BD75-FFF51254F757}" sibTransId="{FFD39BB8-0F65-4368-900A-1BA0A9259466}"/>
    <dgm:cxn modelId="{D89C2539-325F-4CE1-A871-D09B4F092BF9}" srcId="{C81B641A-3E71-416E-8CBC-D466CC2F94B3}" destId="{BFA7A44D-5302-4A72-BA5D-3E977C7672DD}" srcOrd="0" destOrd="0" parTransId="{CD6D0D94-A2D8-4B43-AB59-71318F2482EE}" sibTransId="{42EDD629-B5B9-4A96-865B-A875A765221D}"/>
    <dgm:cxn modelId="{C05ABA46-AAFB-46F5-B3E2-025DB899632A}" srcId="{DA1A6AA3-B4EC-4668-80C6-8A80EDD9CBEC}" destId="{CA60796C-8D02-4286-81FB-76AE8FECD3CC}" srcOrd="2" destOrd="0" parTransId="{46025D89-B3D5-42BA-B597-37683F01DA09}" sibTransId="{0AE095D3-ECAA-4C58-AB92-406EA50A1A7A}"/>
    <dgm:cxn modelId="{7C557C67-FD93-4F3D-ACF5-BC82915A4010}" type="presOf" srcId="{C81B641A-3E71-416E-8CBC-D466CC2F94B3}" destId="{91D3E01A-1FC4-413C-A4B3-27368098F107}" srcOrd="0" destOrd="0" presId="urn:microsoft.com/office/officeart/2005/8/layout/hList1"/>
    <dgm:cxn modelId="{796F384C-6586-4F54-87FA-C6F64CD79F80}" type="presOf" srcId="{DA1A6AA3-B4EC-4668-80C6-8A80EDD9CBEC}" destId="{93034DB4-2724-49E0-89A5-390A07CBEF32}" srcOrd="0" destOrd="0" presId="urn:microsoft.com/office/officeart/2005/8/layout/hList1"/>
    <dgm:cxn modelId="{FF0DF76F-9AA8-4089-819F-E594F583B1EF}" srcId="{2B946A4D-A625-49AD-B712-C38DFBB772EA}" destId="{DA1A6AA3-B4EC-4668-80C6-8A80EDD9CBEC}" srcOrd="0" destOrd="0" parTransId="{C6D04896-E64B-4735-8FCF-FD37BD52460A}" sibTransId="{B755CE5F-226D-4765-94E3-F7CA0A17D9B1}"/>
    <dgm:cxn modelId="{59F95C7B-50D9-4058-BF5A-BD28760B4DC4}" srcId="{C81B641A-3E71-416E-8CBC-D466CC2F94B3}" destId="{4448A7BF-363F-49A8-8D9E-ED12D853EE18}" srcOrd="1" destOrd="0" parTransId="{57B14666-9DDE-4F61-B489-FA1FEF6603EB}" sibTransId="{36D552EC-EEC6-4AB2-BF28-0280EE15BC0F}"/>
    <dgm:cxn modelId="{121C657C-D93C-408B-9144-043FFB93C320}" type="presOf" srcId="{A885C2E3-BF8B-4E2E-B130-B530B9541131}" destId="{05969C2D-9D9C-4270-8BA9-1C8A3422340A}" srcOrd="0" destOrd="2" presId="urn:microsoft.com/office/officeart/2005/8/layout/hList1"/>
    <dgm:cxn modelId="{43490681-11A2-482A-B9C7-C536D8CF8504}" srcId="{2B946A4D-A625-49AD-B712-C38DFBB772EA}" destId="{C81B641A-3E71-416E-8CBC-D466CC2F94B3}" srcOrd="3" destOrd="0" parTransId="{8992950D-AA5C-44AF-AED8-05FD7F6F0E19}" sibTransId="{8DDEFC82-2C72-422E-A468-216FE5EEE0AA}"/>
    <dgm:cxn modelId="{E9EEE594-05DB-4535-A8D0-5E73743B9319}" type="presOf" srcId="{CA60796C-8D02-4286-81FB-76AE8FECD3CC}" destId="{18C9F394-F0FF-4158-8944-AD0D0A56EC72}" srcOrd="0" destOrd="2" presId="urn:microsoft.com/office/officeart/2005/8/layout/hList1"/>
    <dgm:cxn modelId="{B8366497-30F8-4170-80DE-B85B240FB9DF}" type="presOf" srcId="{BFA7A44D-5302-4A72-BA5D-3E977C7672DD}" destId="{05969C2D-9D9C-4270-8BA9-1C8A3422340A}" srcOrd="0" destOrd="0" presId="urn:microsoft.com/office/officeart/2005/8/layout/hList1"/>
    <dgm:cxn modelId="{46679DAA-350A-4697-8252-77C4BB8E381B}" type="presOf" srcId="{28738878-5E84-4643-94FF-E0F82527C722}" destId="{3F54849F-8284-4373-A53E-63C3F8A91F9D}" srcOrd="0" destOrd="0" presId="urn:microsoft.com/office/officeart/2005/8/layout/hList1"/>
    <dgm:cxn modelId="{409B54B9-5888-428B-B665-8AA036991AA6}" type="presOf" srcId="{4448A7BF-363F-49A8-8D9E-ED12D853EE18}" destId="{05969C2D-9D9C-4270-8BA9-1C8A3422340A}" srcOrd="0" destOrd="1" presId="urn:microsoft.com/office/officeart/2005/8/layout/hList1"/>
    <dgm:cxn modelId="{39F315D9-A7C1-48D9-915A-19F6506361E1}" srcId="{2B946A4D-A625-49AD-B712-C38DFBB772EA}" destId="{CADE549E-A1F6-4401-822E-80EBB58FF7B3}" srcOrd="1" destOrd="0" parTransId="{40DC99F5-A433-44F2-8542-58089FA833B6}" sibTransId="{5CE71587-B2FA-42BF-8786-9216564EC63C}"/>
    <dgm:cxn modelId="{21BA16E1-4C3F-4254-B538-2F238D28742A}" type="presOf" srcId="{2B946A4D-A625-49AD-B712-C38DFBB772EA}" destId="{561F4771-CE3B-4DD3-BBBF-69FDFEE7D7D8}" srcOrd="0" destOrd="0" presId="urn:microsoft.com/office/officeart/2005/8/layout/hList1"/>
    <dgm:cxn modelId="{CAC624E4-C7C0-45A2-8300-950B5839D233}" type="presOf" srcId="{CADE549E-A1F6-4401-822E-80EBB58FF7B3}" destId="{14D8AFD6-737C-4BD6-BC6C-1391628A909A}" srcOrd="0" destOrd="0" presId="urn:microsoft.com/office/officeart/2005/8/layout/hList1"/>
    <dgm:cxn modelId="{C983DFED-8428-4C30-A146-C7C6A6772E28}" srcId="{C81B641A-3E71-416E-8CBC-D466CC2F94B3}" destId="{A885C2E3-BF8B-4E2E-B130-B530B9541131}" srcOrd="2" destOrd="0" parTransId="{054055EA-B009-4B28-95A0-F6BDA70334A4}" sibTransId="{EAA0C04D-75B2-4350-A2CF-308912C661C3}"/>
    <dgm:cxn modelId="{C1876AEE-F94B-42A3-9B5B-5E8252C727B2}" type="presOf" srcId="{A7006675-D27A-4AF1-9E8E-D3434B888E26}" destId="{CC841AF6-DC13-4767-9553-6C85F048B605}" srcOrd="0" destOrd="0" presId="urn:microsoft.com/office/officeart/2005/8/layout/hList1"/>
    <dgm:cxn modelId="{15FAF3F6-D793-4810-9F9E-04F14F0F1277}" srcId="{DA1A6AA3-B4EC-4668-80C6-8A80EDD9CBEC}" destId="{2645094D-357A-4B7C-B53C-1C4E5F947FBC}" srcOrd="1" destOrd="0" parTransId="{26286657-EC98-44BF-A111-E56F8D14E38A}" sibTransId="{91280A42-793A-44B8-A55A-B555ED609352}"/>
    <dgm:cxn modelId="{904FA82A-FDDF-43C1-8E47-FCAE84EEAFB9}" type="presParOf" srcId="{561F4771-CE3B-4DD3-BBBF-69FDFEE7D7D8}" destId="{80A5B7F0-41C2-4C9B-8EE7-FF2FD805A72C}" srcOrd="0" destOrd="0" presId="urn:microsoft.com/office/officeart/2005/8/layout/hList1"/>
    <dgm:cxn modelId="{1DB02B19-48E4-4BA5-83A5-DCC033F3335A}" type="presParOf" srcId="{80A5B7F0-41C2-4C9B-8EE7-FF2FD805A72C}" destId="{93034DB4-2724-49E0-89A5-390A07CBEF32}" srcOrd="0" destOrd="0" presId="urn:microsoft.com/office/officeart/2005/8/layout/hList1"/>
    <dgm:cxn modelId="{88539169-C68F-4C07-9797-B35DF414496C}" type="presParOf" srcId="{80A5B7F0-41C2-4C9B-8EE7-FF2FD805A72C}" destId="{18C9F394-F0FF-4158-8944-AD0D0A56EC72}" srcOrd="1" destOrd="0" presId="urn:microsoft.com/office/officeart/2005/8/layout/hList1"/>
    <dgm:cxn modelId="{BAC04C8F-85A4-472A-AF96-B7B82C1503A5}" type="presParOf" srcId="{561F4771-CE3B-4DD3-BBBF-69FDFEE7D7D8}" destId="{8F7FEEF6-BCF2-4DC2-BA44-285A737DE57C}" srcOrd="1" destOrd="0" presId="urn:microsoft.com/office/officeart/2005/8/layout/hList1"/>
    <dgm:cxn modelId="{45272F05-9BDC-4A28-8B42-48C12841265A}" type="presParOf" srcId="{561F4771-CE3B-4DD3-BBBF-69FDFEE7D7D8}" destId="{B4A802CC-20CE-43E6-B0FF-15ED1D0C76AF}" srcOrd="2" destOrd="0" presId="urn:microsoft.com/office/officeart/2005/8/layout/hList1"/>
    <dgm:cxn modelId="{887E3E2C-95F3-436E-BA83-E9ED0F61690F}" type="presParOf" srcId="{B4A802CC-20CE-43E6-B0FF-15ED1D0C76AF}" destId="{14D8AFD6-737C-4BD6-BC6C-1391628A909A}" srcOrd="0" destOrd="0" presId="urn:microsoft.com/office/officeart/2005/8/layout/hList1"/>
    <dgm:cxn modelId="{7F40A6E7-48E4-4D71-807A-E81A8EFEF573}" type="presParOf" srcId="{B4A802CC-20CE-43E6-B0FF-15ED1D0C76AF}" destId="{3F54849F-8284-4373-A53E-63C3F8A91F9D}" srcOrd="1" destOrd="0" presId="urn:microsoft.com/office/officeart/2005/8/layout/hList1"/>
    <dgm:cxn modelId="{B37B0173-A35C-4FD4-83A4-C81C7B2BADC1}" type="presParOf" srcId="{561F4771-CE3B-4DD3-BBBF-69FDFEE7D7D8}" destId="{F7B5886B-8EA5-4569-B752-EEEAAC4DE113}" srcOrd="3" destOrd="0" presId="urn:microsoft.com/office/officeart/2005/8/layout/hList1"/>
    <dgm:cxn modelId="{8F2A0C94-842F-497A-9959-6203D25FAEE6}" type="presParOf" srcId="{561F4771-CE3B-4DD3-BBBF-69FDFEE7D7D8}" destId="{5334E51B-FE6D-4F5F-95C8-F42CCCEA631C}" srcOrd="4" destOrd="0" presId="urn:microsoft.com/office/officeart/2005/8/layout/hList1"/>
    <dgm:cxn modelId="{5FA1208E-E11D-40DC-BE38-43CF770EED35}" type="presParOf" srcId="{5334E51B-FE6D-4F5F-95C8-F42CCCEA631C}" destId="{CC841AF6-DC13-4767-9553-6C85F048B605}" srcOrd="0" destOrd="0" presId="urn:microsoft.com/office/officeart/2005/8/layout/hList1"/>
    <dgm:cxn modelId="{74D95715-2C78-4454-819E-64CF01A183AB}" type="presParOf" srcId="{5334E51B-FE6D-4F5F-95C8-F42CCCEA631C}" destId="{6AFCCE43-DA21-4B9E-8DA5-8D5732A31FE0}" srcOrd="1" destOrd="0" presId="urn:microsoft.com/office/officeart/2005/8/layout/hList1"/>
    <dgm:cxn modelId="{723F1308-FB30-4E13-8CE7-73A37F9D39C4}" type="presParOf" srcId="{561F4771-CE3B-4DD3-BBBF-69FDFEE7D7D8}" destId="{DA72C3AF-F02D-4714-A1A2-26F77B432B3E}" srcOrd="5" destOrd="0" presId="urn:microsoft.com/office/officeart/2005/8/layout/hList1"/>
    <dgm:cxn modelId="{6024B243-E865-4856-938E-E75D7C6EBBF1}" type="presParOf" srcId="{561F4771-CE3B-4DD3-BBBF-69FDFEE7D7D8}" destId="{174EA366-3370-43CA-B1C0-B63F89540A8B}" srcOrd="6" destOrd="0" presId="urn:microsoft.com/office/officeart/2005/8/layout/hList1"/>
    <dgm:cxn modelId="{DC20DED9-298D-45F7-A9B7-4787F2428046}" type="presParOf" srcId="{174EA366-3370-43CA-B1C0-B63F89540A8B}" destId="{91D3E01A-1FC4-413C-A4B3-27368098F107}" srcOrd="0" destOrd="0" presId="urn:microsoft.com/office/officeart/2005/8/layout/hList1"/>
    <dgm:cxn modelId="{5ADEB343-FFC0-4050-92A9-E745BEE53A5F}" type="presParOf" srcId="{174EA366-3370-43CA-B1C0-B63F89540A8B}" destId="{05969C2D-9D9C-4270-8BA9-1C8A342234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46A4D-A625-49AD-B712-C38DFBB772E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1A6AA3-B4EC-4668-80C6-8A80EDD9CBEC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Post-Approval Submissions</a:t>
          </a:r>
        </a:p>
      </dgm:t>
    </dgm:pt>
    <dgm:pt modelId="{C6D04896-E64B-4735-8FCF-FD37BD52460A}" type="parTrans" cxnId="{FF0DF76F-9AA8-4089-819F-E594F583B1E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755CE5F-226D-4765-94E3-F7CA0A17D9B1}" type="sibTrans" cxnId="{FF0DF76F-9AA8-4089-819F-E594F583B1E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FB62BD9-364D-461F-84E5-DB0D1D612A37}">
      <dgm:prSet phldrT="[Text]"/>
      <dgm:spPr>
        <a:noFill/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Submitted by lead study team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5AD548-79D6-4956-845F-4719ED0D832A}" type="parTrans" cxnId="{E07D0507-5CF4-4F14-81D7-D3BE7BEB922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E066C2-E2D4-402D-94EE-B3905B5DC952}" type="sibTrans" cxnId="{E07D0507-5CF4-4F14-81D7-D3BE7BEB922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ADE549E-A1F6-4401-822E-80EBB58FF7B3}">
      <dgm:prSet phldrT="[Text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Single REB Reviews Post Approvals</a:t>
          </a:r>
        </a:p>
      </dgm:t>
    </dgm:pt>
    <dgm:pt modelId="{40DC99F5-A433-44F2-8542-58089FA833B6}" type="parTrans" cxnId="{39F315D9-A7C1-48D9-915A-19F6506361E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CE71587-B2FA-42BF-8786-9216564EC63C}" type="sibTrans" cxnId="{39F315D9-A7C1-48D9-915A-19F6506361E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8738878-5E84-4643-94FF-E0F82527C722}">
      <dgm:prSet phldrT="[Text]"/>
      <dgm:spPr>
        <a:noFill/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Same assigned REB that reviewed and approved the initial submissions 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0F76E14-511C-45D5-86E8-EC5AC3E8B9E8}" type="parTrans" cxnId="{65ED2615-66E2-43A2-B5B6-179705EA142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5DE6F4A-8A2D-497B-A242-1C8035B34D81}" type="sibTrans" cxnId="{65ED2615-66E2-43A2-B5B6-179705EA142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7006675-D27A-4AF1-9E8E-D3434B888E26}">
      <dgm:prSet phldrT="[Text]" custT="1"/>
      <dgm:spPr>
        <a:solidFill>
          <a:schemeClr val="tx2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Study-Wide Approval</a:t>
          </a:r>
        </a:p>
      </dgm:t>
    </dgm:pt>
    <dgm:pt modelId="{D38A2125-0BCD-461E-BD75-FFF51254F757}" type="parTrans" cxnId="{A1177032-0864-41B9-AD05-019349BAE1A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D39BB8-0F65-4368-900A-1BA0A9259466}" type="sibTrans" cxnId="{A1177032-0864-41B9-AD05-019349BAE1A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81B641A-3E71-416E-8CBC-D466CC2F94B3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Local Sites</a:t>
          </a:r>
        </a:p>
      </dgm:t>
    </dgm:pt>
    <dgm:pt modelId="{8992950D-AA5C-44AF-AED8-05FD7F6F0E19}" type="parTrans" cxnId="{43490681-11A2-482A-B9C7-C536D8CF850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DEFC82-2C72-422E-A468-216FE5EEE0AA}" type="sibTrans" cxnId="{43490681-11A2-482A-B9C7-C536D8CF850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A7A44D-5302-4A72-BA5D-3E977C7672DD}">
      <dgm:prSet phldrT="[Text]"/>
      <dgm:spPr>
        <a:noFill/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Approved amendment/SAE etc. ready to implement</a:t>
          </a:r>
        </a:p>
      </dgm:t>
    </dgm:pt>
    <dgm:pt modelId="{CD6D0D94-A2D8-4B43-AB59-71318F2482EE}" type="parTrans" cxnId="{D89C2539-325F-4CE1-A871-D09B4F092BF9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2EDD629-B5B9-4A96-865B-A875A765221D}" type="sibTrans" cxnId="{D89C2539-325F-4CE1-A871-D09B4F092BF9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95F9FC-E7C0-4EAF-B9EE-C6085AECEE87}">
      <dgm:prSet phldrT="[Text]"/>
      <dgm:spPr>
        <a:noFill/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If study-wide consent is amended, local site submits amended consent for approval</a:t>
          </a:r>
        </a:p>
      </dgm:t>
    </dgm:pt>
    <dgm:pt modelId="{B990F9EA-5814-4D5F-9987-408B31E70FFF}" type="parTrans" cxnId="{AE179DB7-1B14-4265-AA26-AA559335D04B}">
      <dgm:prSet/>
      <dgm:spPr/>
      <dgm:t>
        <a:bodyPr/>
        <a:lstStyle/>
        <a:p>
          <a:endParaRPr lang="en-CA"/>
        </a:p>
      </dgm:t>
    </dgm:pt>
    <dgm:pt modelId="{7004141C-8356-465C-AFDA-F6C99B5AA52D}" type="sibTrans" cxnId="{AE179DB7-1B14-4265-AA26-AA559335D04B}">
      <dgm:prSet/>
      <dgm:spPr/>
      <dgm:t>
        <a:bodyPr/>
        <a:lstStyle/>
        <a:p>
          <a:endParaRPr lang="en-CA"/>
        </a:p>
      </dgm:t>
    </dgm:pt>
    <dgm:pt modelId="{FAAAFF33-76AD-4648-BE90-F29B2B7ACABF}">
      <dgm:prSet phldrT="[Text]"/>
      <dgm:spPr>
        <a:noFill/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Site submits for local annual approval/closure</a:t>
          </a:r>
        </a:p>
      </dgm:t>
    </dgm:pt>
    <dgm:pt modelId="{1B927235-CADE-4319-BBDF-6F7BA5272B0F}" type="parTrans" cxnId="{C72C17E3-6D8B-4970-9DB0-30D4149F542C}">
      <dgm:prSet/>
      <dgm:spPr/>
      <dgm:t>
        <a:bodyPr/>
        <a:lstStyle/>
        <a:p>
          <a:endParaRPr lang="en-US"/>
        </a:p>
      </dgm:t>
    </dgm:pt>
    <dgm:pt modelId="{28073FB7-E58C-45EC-8F2C-4AA61E88F8CB}" type="sibTrans" cxnId="{C72C17E3-6D8B-4970-9DB0-30D4149F542C}">
      <dgm:prSet/>
      <dgm:spPr/>
      <dgm:t>
        <a:bodyPr/>
        <a:lstStyle/>
        <a:p>
          <a:endParaRPr lang="en-US"/>
        </a:p>
      </dgm:t>
    </dgm:pt>
    <dgm:pt modelId="{561F4771-CE3B-4DD3-BBBF-69FDFEE7D7D8}" type="pres">
      <dgm:prSet presAssocID="{2B946A4D-A625-49AD-B712-C38DFBB772EA}" presName="Name0" presStyleCnt="0">
        <dgm:presLayoutVars>
          <dgm:dir/>
          <dgm:animLvl val="lvl"/>
          <dgm:resizeHandles val="exact"/>
        </dgm:presLayoutVars>
      </dgm:prSet>
      <dgm:spPr/>
    </dgm:pt>
    <dgm:pt modelId="{80A5B7F0-41C2-4C9B-8EE7-FF2FD805A72C}" type="pres">
      <dgm:prSet presAssocID="{DA1A6AA3-B4EC-4668-80C6-8A80EDD9CBEC}" presName="composite" presStyleCnt="0"/>
      <dgm:spPr/>
    </dgm:pt>
    <dgm:pt modelId="{93034DB4-2724-49E0-89A5-390A07CBEF32}" type="pres">
      <dgm:prSet presAssocID="{DA1A6AA3-B4EC-4668-80C6-8A80EDD9CBE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8C9F394-F0FF-4158-8944-AD0D0A56EC72}" type="pres">
      <dgm:prSet presAssocID="{DA1A6AA3-B4EC-4668-80C6-8A80EDD9CBEC}" presName="desTx" presStyleLbl="alignAccFollowNode1" presStyleIdx="0" presStyleCnt="4">
        <dgm:presLayoutVars>
          <dgm:bulletEnabled val="1"/>
        </dgm:presLayoutVars>
      </dgm:prSet>
      <dgm:spPr/>
    </dgm:pt>
    <dgm:pt modelId="{8F7FEEF6-BCF2-4DC2-BA44-285A737DE57C}" type="pres">
      <dgm:prSet presAssocID="{B755CE5F-226D-4765-94E3-F7CA0A17D9B1}" presName="space" presStyleCnt="0"/>
      <dgm:spPr/>
    </dgm:pt>
    <dgm:pt modelId="{B4A802CC-20CE-43E6-B0FF-15ED1D0C76AF}" type="pres">
      <dgm:prSet presAssocID="{CADE549E-A1F6-4401-822E-80EBB58FF7B3}" presName="composite" presStyleCnt="0"/>
      <dgm:spPr/>
    </dgm:pt>
    <dgm:pt modelId="{14D8AFD6-737C-4BD6-BC6C-1391628A909A}" type="pres">
      <dgm:prSet presAssocID="{CADE549E-A1F6-4401-822E-80EBB58FF7B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F54849F-8284-4373-A53E-63C3F8A91F9D}" type="pres">
      <dgm:prSet presAssocID="{CADE549E-A1F6-4401-822E-80EBB58FF7B3}" presName="desTx" presStyleLbl="alignAccFollowNode1" presStyleIdx="1" presStyleCnt="4">
        <dgm:presLayoutVars>
          <dgm:bulletEnabled val="1"/>
        </dgm:presLayoutVars>
      </dgm:prSet>
      <dgm:spPr/>
    </dgm:pt>
    <dgm:pt modelId="{F7B5886B-8EA5-4569-B752-EEEAAC4DE113}" type="pres">
      <dgm:prSet presAssocID="{5CE71587-B2FA-42BF-8786-9216564EC63C}" presName="space" presStyleCnt="0"/>
      <dgm:spPr/>
    </dgm:pt>
    <dgm:pt modelId="{5334E51B-FE6D-4F5F-95C8-F42CCCEA631C}" type="pres">
      <dgm:prSet presAssocID="{A7006675-D27A-4AF1-9E8E-D3434B888E26}" presName="composite" presStyleCnt="0"/>
      <dgm:spPr/>
    </dgm:pt>
    <dgm:pt modelId="{CC841AF6-DC13-4767-9553-6C85F048B605}" type="pres">
      <dgm:prSet presAssocID="{A7006675-D27A-4AF1-9E8E-D3434B888E2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AFCCE43-DA21-4B9E-8DA5-8D5732A31FE0}" type="pres">
      <dgm:prSet presAssocID="{A7006675-D27A-4AF1-9E8E-D3434B888E26}" presName="desTx" presStyleLbl="alignAccFollowNode1" presStyleIdx="2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DA72C3AF-F02D-4714-A1A2-26F77B432B3E}" type="pres">
      <dgm:prSet presAssocID="{FFD39BB8-0F65-4368-900A-1BA0A9259466}" presName="space" presStyleCnt="0"/>
      <dgm:spPr/>
    </dgm:pt>
    <dgm:pt modelId="{174EA366-3370-43CA-B1C0-B63F89540A8B}" type="pres">
      <dgm:prSet presAssocID="{C81B641A-3E71-416E-8CBC-D466CC2F94B3}" presName="composite" presStyleCnt="0"/>
      <dgm:spPr/>
    </dgm:pt>
    <dgm:pt modelId="{91D3E01A-1FC4-413C-A4B3-27368098F107}" type="pres">
      <dgm:prSet presAssocID="{C81B641A-3E71-416E-8CBC-D466CC2F94B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5969C2D-9D9C-4270-8BA9-1C8A3422340A}" type="pres">
      <dgm:prSet presAssocID="{C81B641A-3E71-416E-8CBC-D466CC2F94B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07D0507-5CF4-4F14-81D7-D3BE7BEB9223}" srcId="{DA1A6AA3-B4EC-4668-80C6-8A80EDD9CBEC}" destId="{5FB62BD9-364D-461F-84E5-DB0D1D612A37}" srcOrd="0" destOrd="0" parTransId="{C25AD548-79D6-4956-845F-4719ED0D832A}" sibTransId="{8DE066C2-E2D4-402D-94EE-B3905B5DC952}"/>
    <dgm:cxn modelId="{65ED2615-66E2-43A2-B5B6-179705EA1421}" srcId="{CADE549E-A1F6-4401-822E-80EBB58FF7B3}" destId="{28738878-5E84-4643-94FF-E0F82527C722}" srcOrd="0" destOrd="0" parTransId="{B0F76E14-511C-45D5-86E8-EC5AC3E8B9E8}" sibTransId="{C5DE6F4A-8A2D-497B-A242-1C8035B34D81}"/>
    <dgm:cxn modelId="{FFD3C61D-A1DB-47C7-95FD-7645646CA3E1}" type="presOf" srcId="{5FB62BD9-364D-461F-84E5-DB0D1D612A37}" destId="{18C9F394-F0FF-4158-8944-AD0D0A56EC72}" srcOrd="0" destOrd="0" presId="urn:microsoft.com/office/officeart/2005/8/layout/hList1"/>
    <dgm:cxn modelId="{A1177032-0864-41B9-AD05-019349BAE1A0}" srcId="{2B946A4D-A625-49AD-B712-C38DFBB772EA}" destId="{A7006675-D27A-4AF1-9E8E-D3434B888E26}" srcOrd="2" destOrd="0" parTransId="{D38A2125-0BCD-461E-BD75-FFF51254F757}" sibTransId="{FFD39BB8-0F65-4368-900A-1BA0A9259466}"/>
    <dgm:cxn modelId="{D89C2539-325F-4CE1-A871-D09B4F092BF9}" srcId="{C81B641A-3E71-416E-8CBC-D466CC2F94B3}" destId="{BFA7A44D-5302-4A72-BA5D-3E977C7672DD}" srcOrd="0" destOrd="0" parTransId="{CD6D0D94-A2D8-4B43-AB59-71318F2482EE}" sibTransId="{42EDD629-B5B9-4A96-865B-A875A765221D}"/>
    <dgm:cxn modelId="{7C557C67-FD93-4F3D-ACF5-BC82915A4010}" type="presOf" srcId="{C81B641A-3E71-416E-8CBC-D466CC2F94B3}" destId="{91D3E01A-1FC4-413C-A4B3-27368098F107}" srcOrd="0" destOrd="0" presId="urn:microsoft.com/office/officeart/2005/8/layout/hList1"/>
    <dgm:cxn modelId="{796F384C-6586-4F54-87FA-C6F64CD79F80}" type="presOf" srcId="{DA1A6AA3-B4EC-4668-80C6-8A80EDD9CBEC}" destId="{93034DB4-2724-49E0-89A5-390A07CBEF32}" srcOrd="0" destOrd="0" presId="urn:microsoft.com/office/officeart/2005/8/layout/hList1"/>
    <dgm:cxn modelId="{80EA054D-2E01-48D7-8822-4E6D4C83CD71}" type="presOf" srcId="{FAAAFF33-76AD-4648-BE90-F29B2B7ACABF}" destId="{05969C2D-9D9C-4270-8BA9-1C8A3422340A}" srcOrd="0" destOrd="2" presId="urn:microsoft.com/office/officeart/2005/8/layout/hList1"/>
    <dgm:cxn modelId="{FF0DF76F-9AA8-4089-819F-E594F583B1EF}" srcId="{2B946A4D-A625-49AD-B712-C38DFBB772EA}" destId="{DA1A6AA3-B4EC-4668-80C6-8A80EDD9CBEC}" srcOrd="0" destOrd="0" parTransId="{C6D04896-E64B-4735-8FCF-FD37BD52460A}" sibTransId="{B755CE5F-226D-4765-94E3-F7CA0A17D9B1}"/>
    <dgm:cxn modelId="{43490681-11A2-482A-B9C7-C536D8CF8504}" srcId="{2B946A4D-A625-49AD-B712-C38DFBB772EA}" destId="{C81B641A-3E71-416E-8CBC-D466CC2F94B3}" srcOrd="3" destOrd="0" parTransId="{8992950D-AA5C-44AF-AED8-05FD7F6F0E19}" sibTransId="{8DDEFC82-2C72-422E-A468-216FE5EEE0AA}"/>
    <dgm:cxn modelId="{B8366497-30F8-4170-80DE-B85B240FB9DF}" type="presOf" srcId="{BFA7A44D-5302-4A72-BA5D-3E977C7672DD}" destId="{05969C2D-9D9C-4270-8BA9-1C8A3422340A}" srcOrd="0" destOrd="0" presId="urn:microsoft.com/office/officeart/2005/8/layout/hList1"/>
    <dgm:cxn modelId="{46679DAA-350A-4697-8252-77C4BB8E381B}" type="presOf" srcId="{28738878-5E84-4643-94FF-E0F82527C722}" destId="{3F54849F-8284-4373-A53E-63C3F8A91F9D}" srcOrd="0" destOrd="0" presId="urn:microsoft.com/office/officeart/2005/8/layout/hList1"/>
    <dgm:cxn modelId="{AE179DB7-1B14-4265-AA26-AA559335D04B}" srcId="{C81B641A-3E71-416E-8CBC-D466CC2F94B3}" destId="{0995F9FC-E7C0-4EAF-B9EE-C6085AECEE87}" srcOrd="1" destOrd="0" parTransId="{B990F9EA-5814-4D5F-9987-408B31E70FFF}" sibTransId="{7004141C-8356-465C-AFDA-F6C99B5AA52D}"/>
    <dgm:cxn modelId="{47F45DBB-1886-43DC-8FE7-E60928C4308B}" type="presOf" srcId="{0995F9FC-E7C0-4EAF-B9EE-C6085AECEE87}" destId="{05969C2D-9D9C-4270-8BA9-1C8A3422340A}" srcOrd="0" destOrd="1" presId="urn:microsoft.com/office/officeart/2005/8/layout/hList1"/>
    <dgm:cxn modelId="{39F315D9-A7C1-48D9-915A-19F6506361E1}" srcId="{2B946A4D-A625-49AD-B712-C38DFBB772EA}" destId="{CADE549E-A1F6-4401-822E-80EBB58FF7B3}" srcOrd="1" destOrd="0" parTransId="{40DC99F5-A433-44F2-8542-58089FA833B6}" sibTransId="{5CE71587-B2FA-42BF-8786-9216564EC63C}"/>
    <dgm:cxn modelId="{21BA16E1-4C3F-4254-B538-2F238D28742A}" type="presOf" srcId="{2B946A4D-A625-49AD-B712-C38DFBB772EA}" destId="{561F4771-CE3B-4DD3-BBBF-69FDFEE7D7D8}" srcOrd="0" destOrd="0" presId="urn:microsoft.com/office/officeart/2005/8/layout/hList1"/>
    <dgm:cxn modelId="{C72C17E3-6D8B-4970-9DB0-30D4149F542C}" srcId="{C81B641A-3E71-416E-8CBC-D466CC2F94B3}" destId="{FAAAFF33-76AD-4648-BE90-F29B2B7ACABF}" srcOrd="2" destOrd="0" parTransId="{1B927235-CADE-4319-BBDF-6F7BA5272B0F}" sibTransId="{28073FB7-E58C-45EC-8F2C-4AA61E88F8CB}"/>
    <dgm:cxn modelId="{CAC624E4-C7C0-45A2-8300-950B5839D233}" type="presOf" srcId="{CADE549E-A1F6-4401-822E-80EBB58FF7B3}" destId="{14D8AFD6-737C-4BD6-BC6C-1391628A909A}" srcOrd="0" destOrd="0" presId="urn:microsoft.com/office/officeart/2005/8/layout/hList1"/>
    <dgm:cxn modelId="{C1876AEE-F94B-42A3-9B5B-5E8252C727B2}" type="presOf" srcId="{A7006675-D27A-4AF1-9E8E-D3434B888E26}" destId="{CC841AF6-DC13-4767-9553-6C85F048B605}" srcOrd="0" destOrd="0" presId="urn:microsoft.com/office/officeart/2005/8/layout/hList1"/>
    <dgm:cxn modelId="{904FA82A-FDDF-43C1-8E47-FCAE84EEAFB9}" type="presParOf" srcId="{561F4771-CE3B-4DD3-BBBF-69FDFEE7D7D8}" destId="{80A5B7F0-41C2-4C9B-8EE7-FF2FD805A72C}" srcOrd="0" destOrd="0" presId="urn:microsoft.com/office/officeart/2005/8/layout/hList1"/>
    <dgm:cxn modelId="{1DB02B19-48E4-4BA5-83A5-DCC033F3335A}" type="presParOf" srcId="{80A5B7F0-41C2-4C9B-8EE7-FF2FD805A72C}" destId="{93034DB4-2724-49E0-89A5-390A07CBEF32}" srcOrd="0" destOrd="0" presId="urn:microsoft.com/office/officeart/2005/8/layout/hList1"/>
    <dgm:cxn modelId="{88539169-C68F-4C07-9797-B35DF414496C}" type="presParOf" srcId="{80A5B7F0-41C2-4C9B-8EE7-FF2FD805A72C}" destId="{18C9F394-F0FF-4158-8944-AD0D0A56EC72}" srcOrd="1" destOrd="0" presId="urn:microsoft.com/office/officeart/2005/8/layout/hList1"/>
    <dgm:cxn modelId="{BAC04C8F-85A4-472A-AF96-B7B82C1503A5}" type="presParOf" srcId="{561F4771-CE3B-4DD3-BBBF-69FDFEE7D7D8}" destId="{8F7FEEF6-BCF2-4DC2-BA44-285A737DE57C}" srcOrd="1" destOrd="0" presId="urn:microsoft.com/office/officeart/2005/8/layout/hList1"/>
    <dgm:cxn modelId="{45272F05-9BDC-4A28-8B42-48C12841265A}" type="presParOf" srcId="{561F4771-CE3B-4DD3-BBBF-69FDFEE7D7D8}" destId="{B4A802CC-20CE-43E6-B0FF-15ED1D0C76AF}" srcOrd="2" destOrd="0" presId="urn:microsoft.com/office/officeart/2005/8/layout/hList1"/>
    <dgm:cxn modelId="{887E3E2C-95F3-436E-BA83-E9ED0F61690F}" type="presParOf" srcId="{B4A802CC-20CE-43E6-B0FF-15ED1D0C76AF}" destId="{14D8AFD6-737C-4BD6-BC6C-1391628A909A}" srcOrd="0" destOrd="0" presId="urn:microsoft.com/office/officeart/2005/8/layout/hList1"/>
    <dgm:cxn modelId="{7F40A6E7-48E4-4D71-807A-E81A8EFEF573}" type="presParOf" srcId="{B4A802CC-20CE-43E6-B0FF-15ED1D0C76AF}" destId="{3F54849F-8284-4373-A53E-63C3F8A91F9D}" srcOrd="1" destOrd="0" presId="urn:microsoft.com/office/officeart/2005/8/layout/hList1"/>
    <dgm:cxn modelId="{B37B0173-A35C-4FD4-83A4-C81C7B2BADC1}" type="presParOf" srcId="{561F4771-CE3B-4DD3-BBBF-69FDFEE7D7D8}" destId="{F7B5886B-8EA5-4569-B752-EEEAAC4DE113}" srcOrd="3" destOrd="0" presId="urn:microsoft.com/office/officeart/2005/8/layout/hList1"/>
    <dgm:cxn modelId="{8F2A0C94-842F-497A-9959-6203D25FAEE6}" type="presParOf" srcId="{561F4771-CE3B-4DD3-BBBF-69FDFEE7D7D8}" destId="{5334E51B-FE6D-4F5F-95C8-F42CCCEA631C}" srcOrd="4" destOrd="0" presId="urn:microsoft.com/office/officeart/2005/8/layout/hList1"/>
    <dgm:cxn modelId="{5FA1208E-E11D-40DC-BE38-43CF770EED35}" type="presParOf" srcId="{5334E51B-FE6D-4F5F-95C8-F42CCCEA631C}" destId="{CC841AF6-DC13-4767-9553-6C85F048B605}" srcOrd="0" destOrd="0" presId="urn:microsoft.com/office/officeart/2005/8/layout/hList1"/>
    <dgm:cxn modelId="{74D95715-2C78-4454-819E-64CF01A183AB}" type="presParOf" srcId="{5334E51B-FE6D-4F5F-95C8-F42CCCEA631C}" destId="{6AFCCE43-DA21-4B9E-8DA5-8D5732A31FE0}" srcOrd="1" destOrd="0" presId="urn:microsoft.com/office/officeart/2005/8/layout/hList1"/>
    <dgm:cxn modelId="{723F1308-FB30-4E13-8CE7-73A37F9D39C4}" type="presParOf" srcId="{561F4771-CE3B-4DD3-BBBF-69FDFEE7D7D8}" destId="{DA72C3AF-F02D-4714-A1A2-26F77B432B3E}" srcOrd="5" destOrd="0" presId="urn:microsoft.com/office/officeart/2005/8/layout/hList1"/>
    <dgm:cxn modelId="{6024B243-E865-4856-938E-E75D7C6EBBF1}" type="presParOf" srcId="{561F4771-CE3B-4DD3-BBBF-69FDFEE7D7D8}" destId="{174EA366-3370-43CA-B1C0-B63F89540A8B}" srcOrd="6" destOrd="0" presId="urn:microsoft.com/office/officeart/2005/8/layout/hList1"/>
    <dgm:cxn modelId="{DC20DED9-298D-45F7-A9B7-4787F2428046}" type="presParOf" srcId="{174EA366-3370-43CA-B1C0-B63F89540A8B}" destId="{91D3E01A-1FC4-413C-A4B3-27368098F107}" srcOrd="0" destOrd="0" presId="urn:microsoft.com/office/officeart/2005/8/layout/hList1"/>
    <dgm:cxn modelId="{5ADEB343-FFC0-4050-92A9-E745BEE53A5F}" type="presParOf" srcId="{174EA366-3370-43CA-B1C0-B63F89540A8B}" destId="{05969C2D-9D9C-4270-8BA9-1C8A342234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34DB4-2724-49E0-89A5-390A07CBEF32}">
      <dsp:nvSpPr>
        <dsp:cNvPr id="0" name=""/>
        <dsp:cNvSpPr/>
      </dsp:nvSpPr>
      <dsp:spPr>
        <a:xfrm>
          <a:off x="4036" y="46530"/>
          <a:ext cx="2427161" cy="63381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Study-Wide Application</a:t>
          </a:r>
        </a:p>
      </dsp:txBody>
      <dsp:txXfrm>
        <a:off x="4036" y="46530"/>
        <a:ext cx="2427161" cy="633813"/>
      </dsp:txXfrm>
    </dsp:sp>
    <dsp:sp modelId="{18C9F394-F0FF-4158-8944-AD0D0A56EC72}">
      <dsp:nvSpPr>
        <dsp:cNvPr id="0" name=""/>
        <dsp:cNvSpPr/>
      </dsp:nvSpPr>
      <dsp:spPr>
        <a:xfrm>
          <a:off x="4036" y="680343"/>
          <a:ext cx="2427161" cy="24619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Submitted by any investigator/research team (</a:t>
          </a:r>
          <a:r>
            <a:rPr lang="en-US" sz="1400" b="1" kern="1200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lead study team</a:t>
          </a:r>
          <a:r>
            <a:rPr lang="en-US" sz="1400" kern="1200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Includes protocol, consent, IB etc.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Can be drafted by sponsor</a:t>
          </a:r>
        </a:p>
      </dsp:txBody>
      <dsp:txXfrm>
        <a:off x="4036" y="680343"/>
        <a:ext cx="2427161" cy="2461921"/>
      </dsp:txXfrm>
    </dsp:sp>
    <dsp:sp modelId="{14D8AFD6-737C-4BD6-BC6C-1391628A909A}">
      <dsp:nvSpPr>
        <dsp:cNvPr id="0" name=""/>
        <dsp:cNvSpPr/>
      </dsp:nvSpPr>
      <dsp:spPr>
        <a:xfrm>
          <a:off x="2771001" y="46530"/>
          <a:ext cx="2427161" cy="633813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Single REB Reviews Application</a:t>
          </a:r>
        </a:p>
      </dsp:txBody>
      <dsp:txXfrm>
        <a:off x="2771001" y="46530"/>
        <a:ext cx="2427161" cy="633813"/>
      </dsp:txXfrm>
    </dsp:sp>
    <dsp:sp modelId="{3F54849F-8284-4373-A53E-63C3F8A91F9D}">
      <dsp:nvSpPr>
        <dsp:cNvPr id="0" name=""/>
        <dsp:cNvSpPr/>
      </dsp:nvSpPr>
      <dsp:spPr>
        <a:xfrm>
          <a:off x="2771001" y="680343"/>
          <a:ext cx="2427161" cy="24619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REB assigned from pool of eligible REBs agreeing to review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771001" y="680343"/>
        <a:ext cx="2427161" cy="2461921"/>
      </dsp:txXfrm>
    </dsp:sp>
    <dsp:sp modelId="{CC841AF6-DC13-4767-9553-6C85F048B605}">
      <dsp:nvSpPr>
        <dsp:cNvPr id="0" name=""/>
        <dsp:cNvSpPr/>
      </dsp:nvSpPr>
      <dsp:spPr>
        <a:xfrm>
          <a:off x="5537965" y="46530"/>
          <a:ext cx="2427161" cy="633813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Study-Wide Approval</a:t>
          </a:r>
        </a:p>
      </dsp:txBody>
      <dsp:txXfrm>
        <a:off x="5537965" y="46530"/>
        <a:ext cx="2427161" cy="633813"/>
      </dsp:txXfrm>
    </dsp:sp>
    <dsp:sp modelId="{6AFCCE43-DA21-4B9E-8DA5-8D5732A31FE0}">
      <dsp:nvSpPr>
        <dsp:cNvPr id="0" name=""/>
        <dsp:cNvSpPr/>
      </dsp:nvSpPr>
      <dsp:spPr>
        <a:xfrm>
          <a:off x="5537965" y="680343"/>
          <a:ext cx="2427161" cy="24619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3E01A-1FC4-413C-A4B3-27368098F107}">
      <dsp:nvSpPr>
        <dsp:cNvPr id="0" name=""/>
        <dsp:cNvSpPr/>
      </dsp:nvSpPr>
      <dsp:spPr>
        <a:xfrm>
          <a:off x="8304930" y="46530"/>
          <a:ext cx="2427161" cy="633813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Local Sites Added/Approved</a:t>
          </a:r>
        </a:p>
      </dsp:txBody>
      <dsp:txXfrm>
        <a:off x="8304930" y="46530"/>
        <a:ext cx="2427161" cy="633813"/>
      </dsp:txXfrm>
    </dsp:sp>
    <dsp:sp modelId="{05969C2D-9D9C-4270-8BA9-1C8A3422340A}">
      <dsp:nvSpPr>
        <dsp:cNvPr id="0" name=""/>
        <dsp:cNvSpPr/>
      </dsp:nvSpPr>
      <dsp:spPr>
        <a:xfrm>
          <a:off x="8304930" y="680343"/>
          <a:ext cx="2427161" cy="24619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Local PI adopts approved consent and submits site specific information only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Assigned REB performs delegated/expedited review &amp; approves site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Local institutional official notified and must approve of PI’s participation</a:t>
          </a:r>
        </a:p>
      </dsp:txBody>
      <dsp:txXfrm>
        <a:off x="8304930" y="680343"/>
        <a:ext cx="2427161" cy="2461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34DB4-2724-49E0-89A5-390A07CBEF32}">
      <dsp:nvSpPr>
        <dsp:cNvPr id="0" name=""/>
        <dsp:cNvSpPr/>
      </dsp:nvSpPr>
      <dsp:spPr>
        <a:xfrm>
          <a:off x="4036" y="159155"/>
          <a:ext cx="2427161" cy="633813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Post-Approval Submissions</a:t>
          </a:r>
        </a:p>
      </dsp:txBody>
      <dsp:txXfrm>
        <a:off x="4036" y="159155"/>
        <a:ext cx="2427161" cy="633813"/>
      </dsp:txXfrm>
    </dsp:sp>
    <dsp:sp modelId="{18C9F394-F0FF-4158-8944-AD0D0A56EC72}">
      <dsp:nvSpPr>
        <dsp:cNvPr id="0" name=""/>
        <dsp:cNvSpPr/>
      </dsp:nvSpPr>
      <dsp:spPr>
        <a:xfrm>
          <a:off x="4036" y="792969"/>
          <a:ext cx="2427161" cy="22366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Submitted by lead study team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036" y="792969"/>
        <a:ext cx="2427161" cy="2236671"/>
      </dsp:txXfrm>
    </dsp:sp>
    <dsp:sp modelId="{14D8AFD6-737C-4BD6-BC6C-1391628A909A}">
      <dsp:nvSpPr>
        <dsp:cNvPr id="0" name=""/>
        <dsp:cNvSpPr/>
      </dsp:nvSpPr>
      <dsp:spPr>
        <a:xfrm>
          <a:off x="2771001" y="159155"/>
          <a:ext cx="2427161" cy="633813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Single REB Reviews Post Approvals</a:t>
          </a:r>
        </a:p>
      </dsp:txBody>
      <dsp:txXfrm>
        <a:off x="2771001" y="159155"/>
        <a:ext cx="2427161" cy="633813"/>
      </dsp:txXfrm>
    </dsp:sp>
    <dsp:sp modelId="{3F54849F-8284-4373-A53E-63C3F8A91F9D}">
      <dsp:nvSpPr>
        <dsp:cNvPr id="0" name=""/>
        <dsp:cNvSpPr/>
      </dsp:nvSpPr>
      <dsp:spPr>
        <a:xfrm>
          <a:off x="2771001" y="792969"/>
          <a:ext cx="2427161" cy="22366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Same assigned REB that reviewed and approved the initial submissions </a:t>
          </a:r>
          <a:endParaRPr lang="en-US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771001" y="792969"/>
        <a:ext cx="2427161" cy="2236671"/>
      </dsp:txXfrm>
    </dsp:sp>
    <dsp:sp modelId="{CC841AF6-DC13-4767-9553-6C85F048B605}">
      <dsp:nvSpPr>
        <dsp:cNvPr id="0" name=""/>
        <dsp:cNvSpPr/>
      </dsp:nvSpPr>
      <dsp:spPr>
        <a:xfrm>
          <a:off x="5537965" y="159155"/>
          <a:ext cx="2427161" cy="633813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Study-Wide Approval</a:t>
          </a:r>
        </a:p>
      </dsp:txBody>
      <dsp:txXfrm>
        <a:off x="5537965" y="159155"/>
        <a:ext cx="2427161" cy="633813"/>
      </dsp:txXfrm>
    </dsp:sp>
    <dsp:sp modelId="{6AFCCE43-DA21-4B9E-8DA5-8D5732A31FE0}">
      <dsp:nvSpPr>
        <dsp:cNvPr id="0" name=""/>
        <dsp:cNvSpPr/>
      </dsp:nvSpPr>
      <dsp:spPr>
        <a:xfrm>
          <a:off x="5537965" y="792969"/>
          <a:ext cx="2427161" cy="22366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3E01A-1FC4-413C-A4B3-27368098F107}">
      <dsp:nvSpPr>
        <dsp:cNvPr id="0" name=""/>
        <dsp:cNvSpPr/>
      </dsp:nvSpPr>
      <dsp:spPr>
        <a:xfrm>
          <a:off x="8304930" y="159155"/>
          <a:ext cx="2427161" cy="633813"/>
        </a:xfrm>
        <a:prstGeom prst="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Local Sites</a:t>
          </a:r>
        </a:p>
      </dsp:txBody>
      <dsp:txXfrm>
        <a:off x="8304930" y="159155"/>
        <a:ext cx="2427161" cy="633813"/>
      </dsp:txXfrm>
    </dsp:sp>
    <dsp:sp modelId="{05969C2D-9D9C-4270-8BA9-1C8A3422340A}">
      <dsp:nvSpPr>
        <dsp:cNvPr id="0" name=""/>
        <dsp:cNvSpPr/>
      </dsp:nvSpPr>
      <dsp:spPr>
        <a:xfrm>
          <a:off x="8304930" y="792969"/>
          <a:ext cx="2427161" cy="22366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Approved amendment/SAE etc. ready to implement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If study-wide consent is amended, local site submits amended consent for approval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Site submits for local annual approval/closure</a:t>
          </a:r>
        </a:p>
      </dsp:txBody>
      <dsp:txXfrm>
        <a:off x="8304930" y="792969"/>
        <a:ext cx="2427161" cy="2236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F2F842-16D3-416E-9AC3-2914568E14EB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D690D9-A054-4E42-A681-D5AB684126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42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690D9-A054-4E42-A681-D5AB6841268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92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690D9-A054-4E42-A681-D5AB6841268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002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690D9-A054-4E42-A681-D5AB6841268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101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CED690D9-A054-4E42-A681-D5AB68412685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4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4660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690D9-A054-4E42-A681-D5AB6841268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317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690D9-A054-4E42-A681-D5AB6841268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8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690D9-A054-4E42-A681-D5AB6841268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68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B363-52FD-4121-579F-337CD23CC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6FB02-AEB6-AF91-F922-DD377D94C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2AA28-0F5D-C04F-38E6-87F36904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D374E-5754-9948-A3AE-F8024CB9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CF31-5FAC-56BA-8D60-1931CE7E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63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8EA1-34B9-B9BB-B92F-3E8F8A61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3D870-4EA6-1A40-5FB6-B58455025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6D880-9CB1-5A1F-9740-B5AA5669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5F066-409F-7B6F-01FF-3D5CD33D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6143E-CD54-C88D-C034-71861024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656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527F39-7CCE-27DA-DF2F-5604731EC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C425A-FF6B-B8CE-C8D3-081090885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9E56B-0712-CF78-7F74-7C254D14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CB2E4-F79B-C83E-2BCF-9E8F10AE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81041-047C-515E-A42A-F0712694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8843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B363-52FD-4121-579F-337CD23CC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6FB02-AEB6-AF91-F922-DD377D94C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2AA28-0F5D-C04F-38E6-87F36904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D374E-5754-9948-A3AE-F8024CB9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CF31-5FAC-56BA-8D60-1931CE7E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958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2C03-E916-B733-CEEF-B7EE413E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9EE9E-B913-DA0F-F015-55B246B53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2A21-29AB-98E1-E632-B10675A6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BE8D-DB10-315C-ECAA-25EAEABF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55DD7-DCA1-B406-22D6-C4277783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714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7868-053F-5090-2231-DA0C0776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0FA34-B7CC-7446-D13F-0B2D735C5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B2AAB-D545-5155-4ACB-71814BA4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DFA1B-2FB5-7FB9-0A5A-ADC82156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A366E-5A0D-9D54-4C7E-F1CCCAEB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310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2DB8-1D4C-9D24-E1CF-B16BAD94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FB11D-0851-38EC-46C4-9FD38F7D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83880-5EFE-CF7C-7E36-F09DDD1B4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1EE8F-8F7A-0BE7-9B8F-E2EDF15E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0C372-A597-81C7-5B8A-1615D86E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5ABBA-2FE3-0D3F-AD27-D0DED5EC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72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350D-729C-2851-8B09-7CC20932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899E9-56B7-C683-AAF0-BBD32AC82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59B57-91C5-871F-679D-0F1FEB9D2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636AA-047C-B255-B9D0-22D907E87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C6814-7784-D640-9351-8DFE98241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AA4E9-4211-B1AE-7159-CDCC855A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615CA5-006D-7C60-928A-AE3608E0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EFFB0F-6240-06DE-7781-0DD2DA5F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144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E18C-3187-B804-793F-F0FC1447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E4530-0593-6D14-89D8-7A78E3A9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45789-CBD7-F553-20EE-161B7405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8DEB1-D78A-35E4-9B36-5184A6CA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7633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E0095-9ED5-1685-E98C-AD170ED0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D3F30-06DE-5F6F-BB34-CBAE3AA82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87D76-77A5-9429-8919-57B9B2FA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191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08C3-1D35-5758-CF03-349D5FA9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C423-29EB-3896-F684-0A6C775F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4EC4A-B28D-8249-EF74-A63238D92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D293-4A04-68C4-FBE0-D0B7A9BF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3AE46-CD00-5A4D-E6E5-CE78C951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FA9ED-01CB-CA44-F5A5-5370EBEE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918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2C03-E916-B733-CEEF-B7EE413E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9EE9E-B913-DA0F-F015-55B246B53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2A21-29AB-98E1-E632-B10675A6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BE8D-DB10-315C-ECAA-25EAEABF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55DD7-DCA1-B406-22D6-C4277783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59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3F07-471C-DD19-55C7-2BDD75A2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680BC-8027-1DD1-E071-0AB25B845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E9228-8AB1-AFDE-526F-3ADC3886E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2857D-31AC-817E-EC07-F28189D0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A3265-8108-65B7-30D6-A439938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0EFBC-0EF2-2BDF-5D15-4A81F873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272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8EA1-34B9-B9BB-B92F-3E8F8A61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3D870-4EA6-1A40-5FB6-B58455025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6D880-9CB1-5A1F-9740-B5AA5669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5F066-409F-7B6F-01FF-3D5CD33D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6143E-CD54-C88D-C034-71861024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763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527F39-7CCE-27DA-DF2F-5604731EC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C425A-FF6B-B8CE-C8D3-081090885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9E56B-0712-CF78-7F74-7C254D14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CB2E4-F79B-C83E-2BCF-9E8F10AE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81041-047C-515E-A42A-F0712694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143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B363-52FD-4121-579F-337CD23CC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6FB02-AEB6-AF91-F922-DD377D94C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2AA28-0F5D-C04F-38E6-87F36904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D374E-5754-9948-A3AE-F8024CB9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CF31-5FAC-56BA-8D60-1931CE7E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3385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2C03-E916-B733-CEEF-B7EE413E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9EE9E-B913-DA0F-F015-55B246B53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A2A21-29AB-98E1-E632-B10675A6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BE8D-DB10-315C-ECAA-25EAEABF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55DD7-DCA1-B406-22D6-C4277783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4474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7868-053F-5090-2231-DA0C0776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0FA34-B7CC-7446-D13F-0B2D735C5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B2AAB-D545-5155-4ACB-71814BA4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DFA1B-2FB5-7FB9-0A5A-ADC82156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A366E-5A0D-9D54-4C7E-F1CCCAEB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0263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2DB8-1D4C-9D24-E1CF-B16BAD94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FB11D-0851-38EC-46C4-9FD38F7D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83880-5EFE-CF7C-7E36-F09DDD1B4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1EE8F-8F7A-0BE7-9B8F-E2EDF15E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0C372-A597-81C7-5B8A-1615D86E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5ABBA-2FE3-0D3F-AD27-D0DED5EC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6419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350D-729C-2851-8B09-7CC20932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899E9-56B7-C683-AAF0-BBD32AC82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59B57-91C5-871F-679D-0F1FEB9D2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636AA-047C-B255-B9D0-22D907E87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C6814-7784-D640-9351-8DFE98241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AA4E9-4211-B1AE-7159-CDCC855A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615CA5-006D-7C60-928A-AE3608E0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EFFB0F-6240-06DE-7781-0DD2DA5F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0787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E18C-3187-B804-793F-F0FC1447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E4530-0593-6D14-89D8-7A78E3A9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45789-CBD7-F553-20EE-161B7405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8DEB1-D78A-35E4-9B36-5184A6CA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0028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E0095-9ED5-1685-E98C-AD170ED0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D3F30-06DE-5F6F-BB34-CBAE3AA82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87D76-77A5-9429-8919-57B9B2FA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698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C7868-053F-5090-2231-DA0C0776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0FA34-B7CC-7446-D13F-0B2D735C5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B2AAB-D545-5155-4ACB-71814BA4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DFA1B-2FB5-7FB9-0A5A-ADC82156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A366E-5A0D-9D54-4C7E-F1CCCAEB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67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08C3-1D35-5758-CF03-349D5FA9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C423-29EB-3896-F684-0A6C775F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4EC4A-B28D-8249-EF74-A63238D92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D293-4A04-68C4-FBE0-D0B7A9BF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3AE46-CD00-5A4D-E6E5-CE78C951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FA9ED-01CB-CA44-F5A5-5370EBEE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755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3F07-471C-DD19-55C7-2BDD75A2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680BC-8027-1DD1-E071-0AB25B845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E9228-8AB1-AFDE-526F-3ADC3886E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2857D-31AC-817E-EC07-F28189D0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A3265-8108-65B7-30D6-A439938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0EFBC-0EF2-2BDF-5D15-4A81F873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899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8EA1-34B9-B9BB-B92F-3E8F8A61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3D870-4EA6-1A40-5FB6-B58455025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6D880-9CB1-5A1F-9740-B5AA5669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5F066-409F-7B6F-01FF-3D5CD33D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6143E-CD54-C88D-C034-71861024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5138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527F39-7CCE-27DA-DF2F-5604731EC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C425A-FF6B-B8CE-C8D3-081090885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9E56B-0712-CF78-7F74-7C254D14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CB2E4-F79B-C83E-2BCF-9E8F10AE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81041-047C-515E-A42A-F0712694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4967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4E0C-2430-4981-A2D2-9B4B8B48ACAF}" type="datetime1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79F4-1106-4AA8-A9F6-DF463DE54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805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D6A5-A4C2-42F4-9F3D-1BAB2EEF0D79}" type="datetime1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79F4-1106-4AA8-A9F6-DF463DE54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143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F2EA-3F5E-4F97-AF73-77A369315B0E}" type="datetime1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79F4-1106-4AA8-A9F6-DF463DE54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567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9503-79CF-4E67-A8BB-E933E4A1DC48}" type="datetime1">
              <a:rPr lang="en-CA" smtClean="0"/>
              <a:t>2023-09-19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79F4-1106-4AA8-A9F6-DF463DE54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935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C5F6-2142-481B-B821-FE0183E8F44A}" type="datetime1">
              <a:rPr lang="en-CA" smtClean="0"/>
              <a:t>2023-09-19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79F4-1106-4AA8-A9F6-DF463DE54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952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8B98A-9ACD-495F-9232-326E47355936}" type="datetime1">
              <a:rPr lang="en-CA" smtClean="0"/>
              <a:t>2023-09-19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79F4-1106-4AA8-A9F6-DF463DE54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068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2DB8-1D4C-9D24-E1CF-B16BAD94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FB11D-0851-38EC-46C4-9FD38F7D3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83880-5EFE-CF7C-7E36-F09DDD1B4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1EE8F-8F7A-0BE7-9B8F-E2EDF15E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0C372-A597-81C7-5B8A-1615D86E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5ABBA-2FE3-0D3F-AD27-D0DED5EC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667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179B-A787-4EC7-BA82-3B0B9AEC6352}" type="datetime1">
              <a:rPr lang="en-CA" smtClean="0"/>
              <a:t>2023-09-19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79F4-1106-4AA8-A9F6-DF463DE54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2384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D87-3590-4D01-A800-9EFD78D7AA65}" type="datetime1">
              <a:rPr lang="en-CA" smtClean="0"/>
              <a:t>2023-09-19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79F4-1106-4AA8-A9F6-DF463DE54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830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4D09-6E88-45C0-9869-8005AC0A859B}" type="datetime1">
              <a:rPr lang="en-CA" smtClean="0"/>
              <a:t>2023-09-19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79F4-1106-4AA8-A9F6-DF463DE54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7636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40DE-72C3-4E0D-8E0A-3CCDABC1FCEB}" type="datetime1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79F4-1106-4AA8-A9F6-DF463DE54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3182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3012-51FD-4C3B-ACC8-D57C64D398CA}" type="datetime1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C79F4-1106-4AA8-A9F6-DF463DE54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350D-729C-2851-8B09-7CC20932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899E9-56B7-C683-AAF0-BBD32AC82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59B57-91C5-871F-679D-0F1FEB9D2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636AA-047C-B255-B9D0-22D907E87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C6814-7784-D640-9351-8DFE98241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AA4E9-4211-B1AE-7159-CDCC855A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615CA5-006D-7C60-928A-AE3608E0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EFFB0F-6240-06DE-7781-0DD2DA5F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013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E18C-3187-B804-793F-F0FC1447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E4530-0593-6D14-89D8-7A78E3A9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45789-CBD7-F553-20EE-161B7405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8DEB1-D78A-35E4-9B36-5184A6CA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94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E0095-9ED5-1685-E98C-AD170ED0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D3F30-06DE-5F6F-BB34-CBAE3AA82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87D76-77A5-9429-8919-57B9B2FA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21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08C3-1D35-5758-CF03-349D5FA9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C423-29EB-3896-F684-0A6C775F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4EC4A-B28D-8249-EF74-A63238D92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D293-4A04-68C4-FBE0-D0B7A9BF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3AE46-CD00-5A4D-E6E5-CE78C951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FA9ED-01CB-CA44-F5A5-5370EBEE4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76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3F07-471C-DD19-55C7-2BDD75A2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680BC-8027-1DD1-E071-0AB25B845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E9228-8AB1-AFDE-526F-3ADC3886E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2857D-31AC-817E-EC07-F28189D0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A3265-8108-65B7-30D6-A439938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0EFBC-0EF2-2BDF-5D15-4A81F873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69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942D4-7D81-5009-25C2-3A5018D4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C969F-11DC-7FC4-20B7-C5F1ADE1E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F3ABC-BECE-9B1F-AD5E-36058CF2C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C4A80-9C24-262A-7CF5-CED886FD1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698D4-3C3E-EDCD-8873-E24E7686C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99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942D4-7D81-5009-25C2-3A5018D4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C969F-11DC-7FC4-20B7-C5F1ADE1E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F3ABC-BECE-9B1F-AD5E-36058CF2C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C4A80-9C24-262A-7CF5-CED886FD1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698D4-3C3E-EDCD-8873-E24E7686C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780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942D4-7D81-5009-25C2-3A5018D4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C969F-11DC-7FC4-20B7-C5F1ADE1E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F3ABC-BECE-9B1F-AD5E-36058CF2C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7CFCB-CA81-47A5-83B9-41BB7A02892E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C4A80-9C24-262A-7CF5-CED886FD1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698D4-3C3E-EDCD-8873-E24E7686C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6647-C48E-4CF1-B47A-15C75323A6F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98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1731-3FDC-4BB2-920A-66D3C9B14E3A}" type="datetime1">
              <a:rPr lang="en-CA" smtClean="0"/>
              <a:t>2023-09-19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79F4-1106-4AA8-A9F6-DF463DE54A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485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microsoft.com/office/2007/relationships/hdphoto" Target="../media/hdphoto4.wdp"/><Relationship Id="rId26" Type="http://schemas.microsoft.com/office/2007/relationships/hdphoto" Target="../media/hdphoto8.wdp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microsoft.com/office/2007/relationships/hdphoto" Target="../media/hdphoto3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24" Type="http://schemas.microsoft.com/office/2007/relationships/hdphoto" Target="../media/hdphoto7.wdp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4" Type="http://schemas.openxmlformats.org/officeDocument/2006/relationships/image" Target="../media/image13.png"/><Relationship Id="rId22" Type="http://schemas.microsoft.com/office/2007/relationships/hdphoto" Target="../media/hdphoto6.wdp"/><Relationship Id="rId27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ardrop 17">
            <a:extLst>
              <a:ext uri="{FF2B5EF4-FFF2-40B4-BE49-F238E27FC236}">
                <a16:creationId xmlns:a16="http://schemas.microsoft.com/office/drawing/2014/main" id="{615DF2A0-0BDC-891F-921D-BED0E913C620}"/>
              </a:ext>
            </a:extLst>
          </p:cNvPr>
          <p:cNvSpPr/>
          <p:nvPr/>
        </p:nvSpPr>
        <p:spPr>
          <a:xfrm>
            <a:off x="537504" y="1714556"/>
            <a:ext cx="2835160" cy="2704712"/>
          </a:xfrm>
          <a:prstGeom prst="teardrop">
            <a:avLst>
              <a:gd name="adj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F2DB3-6283-8283-757D-442CEFB79187}"/>
              </a:ext>
            </a:extLst>
          </p:cNvPr>
          <p:cNvSpPr txBox="1"/>
          <p:nvPr/>
        </p:nvSpPr>
        <p:spPr>
          <a:xfrm>
            <a:off x="3622313" y="1714556"/>
            <a:ext cx="73828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Raavi" panose="020B0502040204020203" pitchFamily="34" charset="0"/>
              </a:rPr>
              <a:t>Streamlined Research Ethics Review System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Raavi" panose="020B0502040204020203" pitchFamily="34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Raavi" panose="020B0502040204020203" pitchFamily="34" charset="0"/>
              </a:rPr>
              <a:t>Ontario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Raav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949B9-3F95-9327-1D44-19B4D839AAA8}"/>
              </a:ext>
            </a:extLst>
          </p:cNvPr>
          <p:cNvSpPr txBox="1"/>
          <p:nvPr/>
        </p:nvSpPr>
        <p:spPr>
          <a:xfrm>
            <a:off x="3622313" y="4201454"/>
            <a:ext cx="7667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Raavi" panose="020B0502040204020203" pitchFamily="34" charset="0"/>
              </a:rPr>
              <a:t>Single submission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Raavi" panose="020B0502040204020203" pitchFamily="34" charset="0"/>
              </a:rPr>
              <a:t>Single Extra-institutional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Raavi" panose="020B0502040204020203" pitchFamily="34" charset="0"/>
              </a:rPr>
              <a:t>Single Review done by one of many eligible REBs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3847EBD-3CBC-1227-32D3-71A033F57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11" y="341540"/>
            <a:ext cx="1781497" cy="8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4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130AF-A891-F5FC-D693-AF5B4222FD9A}"/>
              </a:ext>
            </a:extLst>
          </p:cNvPr>
          <p:cNvSpPr txBox="1"/>
          <p:nvPr/>
        </p:nvSpPr>
        <p:spPr>
          <a:xfrm>
            <a:off x="3685078" y="648142"/>
            <a:ext cx="7181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33B63"/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Pan-Canadian Research Ethics Review: Moving Forward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33B63"/>
              </a:solidFill>
              <a:effectLst/>
              <a:uLnTx/>
              <a:uFillTx/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42ADB6-0DAD-A7F0-762D-268664E50908}"/>
              </a:ext>
            </a:extLst>
          </p:cNvPr>
          <p:cNvCxnSpPr>
            <a:cxnSpLocks/>
          </p:cNvCxnSpPr>
          <p:nvPr/>
        </p:nvCxnSpPr>
        <p:spPr>
          <a:xfrm>
            <a:off x="599874" y="1706096"/>
            <a:ext cx="10344351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AC4CDE6A-13D7-BCDA-64EF-FA359BE38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07" b="2468"/>
          <a:stretch/>
        </p:blipFill>
        <p:spPr>
          <a:xfrm>
            <a:off x="268694" y="467308"/>
            <a:ext cx="2943089" cy="84269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FAB704-D833-9197-E28B-BB9AF0634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D1335-706F-5824-486B-07EE5EB9D79E}"/>
              </a:ext>
            </a:extLst>
          </p:cNvPr>
          <p:cNvSpPr txBox="1"/>
          <p:nvPr/>
        </p:nvSpPr>
        <p:spPr>
          <a:xfrm>
            <a:off x="1013692" y="2029911"/>
            <a:ext cx="8407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Canada, the necessity of multiple REB approvals is presented as a barrier to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attracting trials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conducting trials efficiently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 has aligned on a single REB review &amp; system, distributive REB model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3B6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33B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Considerations: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3B6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33B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System – new one or adopt/modify existing; process for deciding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33B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Metrics - performance measures or standards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srgbClr val="033B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33B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Opportunities &amp; addressing barriers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33B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3B6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33B6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9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9D6EAC-1E45-487E-14FB-579AD13329F9}"/>
              </a:ext>
            </a:extLst>
          </p:cNvPr>
          <p:cNvSpPr/>
          <p:nvPr/>
        </p:nvSpPr>
        <p:spPr>
          <a:xfrm>
            <a:off x="0" y="125692"/>
            <a:ext cx="11757539" cy="7801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53C4A-FBBA-C754-BE3C-F3FF1DBD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38" y="6093280"/>
            <a:ext cx="1317003" cy="529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4BD66D-64D6-1633-9838-27151A5A6185}"/>
              </a:ext>
            </a:extLst>
          </p:cNvPr>
          <p:cNvSpPr txBox="1"/>
          <p:nvPr/>
        </p:nvSpPr>
        <p:spPr>
          <a:xfrm>
            <a:off x="434459" y="263203"/>
            <a:ext cx="1152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aleway" panose="020B0003030101060003" pitchFamily="34" charset="0"/>
              </a:rPr>
              <a:t>What led to our model and system: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1205E0-189D-CC65-1DA6-0569209B4D0A}"/>
              </a:ext>
            </a:extLst>
          </p:cNvPr>
          <p:cNvSpPr txBox="1"/>
          <p:nvPr/>
        </p:nvSpPr>
        <p:spPr>
          <a:xfrm>
            <a:off x="527652" y="1125055"/>
            <a:ext cx="1132308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province, many institutions/sites conducting multi-site trials; many trials underway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for multiple REB approvals presented as a barrier to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attracting trials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conducting trials efficiently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industry, investigators, institutions, patient groups and government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Institutions had different systems (or none) for supporting REB submissions and reviews, many of these systems were integrated into complex institutional research systems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Needed a research ethics review dedicated system, with as broad a reach as possible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Aiming for ‘open’, ‘free’, ‘easy’ and ‘flexible’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 had to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regulatory compliant, auditable, secure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REBs in managing and communicating easily with multiple sites across the province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 metrics, send reminders, produce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a fully delegated single REB review, but connect with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the involvement of REB’s across the province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9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3543403"/>
            <a:ext cx="12180446" cy="3314597"/>
            <a:chOff x="0" y="3224972"/>
            <a:chExt cx="12180437" cy="3643498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3309442"/>
              <a:ext cx="12180437" cy="3559028"/>
              <a:chOff x="0" y="3309442"/>
              <a:chExt cx="12180437" cy="355902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95079" y="5918917"/>
                <a:ext cx="1130612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2400" b="1" kern="0" dirty="0">
                    <a:solidFill>
                      <a:srgbClr val="69B3E7"/>
                    </a:solidFill>
                  </a:rPr>
                  <a:t>CTO Stream</a:t>
                </a: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952" y="3391557"/>
                <a:ext cx="1521873" cy="1521873"/>
              </a:xfrm>
              <a:prstGeom prst="rect">
                <a:avLst/>
              </a:prstGeom>
            </p:spPr>
          </p:pic>
          <p:sp>
            <p:nvSpPr>
              <p:cNvPr id="107" name="TextBox 106"/>
              <p:cNvSpPr txBox="1"/>
              <p:nvPr/>
            </p:nvSpPr>
            <p:spPr>
              <a:xfrm>
                <a:off x="258320" y="4989665"/>
                <a:ext cx="2274767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125" kern="0" dirty="0">
                    <a:solidFill>
                      <a:sysClr val="windowText" lastClr="000000"/>
                    </a:solidFill>
                    <a:latin typeface="Cambria" panose="02040503050406030204" pitchFamily="18" charset="0"/>
                  </a:rPr>
                  <a:t>Study reviewed by a single CTO Qualified REB of Record</a:t>
                </a: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4298" y="3309442"/>
                <a:ext cx="2279640" cy="1750075"/>
              </a:xfrm>
              <a:prstGeom prst="rect">
                <a:avLst/>
              </a:prstGeom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2438400" y="5008637"/>
                <a:ext cx="3186968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125" kern="0" dirty="0">
                    <a:solidFill>
                      <a:sysClr val="windowText" lastClr="000000"/>
                    </a:solidFill>
                    <a:latin typeface="Cambria" panose="02040503050406030204" pitchFamily="18" charset="0"/>
                  </a:rPr>
                  <a:t>Single submission via web-based system, centralized document management, harmonized process</a:t>
                </a:r>
              </a:p>
            </p:txBody>
          </p:sp>
          <p:pic>
            <p:nvPicPr>
              <p:cNvPr id="70" name="Picture 2" descr="http://www.osc.gov.on.ca/static/images/Stock/form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4106" y="3608527"/>
                <a:ext cx="978391" cy="1288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5622408" y="5010057"/>
                <a:ext cx="3096289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125" kern="0" dirty="0">
                    <a:solidFill>
                      <a:sysClr val="windowText" lastClr="000000"/>
                    </a:solidFill>
                    <a:latin typeface="Cambria" panose="02040503050406030204" pitchFamily="18" charset="0"/>
                  </a:rPr>
                  <a:t>One set of standardized forms and templates used by all sites </a:t>
                </a: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9193292" y="3925614"/>
                <a:ext cx="948800" cy="895212"/>
                <a:chOff x="-3283944" y="878839"/>
                <a:chExt cx="1266459" cy="1266459"/>
              </a:xfrm>
            </p:grpSpPr>
            <p:pic>
              <p:nvPicPr>
                <p:cNvPr id="72" name="Picture 71" descr="http://png.clipart.me/graphics/thumbs/160/high-detailed-vector-map-ontario_160522070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129137" y="1019115"/>
                  <a:ext cx="978302" cy="9783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3" name="Oval 72"/>
                <p:cNvSpPr/>
                <p:nvPr/>
              </p:nvSpPr>
              <p:spPr>
                <a:xfrm>
                  <a:off x="-3283944" y="878839"/>
                  <a:ext cx="1266459" cy="1266459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 kern="0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>
                <a:off x="8612870" y="5006601"/>
                <a:ext cx="3380655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125" kern="0" dirty="0">
                    <a:solidFill>
                      <a:sysClr val="windowText" lastClr="000000"/>
                    </a:solidFill>
                    <a:latin typeface="Cambria" panose="02040503050406030204" pitchFamily="18" charset="0"/>
                  </a:rPr>
                  <a:t>Efficient and streamlined communication &amp; collaboration, single REB provides study-wide oversight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0" y="6719778"/>
                <a:ext cx="12180437" cy="14869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kern="0" dirty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62" name="Picture 4" descr="https://www.localenterprise.ie/DublinCity/DublinCityImages/Illustration-Libray/Networking.png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7897">
              <a:off x="9672623" y="3219095"/>
              <a:ext cx="2105322" cy="2117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0" y="0"/>
            <a:ext cx="12191999" cy="3601068"/>
            <a:chOff x="-3848" y="-142208"/>
            <a:chExt cx="12203564" cy="3696430"/>
          </a:xfrm>
        </p:grpSpPr>
        <p:sp>
          <p:nvSpPr>
            <p:cNvPr id="10" name="Rectangle 9"/>
            <p:cNvSpPr/>
            <p:nvPr/>
          </p:nvSpPr>
          <p:spPr>
            <a:xfrm>
              <a:off x="0" y="-142208"/>
              <a:ext cx="12192000" cy="32699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1618" y="71658"/>
              <a:ext cx="1004736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700" b="1" kern="0" dirty="0">
                  <a:solidFill>
                    <a:prstClr val="white"/>
                  </a:solidFill>
                  <a:latin typeface="Cambria" panose="02040503050406030204" pitchFamily="18" charset="0"/>
                </a:rPr>
                <a:t>Instead of . . .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95078" y="741468"/>
              <a:ext cx="2580917" cy="1893046"/>
              <a:chOff x="216344" y="784000"/>
              <a:chExt cx="2580917" cy="1893046"/>
            </a:xfrm>
          </p:grpSpPr>
          <p:pic>
            <p:nvPicPr>
              <p:cNvPr id="1030" name="Picture 6" descr="https://d30y9cdsu7xlg0.cloudfront.net/png/65999-200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789" y="1475623"/>
                <a:ext cx="702733" cy="4301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6" descr="https://d30y9cdsu7xlg0.cloudfront.net/png/65999-200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952" y="2037973"/>
                <a:ext cx="1015511" cy="621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6" descr="https://d30y9cdsu7xlg0.cloudfront.net/png/65999-200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917" y="1645589"/>
                <a:ext cx="855847" cy="523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6" descr="https://d30y9cdsu7xlg0.cloudfront.net/png/65999-200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5458" y="2090594"/>
                <a:ext cx="837027" cy="512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6" descr="https://d30y9cdsu7xlg0.cloudfront.net/png/65999-200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352" y="2291175"/>
                <a:ext cx="630348" cy="385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6" descr="https://d30y9cdsu7xlg0.cloudfront.net/png/65999-200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432" y="1543552"/>
                <a:ext cx="837027" cy="512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16344" y="784000"/>
                <a:ext cx="258091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125" kern="0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Same study reviewed multiple times by local REBs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766102" y="741468"/>
              <a:ext cx="2856307" cy="1794173"/>
              <a:chOff x="2861796" y="784000"/>
              <a:chExt cx="2856307" cy="1794173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2861796" y="784000"/>
                <a:ext cx="285630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125" kern="0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Study submitted multiple times through multiple systems</a:t>
                </a:r>
              </a:p>
            </p:txBody>
          </p:sp>
          <p:pic>
            <p:nvPicPr>
              <p:cNvPr id="100" name="Picture 2" descr="http://www.osc.gov.on.ca/static/images/Stock/form-icon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7990" y="1541822"/>
                <a:ext cx="462514" cy="561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http://www.osc.gov.on.ca/static/images/Stock/form-icon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9304" y="1696635"/>
                <a:ext cx="475310" cy="577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2" descr="http://www.osc.gov.on.ca/static/images/Stock/form-icon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1398" y="1801193"/>
                <a:ext cx="481543" cy="5848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http://www.osc.gov.on.ca/static/images/Stock/form-icon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2232" y="1970073"/>
                <a:ext cx="422138" cy="51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http://www.osc.gov.on.ca/static/images/Stock/form-icon.png"/>
              <p:cNvPicPr>
                <a:picLocks noChangeAspect="1" noChangeArrowheads="1"/>
              </p:cNvPicPr>
              <p:nvPr/>
            </p:nvPicPr>
            <p:blipFill>
              <a:blip r:embed="rId23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4693" y="2168573"/>
                <a:ext cx="337221" cy="4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Arrow: Pentagon 3"/>
            <p:cNvSpPr/>
            <p:nvPr/>
          </p:nvSpPr>
          <p:spPr>
            <a:xfrm rot="5400000">
              <a:off x="5884713" y="-2760780"/>
              <a:ext cx="426441" cy="12203564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612871" y="722798"/>
              <a:ext cx="3477239" cy="1830200"/>
              <a:chOff x="8612871" y="765330"/>
              <a:chExt cx="3477239" cy="1830200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8612871" y="765330"/>
                <a:ext cx="3477239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125" kern="0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Variation in processes and time involved in individual site ethics approvals and post approval oversight</a:t>
                </a:r>
              </a:p>
            </p:txBody>
          </p:sp>
          <p:pic>
            <p:nvPicPr>
              <p:cNvPr id="5" name="Picture 4" descr="http://www.freeiconspng.com/uploads/data-network-icon-image-gallery-5.png"/>
              <p:cNvPicPr>
                <a:picLocks noChangeAspect="1" noChangeArrowheads="1"/>
              </p:cNvPicPr>
              <p:nvPr/>
            </p:nvPicPr>
            <p:blipFill>
              <a:blip r:embed="rId2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63775" y="1609907"/>
                <a:ext cx="988301" cy="985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654306" y="743474"/>
              <a:ext cx="2838064" cy="2330517"/>
              <a:chOff x="5718103" y="786006"/>
              <a:chExt cx="2838064" cy="2330517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5718103" y="786006"/>
                <a:ext cx="2838064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125" kern="0" dirty="0">
                    <a:solidFill>
                      <a:prstClr val="white"/>
                    </a:solidFill>
                    <a:latin typeface="Cambria" panose="02040503050406030204" pitchFamily="18" charset="0"/>
                  </a:rPr>
                  <a:t>Variation in documentation, forms and templates across sites</a:t>
                </a:r>
              </a:p>
            </p:txBody>
          </p:sp>
          <p:pic>
            <p:nvPicPr>
              <p:cNvPr id="59" name="Picture 4" descr="https://cdn0.iconfinder.com/data/icons/iconico-3/1024/48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363103" y="1441038"/>
                <a:ext cx="1240084" cy="1387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4" descr="https://cdn0.iconfinder.com/data/icons/iconico-3/1024/48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515503" y="1580353"/>
                <a:ext cx="1240084" cy="1387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4" descr="https://cdn0.iconfinder.com/data/icons/iconico-3/1024/48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667903" y="1729070"/>
                <a:ext cx="1240084" cy="13874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452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9D6EAC-1E45-487E-14FB-579AD13329F9}"/>
              </a:ext>
            </a:extLst>
          </p:cNvPr>
          <p:cNvSpPr/>
          <p:nvPr/>
        </p:nvSpPr>
        <p:spPr>
          <a:xfrm>
            <a:off x="-1" y="669171"/>
            <a:ext cx="11863828" cy="766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53C4A-FBBA-C754-BE3C-F3FF1DBD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6150305"/>
            <a:ext cx="1175265" cy="472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1C6E8D-539A-FF9B-7564-32F0A6F6E817}"/>
              </a:ext>
            </a:extLst>
          </p:cNvPr>
          <p:cNvSpPr txBox="1"/>
          <p:nvPr/>
        </p:nvSpPr>
        <p:spPr>
          <a:xfrm>
            <a:off x="1705740" y="861008"/>
            <a:ext cx="10226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403000000020004" pitchFamily="50" charset="0"/>
                <a:ea typeface="+mn-ea"/>
                <a:cs typeface="+mn-cs"/>
              </a:rPr>
              <a:t>Enabling faster, more efficient clinical trials at less cost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Raav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6BFA9-6644-FA7B-6159-4C2C4DE0FED2}"/>
              </a:ext>
            </a:extLst>
          </p:cNvPr>
          <p:cNvSpPr/>
          <p:nvPr/>
        </p:nvSpPr>
        <p:spPr>
          <a:xfrm>
            <a:off x="1172336" y="95356"/>
            <a:ext cx="3194957" cy="725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15BA17-42D6-DA2A-8FFE-19D880F14A51}"/>
              </a:ext>
            </a:extLst>
          </p:cNvPr>
          <p:cNvSpPr txBox="1"/>
          <p:nvPr/>
        </p:nvSpPr>
        <p:spPr>
          <a:xfrm>
            <a:off x="1129406" y="161595"/>
            <a:ext cx="328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227FC2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Raavi" panose="020B0502040204020203" pitchFamily="34" charset="0"/>
              </a:rPr>
              <a:t>CTO Stream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4ECDF0-168C-19D8-2D6B-7BF8014C9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03" r="59720" b="84078"/>
          <a:stretch/>
        </p:blipFill>
        <p:spPr>
          <a:xfrm>
            <a:off x="328173" y="2364756"/>
            <a:ext cx="1334637" cy="1152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2DFB92E-BCE6-0DFE-D03A-DD6F7D3703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781" b="77724"/>
          <a:stretch/>
        </p:blipFill>
        <p:spPr>
          <a:xfrm>
            <a:off x="6068280" y="2405020"/>
            <a:ext cx="1501878" cy="11740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ECB8536-8687-194F-97BB-ABA1F4DD2D6D}"/>
              </a:ext>
            </a:extLst>
          </p:cNvPr>
          <p:cNvGrpSpPr/>
          <p:nvPr/>
        </p:nvGrpSpPr>
        <p:grpSpPr>
          <a:xfrm>
            <a:off x="416942" y="3552438"/>
            <a:ext cx="3280815" cy="999500"/>
            <a:chOff x="3908150" y="2460450"/>
            <a:chExt cx="3280815" cy="9995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D45D75-515A-1334-CD1B-46B8F88F0557}"/>
                </a:ext>
              </a:extLst>
            </p:cNvPr>
            <p:cNvSpPr txBox="1"/>
            <p:nvPr/>
          </p:nvSpPr>
          <p:spPr>
            <a:xfrm>
              <a:off x="3908150" y="2460450"/>
              <a:ext cx="3280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27FC2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Raavi" panose="020B0502040204020203" pitchFamily="34" charset="0"/>
                </a:rPr>
                <a:t>8,400+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73D634-3CB0-BC09-DA48-02B63DD3341B}"/>
                </a:ext>
              </a:extLst>
            </p:cNvPr>
            <p:cNvSpPr txBox="1"/>
            <p:nvPr/>
          </p:nvSpPr>
          <p:spPr>
            <a:xfrm>
              <a:off x="3908150" y="3152173"/>
              <a:ext cx="286966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33B6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Users of CTO Stream </a:t>
              </a: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F2A8AD-4A1C-3B90-E164-A44AE6BFCC8F}"/>
              </a:ext>
            </a:extLst>
          </p:cNvPr>
          <p:cNvGrpSpPr/>
          <p:nvPr/>
        </p:nvGrpSpPr>
        <p:grpSpPr>
          <a:xfrm>
            <a:off x="353568" y="4892712"/>
            <a:ext cx="3280815" cy="1430387"/>
            <a:chOff x="3908150" y="2460450"/>
            <a:chExt cx="3280815" cy="14303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686CBD-C67A-53E2-BF3D-2B0266B3E2EA}"/>
                </a:ext>
              </a:extLst>
            </p:cNvPr>
            <p:cNvSpPr txBox="1"/>
            <p:nvPr/>
          </p:nvSpPr>
          <p:spPr>
            <a:xfrm>
              <a:off x="3908150" y="2460450"/>
              <a:ext cx="3280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27FC2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Raavi" panose="020B0502040204020203" pitchFamily="34" charset="0"/>
                </a:rPr>
                <a:t>118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B14C99-9A67-7367-A162-FC3AA0314DE0}"/>
                </a:ext>
              </a:extLst>
            </p:cNvPr>
            <p:cNvSpPr txBox="1"/>
            <p:nvPr/>
          </p:nvSpPr>
          <p:spPr>
            <a:xfrm>
              <a:off x="3908150" y="3152173"/>
              <a:ext cx="286966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33B6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Participating hospitals and research sites, including Ontario’s most active sites</a:t>
              </a: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B640C5-B793-3BC1-FBE6-5B901FBA7D98}"/>
              </a:ext>
            </a:extLst>
          </p:cNvPr>
          <p:cNvGrpSpPr/>
          <p:nvPr/>
        </p:nvGrpSpPr>
        <p:grpSpPr>
          <a:xfrm>
            <a:off x="3099580" y="3558227"/>
            <a:ext cx="3280815" cy="1214943"/>
            <a:chOff x="3908150" y="2460450"/>
            <a:chExt cx="3280815" cy="12149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6A2EA9-8DAE-2003-9B63-2D2D5E53B695}"/>
                </a:ext>
              </a:extLst>
            </p:cNvPr>
            <p:cNvSpPr txBox="1"/>
            <p:nvPr/>
          </p:nvSpPr>
          <p:spPr>
            <a:xfrm>
              <a:off x="3908150" y="2460450"/>
              <a:ext cx="3280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27FC2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Raavi" panose="020B0502040204020203" pitchFamily="34" charset="0"/>
                </a:rPr>
                <a:t>195+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01A4F6-63CD-03A5-32C5-D75C96363A88}"/>
                </a:ext>
              </a:extLst>
            </p:cNvPr>
            <p:cNvSpPr txBox="1"/>
            <p:nvPr/>
          </p:nvSpPr>
          <p:spPr>
            <a:xfrm>
              <a:off x="3908150" y="3152173"/>
              <a:ext cx="24293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33B6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Pharmaceutical and medical device companies</a:t>
              </a: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506D3E-A6E4-42B0-732C-2581FAFD02F2}"/>
              </a:ext>
            </a:extLst>
          </p:cNvPr>
          <p:cNvGrpSpPr/>
          <p:nvPr/>
        </p:nvGrpSpPr>
        <p:grpSpPr>
          <a:xfrm>
            <a:off x="3107885" y="4967077"/>
            <a:ext cx="3280815" cy="1430387"/>
            <a:chOff x="3908150" y="2460450"/>
            <a:chExt cx="3280815" cy="14303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AB50CB-A4C5-2B1E-674D-6D7A27F307A5}"/>
                </a:ext>
              </a:extLst>
            </p:cNvPr>
            <p:cNvSpPr txBox="1"/>
            <p:nvPr/>
          </p:nvSpPr>
          <p:spPr>
            <a:xfrm>
              <a:off x="3908150" y="2460450"/>
              <a:ext cx="3280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27FC2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Raavi" panose="020B0502040204020203" pitchFamily="34" charset="0"/>
                </a:rPr>
                <a:t>19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A208A2-5563-EA4F-40D0-54204CF308AB}"/>
                </a:ext>
              </a:extLst>
            </p:cNvPr>
            <p:cNvSpPr txBox="1"/>
            <p:nvPr/>
          </p:nvSpPr>
          <p:spPr>
            <a:xfrm>
              <a:off x="3908150" y="3152173"/>
              <a:ext cx="24977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33B6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Qualified Ontario research ethics boards provide multi-site ethics review </a:t>
              </a: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4FC682B-7972-8AD9-FE6A-16F7741E5E06}"/>
              </a:ext>
            </a:extLst>
          </p:cNvPr>
          <p:cNvSpPr txBox="1"/>
          <p:nvPr/>
        </p:nvSpPr>
        <p:spPr>
          <a:xfrm>
            <a:off x="1556662" y="2663316"/>
            <a:ext cx="328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Raavi" panose="020B0502040204020203" pitchFamily="34" charset="0"/>
              </a:rPr>
              <a:t>Partners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44757E-9DFA-88F3-72D4-6D8FDDEAB06B}"/>
              </a:ext>
            </a:extLst>
          </p:cNvPr>
          <p:cNvGrpSpPr/>
          <p:nvPr/>
        </p:nvGrpSpPr>
        <p:grpSpPr>
          <a:xfrm>
            <a:off x="6357844" y="3531770"/>
            <a:ext cx="3280815" cy="999500"/>
            <a:chOff x="3908150" y="2460450"/>
            <a:chExt cx="3280815" cy="9995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6CF8E9-3172-1992-4012-BA2D857FEA18}"/>
                </a:ext>
              </a:extLst>
            </p:cNvPr>
            <p:cNvSpPr txBox="1"/>
            <p:nvPr/>
          </p:nvSpPr>
          <p:spPr>
            <a:xfrm>
              <a:off x="3908150" y="2460450"/>
              <a:ext cx="3280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27FC2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Raavi" panose="020B0502040204020203" pitchFamily="34" charset="0"/>
                </a:rPr>
                <a:t>2,100+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1507FB-1848-4E5D-77BB-1B3DAAE4D4C3}"/>
                </a:ext>
              </a:extLst>
            </p:cNvPr>
            <p:cNvSpPr txBox="1"/>
            <p:nvPr/>
          </p:nvSpPr>
          <p:spPr>
            <a:xfrm>
              <a:off x="3908150" y="3152173"/>
              <a:ext cx="286966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33B6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Research studies </a:t>
              </a: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8E1EDC8-F017-4ABC-119F-5DFF28EE930D}"/>
              </a:ext>
            </a:extLst>
          </p:cNvPr>
          <p:cNvGrpSpPr/>
          <p:nvPr/>
        </p:nvGrpSpPr>
        <p:grpSpPr>
          <a:xfrm>
            <a:off x="6242350" y="5013624"/>
            <a:ext cx="3280815" cy="1214943"/>
            <a:chOff x="3908150" y="2460450"/>
            <a:chExt cx="3280815" cy="12149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4FD322-CF7C-8E7D-D2C6-5D66E70B2249}"/>
                </a:ext>
              </a:extLst>
            </p:cNvPr>
            <p:cNvSpPr txBox="1"/>
            <p:nvPr/>
          </p:nvSpPr>
          <p:spPr>
            <a:xfrm>
              <a:off x="3908150" y="2460450"/>
              <a:ext cx="3280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27FC2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Raavi" panose="020B0502040204020203" pitchFamily="34" charset="0"/>
                </a:rPr>
                <a:t>6,200+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D42508-6975-9502-CFE5-324CFB79B4FE}"/>
                </a:ext>
              </a:extLst>
            </p:cNvPr>
            <p:cNvSpPr txBox="1"/>
            <p:nvPr/>
          </p:nvSpPr>
          <p:spPr>
            <a:xfrm>
              <a:off x="3908150" y="3152173"/>
              <a:ext cx="259700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33B6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Applications for research ethics approval received </a:t>
              </a: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8EEE35-84CE-26EB-6352-AD05E6C225E8}"/>
              </a:ext>
            </a:extLst>
          </p:cNvPr>
          <p:cNvGrpSpPr/>
          <p:nvPr/>
        </p:nvGrpSpPr>
        <p:grpSpPr>
          <a:xfrm>
            <a:off x="9063033" y="3552438"/>
            <a:ext cx="3280815" cy="1214943"/>
            <a:chOff x="3908150" y="2460450"/>
            <a:chExt cx="3280815" cy="12149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C33D3D-9767-9993-FDB6-9DEFBF735830}"/>
                </a:ext>
              </a:extLst>
            </p:cNvPr>
            <p:cNvSpPr txBox="1"/>
            <p:nvPr/>
          </p:nvSpPr>
          <p:spPr>
            <a:xfrm>
              <a:off x="3908150" y="2460450"/>
              <a:ext cx="3280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27FC2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Raavi" panose="020B0502040204020203" pitchFamily="34" charset="0"/>
                </a:rPr>
                <a:t>11 days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4AC1AF-5169-B6EF-E60A-699FD2360FB0}"/>
                </a:ext>
              </a:extLst>
            </p:cNvPr>
            <p:cNvSpPr txBox="1"/>
            <p:nvPr/>
          </p:nvSpPr>
          <p:spPr>
            <a:xfrm>
              <a:off x="3908150" y="3152173"/>
              <a:ext cx="286966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33B6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approval for participating research sites </a:t>
              </a: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580A9B-FCD3-2EB6-A14C-92F2F329219B}"/>
              </a:ext>
            </a:extLst>
          </p:cNvPr>
          <p:cNvGrpSpPr/>
          <p:nvPr/>
        </p:nvGrpSpPr>
        <p:grpSpPr>
          <a:xfrm>
            <a:off x="9063033" y="5013624"/>
            <a:ext cx="3280815" cy="1214943"/>
            <a:chOff x="3908150" y="2460450"/>
            <a:chExt cx="3280815" cy="121494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8BAF5F1-0AEA-82C0-4EFB-D7BA4571730C}"/>
                </a:ext>
              </a:extLst>
            </p:cNvPr>
            <p:cNvSpPr txBox="1"/>
            <p:nvPr/>
          </p:nvSpPr>
          <p:spPr>
            <a:xfrm>
              <a:off x="3908150" y="2460450"/>
              <a:ext cx="3280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27FC2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Raavi" panose="020B0502040204020203" pitchFamily="34" charset="0"/>
                </a:rPr>
                <a:t>$18M+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A67CA2-6B75-F0A7-F45F-DE625B670A31}"/>
                </a:ext>
              </a:extLst>
            </p:cNvPr>
            <p:cNvSpPr txBox="1"/>
            <p:nvPr/>
          </p:nvSpPr>
          <p:spPr>
            <a:xfrm>
              <a:off x="3908150" y="3152173"/>
              <a:ext cx="23138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33B63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estimated cost savings to Ontario </a:t>
              </a:r>
              <a:endPara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C8E623B-0FD1-1AD1-1760-86D9C41DAEAB}"/>
              </a:ext>
            </a:extLst>
          </p:cNvPr>
          <p:cNvSpPr txBox="1"/>
          <p:nvPr/>
        </p:nvSpPr>
        <p:spPr>
          <a:xfrm>
            <a:off x="7368116" y="2669105"/>
            <a:ext cx="429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Raleway" panose="020B0003030101060003" pitchFamily="34" charset="0"/>
                <a:ea typeface="+mn-ea"/>
                <a:cs typeface="Raavi" panose="020B0502040204020203" pitchFamily="34" charset="0"/>
              </a:rPr>
              <a:t>Research Studies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FACEE8B-830D-B4D3-1A1C-D5ADDC44D161}"/>
              </a:ext>
            </a:extLst>
          </p:cNvPr>
          <p:cNvCxnSpPr>
            <a:cxnSpLocks/>
          </p:cNvCxnSpPr>
          <p:nvPr/>
        </p:nvCxnSpPr>
        <p:spPr>
          <a:xfrm>
            <a:off x="5753873" y="2519479"/>
            <a:ext cx="0" cy="409631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A3DA1A-6FA8-A2C1-788C-653DAC5F8544}"/>
              </a:ext>
            </a:extLst>
          </p:cNvPr>
          <p:cNvSpPr txBox="1"/>
          <p:nvPr/>
        </p:nvSpPr>
        <p:spPr>
          <a:xfrm>
            <a:off x="456539" y="1553177"/>
            <a:ext cx="11301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CTO Stream has transformed how research ethics review is done in Ontario, enabling a single ethics review for multiple research sites participating on the same study.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433255F-3C09-163C-6841-67629C2DFDE5}"/>
              </a:ext>
            </a:extLst>
          </p:cNvPr>
          <p:cNvCxnSpPr>
            <a:cxnSpLocks/>
          </p:cNvCxnSpPr>
          <p:nvPr/>
        </p:nvCxnSpPr>
        <p:spPr>
          <a:xfrm>
            <a:off x="353568" y="2364756"/>
            <a:ext cx="1142953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91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C8CADB-D88C-8CCF-64BF-130FFFB83DAF}"/>
              </a:ext>
            </a:extLst>
          </p:cNvPr>
          <p:cNvSpPr/>
          <p:nvPr/>
        </p:nvSpPr>
        <p:spPr>
          <a:xfrm>
            <a:off x="417424" y="966298"/>
            <a:ext cx="10736129" cy="11466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F433D-C29E-E119-C78D-84B32CB89856}"/>
              </a:ext>
            </a:extLst>
          </p:cNvPr>
          <p:cNvSpPr/>
          <p:nvPr/>
        </p:nvSpPr>
        <p:spPr>
          <a:xfrm>
            <a:off x="0" y="164269"/>
            <a:ext cx="11868354" cy="879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29301-6592-0DDE-AE04-7027AF28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24" y="349265"/>
            <a:ext cx="7882729" cy="4991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Raleway" panose="020B0003030101060003" pitchFamily="34" charset="0"/>
                <a:cs typeface="Raavi" panose="020B0502040204020203" pitchFamily="34" charset="0"/>
              </a:rPr>
              <a:t>How it Works: Initial Submission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54FE1-D42F-307F-A178-5B3C271DCC8D}"/>
              </a:ext>
            </a:extLst>
          </p:cNvPr>
          <p:cNvSpPr txBox="1"/>
          <p:nvPr/>
        </p:nvSpPr>
        <p:spPr>
          <a:xfrm>
            <a:off x="582131" y="1175694"/>
            <a:ext cx="10499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applications/reviews managed by a single dedicated ethics review system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 to all sites/institutions 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supports communication, compliance, metrics and audits from study start to study end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C074A24-42CA-669E-E6F5-D6298ECCA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854630"/>
              </p:ext>
            </p:extLst>
          </p:nvPr>
        </p:nvGraphicFramePr>
        <p:xfrm>
          <a:off x="417424" y="3150689"/>
          <a:ext cx="10736129" cy="318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98FF17-DE70-7B33-48CF-B8477DE54528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4455042" y="2721737"/>
            <a:ext cx="569238" cy="4289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9614B4-1485-0707-75C9-8BD4E8BC55F3}"/>
              </a:ext>
            </a:extLst>
          </p:cNvPr>
          <p:cNvCxnSpPr>
            <a:cxnSpLocks/>
            <a:endCxn id="30" idx="3"/>
          </p:cNvCxnSpPr>
          <p:nvPr/>
        </p:nvCxnSpPr>
        <p:spPr>
          <a:xfrm flipH="1" flipV="1">
            <a:off x="7017488" y="2721737"/>
            <a:ext cx="569238" cy="44442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34953E9-6018-8956-EE26-7589106E167F}"/>
              </a:ext>
            </a:extLst>
          </p:cNvPr>
          <p:cNvSpPr txBox="1"/>
          <p:nvPr/>
        </p:nvSpPr>
        <p:spPr>
          <a:xfrm>
            <a:off x="5024280" y="2460127"/>
            <a:ext cx="199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33B6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 resolves any issues with applicant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6D710552-6CDD-3F5F-AAF8-E52E44050B13}"/>
              </a:ext>
            </a:extLst>
          </p:cNvPr>
          <p:cNvSpPr/>
          <p:nvPr/>
        </p:nvSpPr>
        <p:spPr>
          <a:xfrm>
            <a:off x="2910188" y="3401507"/>
            <a:ext cx="233917" cy="24454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229F7B3E-278E-8914-0A16-5C7E4A1048E3}"/>
              </a:ext>
            </a:extLst>
          </p:cNvPr>
          <p:cNvSpPr/>
          <p:nvPr/>
        </p:nvSpPr>
        <p:spPr>
          <a:xfrm>
            <a:off x="5675863" y="3401506"/>
            <a:ext cx="233917" cy="24454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CBD7ED47-3AC6-BFB7-F473-C2023B20AF6E}"/>
              </a:ext>
            </a:extLst>
          </p:cNvPr>
          <p:cNvSpPr/>
          <p:nvPr/>
        </p:nvSpPr>
        <p:spPr>
          <a:xfrm>
            <a:off x="8441538" y="3401506"/>
            <a:ext cx="233917" cy="24454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31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2F433D-C29E-E119-C78D-84B32CB89856}"/>
              </a:ext>
            </a:extLst>
          </p:cNvPr>
          <p:cNvSpPr/>
          <p:nvPr/>
        </p:nvSpPr>
        <p:spPr>
          <a:xfrm>
            <a:off x="0" y="164269"/>
            <a:ext cx="11868354" cy="879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29301-6592-0DDE-AE04-7027AF28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24" y="349265"/>
            <a:ext cx="9267752" cy="499145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Raleway" panose="020B0003030101060003" pitchFamily="34" charset="0"/>
                <a:cs typeface="Raavi" panose="020B0502040204020203" pitchFamily="34" charset="0"/>
              </a:rPr>
              <a:t>How it works:  Post-Approvals</a:t>
            </a:r>
            <a:br>
              <a:rPr lang="en-US" sz="2000" b="1" dirty="0">
                <a:solidFill>
                  <a:schemeClr val="bg1"/>
                </a:solidFill>
                <a:latin typeface="Raleway" panose="020B0003030101060003" pitchFamily="34" charset="0"/>
                <a:cs typeface="Raavi" panose="020B0502040204020203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Raleway" panose="020B0003030101060003" pitchFamily="34" charset="0"/>
                <a:cs typeface="Raavi" panose="020B0502040204020203" pitchFamily="34" charset="0"/>
              </a:rPr>
              <a:t>Study-wide amendments, reportable events, annuals, study closure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C074A24-42CA-669E-E6F5-D6298ECCA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939389"/>
              </p:ext>
            </p:extLst>
          </p:nvPr>
        </p:nvGraphicFramePr>
        <p:xfrm>
          <a:off x="307798" y="2434700"/>
          <a:ext cx="10736129" cy="318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98FF17-DE70-7B33-48CF-B8477DE54528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4343938" y="1744138"/>
            <a:ext cx="569238" cy="42895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9614B4-1485-0707-75C9-8BD4E8BC55F3}"/>
              </a:ext>
            </a:extLst>
          </p:cNvPr>
          <p:cNvCxnSpPr>
            <a:cxnSpLocks/>
            <a:endCxn id="30" idx="3"/>
          </p:cNvCxnSpPr>
          <p:nvPr/>
        </p:nvCxnSpPr>
        <p:spPr>
          <a:xfrm flipH="1" flipV="1">
            <a:off x="6906384" y="1744138"/>
            <a:ext cx="569238" cy="44442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34953E9-6018-8956-EE26-7589106E167F}"/>
              </a:ext>
            </a:extLst>
          </p:cNvPr>
          <p:cNvSpPr txBox="1"/>
          <p:nvPr/>
        </p:nvSpPr>
        <p:spPr>
          <a:xfrm>
            <a:off x="4913176" y="1482528"/>
            <a:ext cx="199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 resolves any issues with applicant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6D710552-6CDD-3F5F-AAF8-E52E44050B13}"/>
              </a:ext>
            </a:extLst>
          </p:cNvPr>
          <p:cNvSpPr/>
          <p:nvPr/>
        </p:nvSpPr>
        <p:spPr>
          <a:xfrm>
            <a:off x="2910188" y="3401507"/>
            <a:ext cx="233917" cy="24454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229F7B3E-278E-8914-0A16-5C7E4A1048E3}"/>
              </a:ext>
            </a:extLst>
          </p:cNvPr>
          <p:cNvSpPr/>
          <p:nvPr/>
        </p:nvSpPr>
        <p:spPr>
          <a:xfrm>
            <a:off x="5675863" y="3401506"/>
            <a:ext cx="233917" cy="24454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CBD7ED47-3AC6-BFB7-F473-C2023B20AF6E}"/>
              </a:ext>
            </a:extLst>
          </p:cNvPr>
          <p:cNvSpPr/>
          <p:nvPr/>
        </p:nvSpPr>
        <p:spPr>
          <a:xfrm>
            <a:off x="8441538" y="3401506"/>
            <a:ext cx="233917" cy="24454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5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9D6EAC-1E45-487E-14FB-579AD13329F9}"/>
              </a:ext>
            </a:extLst>
          </p:cNvPr>
          <p:cNvSpPr/>
          <p:nvPr/>
        </p:nvSpPr>
        <p:spPr>
          <a:xfrm>
            <a:off x="2" y="556100"/>
            <a:ext cx="11757539" cy="7801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53C4A-FBBA-C754-BE3C-F3FF1DBD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38" y="6093280"/>
            <a:ext cx="1317003" cy="529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4BD66D-64D6-1633-9838-27151A5A6185}"/>
              </a:ext>
            </a:extLst>
          </p:cNvPr>
          <p:cNvSpPr txBox="1"/>
          <p:nvPr/>
        </p:nvSpPr>
        <p:spPr>
          <a:xfrm>
            <a:off x="434459" y="700519"/>
            <a:ext cx="1152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aleway" panose="020B0003030101060003" pitchFamily="34" charset="0"/>
              </a:rPr>
              <a:t>Cross Canada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1205E0-189D-CC65-1DA6-0569209B4D0A}"/>
              </a:ext>
            </a:extLst>
          </p:cNvPr>
          <p:cNvSpPr txBox="1"/>
          <p:nvPr/>
        </p:nvSpPr>
        <p:spPr>
          <a:xfrm>
            <a:off x="434459" y="1533465"/>
            <a:ext cx="113230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can easily accept new users, recruiting sites and REBs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Rules of engagement/specifications would need to be determined (e.g., requirements for REBs)</a:t>
            </a:r>
          </a:p>
          <a:p>
            <a:pPr lv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Provincial Legislative Issues: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Majority of provinces do not have legislative barriers to a single cross Canada reviews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Legislation restricting reviews to within province REBs set years ago.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can we do to support reconsideration/modernization of legislation?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systems perspective: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REBs from other provinces can be provided with access to all REB Applications, documents and materials required to meet all legislative requirements.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 hoc reviewers or “mini” REBs can be added to the study file to conduct their own expedited review and record their decision within the system.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system workflows can be implemented to support legislative requirements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9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9D6EAC-1E45-487E-14FB-579AD13329F9}"/>
              </a:ext>
            </a:extLst>
          </p:cNvPr>
          <p:cNvSpPr/>
          <p:nvPr/>
        </p:nvSpPr>
        <p:spPr>
          <a:xfrm>
            <a:off x="2" y="556100"/>
            <a:ext cx="11757539" cy="7801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53C4A-FBBA-C754-BE3C-F3FF1DBD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38" y="6093280"/>
            <a:ext cx="1317003" cy="529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4BD66D-64D6-1633-9838-27151A5A6185}"/>
              </a:ext>
            </a:extLst>
          </p:cNvPr>
          <p:cNvSpPr txBox="1"/>
          <p:nvPr/>
        </p:nvSpPr>
        <p:spPr>
          <a:xfrm>
            <a:off x="434459" y="700519"/>
            <a:ext cx="1152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aleway" panose="020B0003030101060003" pitchFamily="34" charset="0"/>
              </a:rPr>
              <a:t>Cross Canada Considerations (cont’d)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1205E0-189D-CC65-1DA6-0569209B4D0A}"/>
              </a:ext>
            </a:extLst>
          </p:cNvPr>
          <p:cNvSpPr txBox="1"/>
          <p:nvPr/>
        </p:nvSpPr>
        <p:spPr>
          <a:xfrm>
            <a:off x="434459" y="1533465"/>
            <a:ext cx="113230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a single, external system:</a:t>
            </a:r>
          </a:p>
          <a:p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Institutes/sites in Ontario (118) use the external system </a:t>
            </a:r>
            <a:r>
              <a:rPr lang="en-US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 local systems for institutional reviews/approvals , local REB submissions.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repetition of information between local and external systems. This is minimized as a dedicated multi-site ethics system collects only about 10% of non-ethics data/questions.</a:t>
            </a:r>
          </a:p>
          <a:p>
            <a:pPr lv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APIs and other methods available to export data to local systems to facilitate institutional reviews and approvals. </a:t>
            </a:r>
          </a:p>
          <a:p>
            <a:pPr lv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Ethics information can be transmitted into any local system to address local system requirements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8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96DEB5E-01D9-A99B-44D8-2667998D6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FFFF"/>
                </a:solidFill>
                <a:latin typeface="Raleway" panose="020B00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 Meeting, Hamilton, April 2023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anose="020B00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18AD8-9D26-5903-659C-F36EF7D84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000" dirty="0"/>
              <a:t>300+ attendees: networks, CTUs, biotech, companies etc.</a:t>
            </a:r>
          </a:p>
          <a:p>
            <a:pPr marL="0" indent="0">
              <a:buNone/>
            </a:pPr>
            <a:endParaRPr lang="en-CA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CA" sz="2000" dirty="0"/>
              <a:t>Three questions posed to attendees in plenary: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2000" dirty="0"/>
          </a:p>
          <a:p>
            <a:pPr marL="914400" lvl="1" indent="-457200">
              <a:buFont typeface="+mj-lt"/>
              <a:buAutoNum type="arabicPeriod"/>
            </a:pPr>
            <a:r>
              <a:rPr lang="en-CA" sz="2000" dirty="0"/>
              <a:t>Do we need to fix how research ethics review is done for multi-site studies across Canada = </a:t>
            </a:r>
            <a:r>
              <a:rPr lang="en-CA" sz="2000" b="1" dirty="0"/>
              <a:t>Yes</a:t>
            </a:r>
          </a:p>
          <a:p>
            <a:pPr marL="914400" lvl="1" indent="-457200">
              <a:buFont typeface="+mj-lt"/>
              <a:buAutoNum type="arabicPeriod"/>
            </a:pPr>
            <a:endParaRPr lang="en-CA" sz="2000" dirty="0"/>
          </a:p>
          <a:p>
            <a:pPr marL="914400" lvl="1" indent="-457200">
              <a:buFont typeface="+mj-lt"/>
              <a:buAutoNum type="arabicPeriod"/>
            </a:pPr>
            <a:r>
              <a:rPr lang="en-CA" sz="2000" dirty="0"/>
              <a:t>Should we have a </a:t>
            </a:r>
            <a:r>
              <a:rPr lang="en-CA" sz="2000" b="1" dirty="0"/>
              <a:t>single</a:t>
            </a:r>
            <a:r>
              <a:rPr lang="en-CA" sz="2000" dirty="0"/>
              <a:t> (centralized?) REB review all clinical trials, or should we employ a distributed model (many REBs) = </a:t>
            </a:r>
            <a:r>
              <a:rPr lang="en-CA" sz="2000" b="1" dirty="0"/>
              <a:t>Distributed Model</a:t>
            </a:r>
          </a:p>
          <a:p>
            <a:pPr marL="914400" lvl="1" indent="-457200">
              <a:buFont typeface="+mj-lt"/>
              <a:buAutoNum type="arabicPeriod"/>
            </a:pPr>
            <a:endParaRPr lang="en-CA" sz="2000" dirty="0"/>
          </a:p>
          <a:p>
            <a:pPr marL="914400" lvl="1" indent="-457200">
              <a:buFont typeface="+mj-lt"/>
              <a:buAutoNum type="arabicPeriod"/>
            </a:pPr>
            <a:r>
              <a:rPr lang="en-CA" sz="2000" dirty="0"/>
              <a:t>Should we have one system in use or multiple systems across the country = </a:t>
            </a:r>
            <a:r>
              <a:rPr lang="en-CA" sz="2000" b="1" dirty="0"/>
              <a:t>one system</a:t>
            </a:r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52360-D1A7-7ABA-AF0C-8D10A089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1DC79F4-1106-4AA8-A9F6-DF463DE54A05}" type="slidenum">
              <a:rPr kumimoji="0" lang="en-CA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logo">
            <a:extLst>
              <a:ext uri="{FF2B5EF4-FFF2-40B4-BE49-F238E27FC236}">
                <a16:creationId xmlns:a16="http://schemas.microsoft.com/office/drawing/2014/main" id="{18F009D9-7368-5499-0D51-EFC67EDB88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07" b="2468"/>
          <a:stretch/>
        </p:blipFill>
        <p:spPr>
          <a:xfrm>
            <a:off x="-7965" y="351738"/>
            <a:ext cx="4150740" cy="118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55035"/>
      </p:ext>
    </p:extLst>
  </p:cSld>
  <p:clrMapOvr>
    <a:masterClrMapping/>
  </p:clrMapOvr>
</p:sld>
</file>

<file path=ppt/theme/theme1.xml><?xml version="1.0" encoding="utf-8"?>
<a:theme xmlns:a="http://schemas.openxmlformats.org/drawingml/2006/main" name="CTO 2023 Brand">
  <a:themeElements>
    <a:clrScheme name="CTO Brand 2023">
      <a:dk1>
        <a:srgbClr val="033B63"/>
      </a:dk1>
      <a:lt1>
        <a:sysClr val="window" lastClr="FFFFFF"/>
      </a:lt1>
      <a:dk2>
        <a:srgbClr val="227FC2"/>
      </a:dk2>
      <a:lt2>
        <a:srgbClr val="DCDCDC"/>
      </a:lt2>
      <a:accent1>
        <a:srgbClr val="033B63"/>
      </a:accent1>
      <a:accent2>
        <a:srgbClr val="28A496"/>
      </a:accent2>
      <a:accent3>
        <a:srgbClr val="74D2E2"/>
      </a:accent3>
      <a:accent4>
        <a:srgbClr val="DCDCDC"/>
      </a:accent4>
      <a:accent5>
        <a:srgbClr val="FA9912"/>
      </a:accent5>
      <a:accent6>
        <a:srgbClr val="F4BE18"/>
      </a:accent6>
      <a:hlink>
        <a:srgbClr val="DCDCDC"/>
      </a:hlink>
      <a:folHlink>
        <a:srgbClr val="AFAF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ER slides - January 13 2023_ST Comments" id="{413222C3-ACEC-4CBD-A63D-D387EB9E5443}" vid="{323A85E9-463B-4090-8132-1B027AFEA40C}"/>
    </a:ext>
  </a:extLst>
</a:theme>
</file>

<file path=ppt/theme/theme2.xml><?xml version="1.0" encoding="utf-8"?>
<a:theme xmlns:a="http://schemas.openxmlformats.org/drawingml/2006/main" name="1_CTO 2023 Brand">
  <a:themeElements>
    <a:clrScheme name="CTO Brand 2023">
      <a:dk1>
        <a:srgbClr val="033B63"/>
      </a:dk1>
      <a:lt1>
        <a:sysClr val="window" lastClr="FFFFFF"/>
      </a:lt1>
      <a:dk2>
        <a:srgbClr val="227FC2"/>
      </a:dk2>
      <a:lt2>
        <a:srgbClr val="DCDCDC"/>
      </a:lt2>
      <a:accent1>
        <a:srgbClr val="033B63"/>
      </a:accent1>
      <a:accent2>
        <a:srgbClr val="28A496"/>
      </a:accent2>
      <a:accent3>
        <a:srgbClr val="74D2E2"/>
      </a:accent3>
      <a:accent4>
        <a:srgbClr val="DCDCDC"/>
      </a:accent4>
      <a:accent5>
        <a:srgbClr val="FA9912"/>
      </a:accent5>
      <a:accent6>
        <a:srgbClr val="F4BE18"/>
      </a:accent6>
      <a:hlink>
        <a:srgbClr val="DCDCDC"/>
      </a:hlink>
      <a:folHlink>
        <a:srgbClr val="AFAF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ER slides - January 13 2023_ST Comments" id="{413222C3-ACEC-4CBD-A63D-D387EB9E5443}" vid="{323A85E9-463B-4090-8132-1B027AFEA40C}"/>
    </a:ext>
  </a:extLst>
</a:theme>
</file>

<file path=ppt/theme/theme3.xml><?xml version="1.0" encoding="utf-8"?>
<a:theme xmlns:a="http://schemas.openxmlformats.org/drawingml/2006/main" name="2_CTO 2023 Brand">
  <a:themeElements>
    <a:clrScheme name="CTO Brand 2023">
      <a:dk1>
        <a:srgbClr val="033B63"/>
      </a:dk1>
      <a:lt1>
        <a:sysClr val="window" lastClr="FFFFFF"/>
      </a:lt1>
      <a:dk2>
        <a:srgbClr val="227FC2"/>
      </a:dk2>
      <a:lt2>
        <a:srgbClr val="DCDCDC"/>
      </a:lt2>
      <a:accent1>
        <a:srgbClr val="033B63"/>
      </a:accent1>
      <a:accent2>
        <a:srgbClr val="28A496"/>
      </a:accent2>
      <a:accent3>
        <a:srgbClr val="74D2E2"/>
      </a:accent3>
      <a:accent4>
        <a:srgbClr val="DCDCDC"/>
      </a:accent4>
      <a:accent5>
        <a:srgbClr val="FA9912"/>
      </a:accent5>
      <a:accent6>
        <a:srgbClr val="F4BE18"/>
      </a:accent6>
      <a:hlink>
        <a:srgbClr val="DCDCDC"/>
      </a:hlink>
      <a:folHlink>
        <a:srgbClr val="AFAF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O 2023 Brand" id="{DAB7507A-6AE4-4158-BEC7-DA218BAB1293}" vid="{E37B2493-A59B-4B21-A262-A5D6F39BE5B6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36bd3e-f241-4811-aae3-9536cd51b658">
      <Terms xmlns="http://schemas.microsoft.com/office/infopath/2007/PartnerControls"/>
    </lcf76f155ced4ddcb4097134ff3c332f>
    <TaxCatchAll xmlns="f5ee7e71-09ac-4c02-865c-9c648656807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E12DCE-1501-4FEA-A553-AA8884CFAF98}"/>
</file>

<file path=customXml/itemProps2.xml><?xml version="1.0" encoding="utf-8"?>
<ds:datastoreItem xmlns:ds="http://schemas.openxmlformats.org/officeDocument/2006/customXml" ds:itemID="{5B6E7588-6689-40E2-B972-E29FB168A8EC}">
  <ds:schemaRefs>
    <ds:schemaRef ds:uri="http://purl.org/dc/dcmitype/"/>
    <ds:schemaRef ds:uri="5cbe84fc-66e1-4906-82ef-10ddb6458e95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fe3436eb-fbb3-443f-9ee1-e0efa095a04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914DABF-2BB3-4891-9686-FDB311BCD9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CTO 2023 Brand</Template>
  <TotalTime>2055</TotalTime>
  <Words>991</Words>
  <Application>Microsoft Office PowerPoint</Application>
  <PresentationFormat>Widescreen</PresentationFormat>
  <Paragraphs>142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Open Sans</vt:lpstr>
      <vt:lpstr>Calibri Light</vt:lpstr>
      <vt:lpstr>Cambria</vt:lpstr>
      <vt:lpstr>Arial</vt:lpstr>
      <vt:lpstr>Calibri</vt:lpstr>
      <vt:lpstr>Helvetica Neue</vt:lpstr>
      <vt:lpstr>Raleway</vt:lpstr>
      <vt:lpstr>Wingdings</vt:lpstr>
      <vt:lpstr>CTO 2023 Brand</vt:lpstr>
      <vt:lpstr>1_CTO 2023 Brand</vt:lpstr>
      <vt:lpstr>2_CTO 2023 Brand</vt:lpstr>
      <vt:lpstr>1_Office Theme</vt:lpstr>
      <vt:lpstr>PowerPoint Presentation</vt:lpstr>
      <vt:lpstr>PowerPoint Presentation</vt:lpstr>
      <vt:lpstr>PowerPoint Presentation</vt:lpstr>
      <vt:lpstr>PowerPoint Presentation</vt:lpstr>
      <vt:lpstr>How it Works: Initial Submission</vt:lpstr>
      <vt:lpstr>How it works:  Post-Approvals Study-wide amendments, reportable events, annuals, study closure</vt:lpstr>
      <vt:lpstr>PowerPoint Presentation</vt:lpstr>
      <vt:lpstr>PowerPoint Presentation</vt:lpstr>
      <vt:lpstr>ACT Meeting, Hamilton, April 2023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Stewart</dc:creator>
  <cp:lastModifiedBy>Susan Marlin</cp:lastModifiedBy>
  <cp:revision>396</cp:revision>
  <cp:lastPrinted>2023-09-19T13:18:58Z</cp:lastPrinted>
  <dcterms:created xsi:type="dcterms:W3CDTF">2023-01-11T18:28:32Z</dcterms:created>
  <dcterms:modified xsi:type="dcterms:W3CDTF">2023-09-20T10:49:36Z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0x010100B178D9760E63F943954D98EFE1FBFC6D</vt:lpwstr>
  </property>
  <property fmtid="{D5CDD505-2E9C-101B-9397-08002B2CF9AE}" pid="3" name="MediaServiceImageTags">
    <vt:lpwstr/>
  </property>
</Properties>
</file>