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42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7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2068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005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6141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838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60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567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92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81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82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09/18/2023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4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09/18/2023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054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09/18/2023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83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20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3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09/18/2023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70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HREA 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brief overview</a:t>
            </a:r>
          </a:p>
          <a:p>
            <a:r>
              <a:rPr lang="en-US" dirty="0" smtClean="0"/>
              <a:t>N Pardy, MD, FRCPC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16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Site PI &amp; SI (HREB-approved trials in malignant and classical hematology)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013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6870779" cy="3880773"/>
          </a:xfrm>
        </p:spPr>
        <p:txBody>
          <a:bodyPr/>
          <a:lstStyle/>
          <a:p>
            <a:r>
              <a:rPr lang="en-US" dirty="0" smtClean="0"/>
              <a:t>“Texas Vampires”</a:t>
            </a:r>
          </a:p>
          <a:p>
            <a:pPr lvl="1"/>
            <a:r>
              <a:rPr lang="en-US" dirty="0" smtClean="0"/>
              <a:t>Baylor College of Medicine 1998</a:t>
            </a:r>
          </a:p>
          <a:p>
            <a:pPr lvl="2"/>
            <a:r>
              <a:rPr lang="en-US" dirty="0" smtClean="0"/>
              <a:t>Arrhythmogenic right ventricular dysplasia (founder populations, isolation)</a:t>
            </a:r>
          </a:p>
          <a:p>
            <a:pPr lvl="2"/>
            <a:r>
              <a:rPr lang="en-US" dirty="0" smtClean="0"/>
              <a:t>Informed Consent? Coercion? Disclosure?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6066" y="388188"/>
            <a:ext cx="2537936" cy="2582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1616" y="3911372"/>
            <a:ext cx="3321472" cy="224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2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HREA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2000 DHCS</a:t>
            </a:r>
          </a:p>
          <a:p>
            <a:pPr lvl="1"/>
            <a:r>
              <a:rPr lang="en-US" dirty="0" smtClean="0"/>
              <a:t>Provincial Health Research Ethics Working Group</a:t>
            </a:r>
          </a:p>
          <a:p>
            <a:pPr lvl="1"/>
            <a:r>
              <a:rPr lang="en-US" dirty="0" smtClean="0"/>
              <a:t>Genetic Standards Development Working Group</a:t>
            </a:r>
          </a:p>
          <a:p>
            <a:r>
              <a:rPr lang="en-US" dirty="0" smtClean="0"/>
              <a:t>2006 Health Research Ethics Authority Act passed</a:t>
            </a:r>
          </a:p>
          <a:p>
            <a:pPr lvl="1"/>
            <a:r>
              <a:rPr lang="en-US" dirty="0" smtClean="0"/>
              <a:t>2011 enacted</a:t>
            </a:r>
          </a:p>
          <a:p>
            <a:r>
              <a:rPr lang="en-US" dirty="0" smtClean="0"/>
              <a:t>HREA</a:t>
            </a:r>
          </a:p>
          <a:p>
            <a:pPr lvl="1"/>
            <a:r>
              <a:rPr lang="en-US" dirty="0" smtClean="0"/>
              <a:t>Established the HREA as an independent corporation</a:t>
            </a:r>
          </a:p>
          <a:p>
            <a:pPr lvl="2"/>
            <a:r>
              <a:rPr lang="en-US" dirty="0" smtClean="0"/>
              <a:t>Responsible for “ensur[ing] </a:t>
            </a:r>
            <a:r>
              <a:rPr lang="en-US" dirty="0"/>
              <a:t>that health research involving human subjects is conducted in an ethical </a:t>
            </a:r>
            <a:r>
              <a:rPr lang="en-US" dirty="0" smtClean="0"/>
              <a:t>manner”</a:t>
            </a:r>
          </a:p>
          <a:p>
            <a:pPr lvl="2"/>
            <a:r>
              <a:rPr lang="en-US" dirty="0" smtClean="0"/>
              <a:t>Appoints HREB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592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HREA s.8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1081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8.</a:t>
            </a:r>
            <a:r>
              <a:rPr lang="en-US" dirty="0"/>
              <a:t> The authority may approve a research ethics body if</a:t>
            </a:r>
          </a:p>
          <a:p>
            <a:pPr marL="0" indent="0">
              <a:buNone/>
            </a:pPr>
            <a:r>
              <a:rPr lang="en-US" dirty="0"/>
              <a:t>             (a)  it is a not-for-profit body; and</a:t>
            </a:r>
          </a:p>
          <a:p>
            <a:pPr marL="0" indent="0">
              <a:buNone/>
            </a:pPr>
            <a:r>
              <a:rPr lang="en-US" dirty="0"/>
              <a:t>             (b)  it is established in conformity with the principles respecting the appointment of members to a research ethics board contained in the tri-council policy </a:t>
            </a:r>
            <a:r>
              <a:rPr lang="en-US" dirty="0" smtClean="0"/>
              <a:t>statement for </a:t>
            </a:r>
            <a:r>
              <a:rPr lang="en-US" dirty="0"/>
              <a:t>the purpose of reviewing applications for approval of health research involving human subjects in accordance with this Act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9</a:t>
            </a:r>
            <a:r>
              <a:rPr lang="en-US" b="1" dirty="0"/>
              <a:t>.</a:t>
            </a:r>
            <a:r>
              <a:rPr lang="en-US" dirty="0"/>
              <a:t> (1) A person shall not engage in health research involving human subjects without first obtaining approval for the research from the research ethics board or a research ethics body approved by the authority under section 8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2)  A person shall submit an application for approval to engage in health research involving human subjects to the authority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3)  The authority shall, within 2 business days of its receipt, refer an application made to it under subsection (2) to the research ethics board or a research ethics body approved by the authority under section 8.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4)  The research ethics board or a research ethics body approved by the authority under section 8 shall consider the application referred to it under subsection (3) within 30 days of receiving it and may</a:t>
            </a:r>
          </a:p>
          <a:p>
            <a:pPr marL="0" indent="0">
              <a:buNone/>
            </a:pPr>
            <a:r>
              <a:rPr lang="en-US" dirty="0" smtClean="0"/>
              <a:t>	(</a:t>
            </a:r>
            <a:r>
              <a:rPr lang="en-US" dirty="0"/>
              <a:t>a)  approve the application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b)  approve the application subject to the changes the board or other body may require; 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c)  refuse to approve the application.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014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HREA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33909"/>
            <a:ext cx="8596668" cy="430745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clinical trials &amp; genetic research conducted in NL must be reviewed by the HREB </a:t>
            </a:r>
          </a:p>
          <a:p>
            <a:pPr lvl="1"/>
            <a:r>
              <a:rPr lang="en-US" dirty="0" smtClean="0"/>
              <a:t>Other forms of health research may be reviewed by the HREB or by an approved body as per s.8 </a:t>
            </a:r>
          </a:p>
          <a:p>
            <a:pPr lvl="2"/>
            <a:r>
              <a:rPr lang="en-US" dirty="0"/>
              <a:t>HREB</a:t>
            </a:r>
          </a:p>
          <a:p>
            <a:pPr lvl="3"/>
            <a:r>
              <a:rPr lang="en-US" dirty="0"/>
              <a:t>3 subcommittees: Clinical trials, Genetics &amp; Genomics, all other health research</a:t>
            </a:r>
          </a:p>
          <a:p>
            <a:pPr lvl="2"/>
            <a:r>
              <a:rPr lang="en-US" dirty="0" smtClean="0"/>
              <a:t>ICEHR (Interdisciplinary </a:t>
            </a:r>
            <a:r>
              <a:rPr lang="en-US" dirty="0"/>
              <a:t>Committee on Ethics in Human </a:t>
            </a:r>
            <a:r>
              <a:rPr lang="en-US" dirty="0" smtClean="0"/>
              <a:t>Research)</a:t>
            </a:r>
            <a:endParaRPr lang="en-US" dirty="0"/>
          </a:p>
          <a:p>
            <a:pPr lvl="3"/>
            <a:r>
              <a:rPr lang="en-US" dirty="0"/>
              <a:t>Social Sciences</a:t>
            </a:r>
            <a:br>
              <a:rPr lang="en-US" dirty="0"/>
            </a:b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New legislation drafted</a:t>
            </a:r>
          </a:p>
          <a:p>
            <a:pPr lvl="1"/>
            <a:r>
              <a:rPr lang="en-US" dirty="0" smtClean="0"/>
              <a:t>?to be tabled at next sitting</a:t>
            </a:r>
          </a:p>
          <a:p>
            <a:pPr lvl="1"/>
            <a:r>
              <a:rPr lang="en-US" dirty="0" smtClean="0"/>
              <a:t>Many groups consulted including HREA</a:t>
            </a:r>
          </a:p>
          <a:p>
            <a:pPr lvl="2"/>
            <a:r>
              <a:rPr lang="en-US" dirty="0" smtClean="0"/>
              <a:t>Ongoing work with CHEER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3131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3BEB1AD0340E468D477139C7E6DBD8" ma:contentTypeVersion="13" ma:contentTypeDescription="Create a new document." ma:contentTypeScope="" ma:versionID="7091b6aa82201025c173208055b54e54">
  <xsd:schema xmlns:xsd="http://www.w3.org/2001/XMLSchema" xmlns:xs="http://www.w3.org/2001/XMLSchema" xmlns:p="http://schemas.microsoft.com/office/2006/metadata/properties" xmlns:ns2="f5ee7e71-09ac-4c02-865c-9c648656807f" xmlns:ns3="f936bd3e-f241-4811-aae3-9536cd51b658" targetNamespace="http://schemas.microsoft.com/office/2006/metadata/properties" ma:root="true" ma:fieldsID="5a8412cef8f6b668b339446751519ceb" ns2:_="" ns3:_="">
    <xsd:import namespace="f5ee7e71-09ac-4c02-865c-9c648656807f"/>
    <xsd:import namespace="f936bd3e-f241-4811-aae3-9536cd51b65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ee7e71-09ac-4c02-865c-9c64865680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b3bd45d0-aadd-4f31-bce2-3c5993825758}" ma:internalName="TaxCatchAll" ma:showField="CatchAllData" ma:web="f5ee7e71-09ac-4c02-865c-9c64865680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36bd3e-f241-4811-aae3-9536cd51b6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efaf260b-1e44-4780-8ae1-0b8ba4d51a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5ee7e71-09ac-4c02-865c-9c648656807f" xsi:nil="true"/>
    <lcf76f155ced4ddcb4097134ff3c332f xmlns="f936bd3e-f241-4811-aae3-9536cd51b65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F6F806B-15EF-4E1D-8BA6-6EFF4D63AAE1}"/>
</file>

<file path=customXml/itemProps2.xml><?xml version="1.0" encoding="utf-8"?>
<ds:datastoreItem xmlns:ds="http://schemas.openxmlformats.org/officeDocument/2006/customXml" ds:itemID="{0C48C6ED-79BC-4CE6-B62B-2DBB98ECC37B}"/>
</file>

<file path=customXml/itemProps3.xml><?xml version="1.0" encoding="utf-8"?>
<ds:datastoreItem xmlns:ds="http://schemas.openxmlformats.org/officeDocument/2006/customXml" ds:itemID="{FA235B5D-CE79-4CEE-89EE-E645223B73EC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172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HREA Act</vt:lpstr>
      <vt:lpstr>Disclosures</vt:lpstr>
      <vt:lpstr>The Why</vt:lpstr>
      <vt:lpstr>HREA Act</vt:lpstr>
      <vt:lpstr>HREA s.8</vt:lpstr>
      <vt:lpstr>HREA Regulations</vt:lpstr>
    </vt:vector>
  </TitlesOfParts>
  <Company>Eastern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HREA Act</dc:title>
  <dc:creator>Natasha Pardy</dc:creator>
  <cp:lastModifiedBy>Natasha Pardy</cp:lastModifiedBy>
  <cp:revision>12</cp:revision>
  <dcterms:created xsi:type="dcterms:W3CDTF">2023-09-18T12:50:36Z</dcterms:created>
  <dcterms:modified xsi:type="dcterms:W3CDTF">2023-09-18T13:36:09Z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0x010100293BEB1AD0340E468D477139C7E6DBD8</vt:lpwstr>
  </property>
  <property fmtid="{D5CDD505-2E9C-101B-9397-08002B2CF9AE}" pid="3" name="MediaServiceImageTags">
    <vt:lpwstr/>
  </property>
</Properties>
</file>