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6" r:id="rId5"/>
    <p:sldId id="257" r:id="rId6"/>
    <p:sldId id="260" r:id="rId7"/>
    <p:sldId id="258" r:id="rId8"/>
    <p:sldId id="261" r:id="rId9"/>
    <p:sldId id="266" r:id="rId10"/>
    <p:sldId id="262" r:id="rId11"/>
    <p:sldId id="263" r:id="rId12"/>
    <p:sldId id="264"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F8310E-755D-45F2-83E3-B0084FE3E1D2}" v="1" dt="2023-08-29T12:32:08.040"/>
    <p1510:client id="{A6F5D428-CD08-4A5F-BEEE-EC4A96872E90}" v="80" dt="2023-08-29T04:16:36.980"/>
    <p1510:client id="{DCB9423A-517F-4F86-9383-0B002EB27938}" v="767" dt="2023-08-28T23:29:51.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067" autoAdjust="0"/>
  </p:normalViewPr>
  <p:slideViewPr>
    <p:cSldViewPr snapToGrid="0">
      <p:cViewPr varScale="1">
        <p:scale>
          <a:sx n="59" d="100"/>
          <a:sy n="59" d="100"/>
        </p:scale>
        <p:origin x="1452"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B8398-C8FD-4EBA-84E9-B66B247EC697}" type="datetimeFigureOut">
              <a:rPr lang="fr-CA" smtClean="0"/>
              <a:t>2023-09-13</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6E10EF-8C91-4505-A91C-4CE71000EE66}" type="slidenum">
              <a:rPr lang="fr-CA" smtClean="0"/>
              <a:t>‹N°›</a:t>
            </a:fld>
            <a:endParaRPr lang="fr-CA"/>
          </a:p>
        </p:txBody>
      </p:sp>
    </p:spTree>
    <p:extLst>
      <p:ext uri="{BB962C8B-B14F-4D97-AF65-F5344CB8AC3E}">
        <p14:creationId xmlns:p14="http://schemas.microsoft.com/office/powerpoint/2010/main" val="4173060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5BDA6-9B8A-44E0-A150-886E18ABC165}" type="datetimeFigureOut">
              <a:rPr lang="fr-CA" smtClean="0"/>
              <a:t>2023-09-13</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C800C-3EBA-4D8A-AC94-AE768A9410B9}" type="slidenum">
              <a:rPr lang="fr-CA" smtClean="0"/>
              <a:t>‹N°›</a:t>
            </a:fld>
            <a:endParaRPr lang="fr-CA"/>
          </a:p>
        </p:txBody>
      </p:sp>
    </p:spTree>
    <p:extLst>
      <p:ext uri="{BB962C8B-B14F-4D97-AF65-F5344CB8AC3E}">
        <p14:creationId xmlns:p14="http://schemas.microsoft.com/office/powerpoint/2010/main" val="244329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Art. 21:</a:t>
            </a:r>
          </a:p>
          <a:p>
            <a:pPr rtl="0" fontAlgn="ctr">
              <a:spcBef>
                <a:spcPts val="0"/>
              </a:spcBef>
              <a:spcAft>
                <a:spcPts val="0"/>
              </a:spcAft>
              <a:buFont typeface="Arial" panose="020B0604020202020204" pitchFamily="34" charset="0"/>
              <a:buChar char="•"/>
            </a:pPr>
            <a:r>
              <a:rPr lang="en-CA" sz="1800" dirty="0">
                <a:effectLst/>
                <a:latin typeface="Calibri" panose="020F0502020204030204" pitchFamily="34" charset="0"/>
              </a:rPr>
              <a:t>A minor or a person of full age who is incapable of giving consent may participate in research that could interfere with the integrity of his person = not the same concept than that used in TCPS 2 (Tri-Council Policy Statement): minimal risk and more than minimal risk</a:t>
            </a:r>
          </a:p>
          <a:p>
            <a:pPr rtl="0" fontAlgn="ctr">
              <a:spcBef>
                <a:spcPts val="0"/>
              </a:spcBef>
              <a:spcAft>
                <a:spcPts val="0"/>
              </a:spcAft>
              <a:buFont typeface="Arial" panose="020B0604020202020204" pitchFamily="34" charset="0"/>
              <a:buChar char="•"/>
            </a:pPr>
            <a:r>
              <a:rPr lang="en-CA" sz="1800" dirty="0">
                <a:effectLst/>
                <a:latin typeface="Calibri" panose="020F0502020204030204" pitchFamily="34" charset="0"/>
              </a:rPr>
              <a:t>The research project must be approved and monitored by a competent research ethics committee. Such a committee is formed by the Minister of Health and Social Services or designated by that Minister from among existing research ethics committees</a:t>
            </a:r>
          </a:p>
          <a:p>
            <a:pPr rtl="0" fontAlgn="ctr">
              <a:spcBef>
                <a:spcPts val="0"/>
              </a:spcBef>
              <a:spcAft>
                <a:spcPts val="0"/>
              </a:spcAft>
              <a:buFont typeface="Arial" panose="020B0604020202020204" pitchFamily="34" charset="0"/>
              <a:buChar char="•"/>
            </a:pPr>
            <a:r>
              <a:rPr lang="en-CA" sz="1800" dirty="0">
                <a:effectLst/>
                <a:latin typeface="Calibri" panose="020F0502020204030204" pitchFamily="34" charset="0"/>
              </a:rPr>
              <a:t>Designation is limited to REBS belonging to the public health and social services network and to universities in Quebec </a:t>
            </a:r>
          </a:p>
          <a:p>
            <a:pPr rtl="0" fontAlgn="ctr">
              <a:spcBef>
                <a:spcPts val="0"/>
              </a:spcBef>
              <a:spcAft>
                <a:spcPts val="0"/>
              </a:spcAft>
              <a:buFont typeface="Arial" panose="020B0604020202020204" pitchFamily="34" charset="0"/>
              <a:buChar char="•"/>
            </a:pPr>
            <a:r>
              <a:rPr lang="en-CA" sz="1800" dirty="0">
                <a:effectLst/>
                <a:latin typeface="Calibri" panose="020F0502020204030204" pitchFamily="34" charset="0"/>
              </a:rPr>
              <a:t>Thus, all pediatric research that could interfere with the integrity of the minor participants, even if it has already been approved by another Canadian REB, must be submitted to another full board evaluation by a designated REB in Quebec. </a:t>
            </a:r>
          </a:p>
          <a:p>
            <a:pPr rtl="0" fontAlgn="ctr">
              <a:spcBef>
                <a:spcPts val="0"/>
              </a:spcBef>
              <a:spcAft>
                <a:spcPts val="0"/>
              </a:spcAft>
              <a:buFont typeface="Arial" panose="020B0604020202020204" pitchFamily="34" charset="0"/>
              <a:buChar char="•"/>
            </a:pPr>
            <a:endParaRPr lang="en-CA" sz="1800" dirty="0">
              <a:effectLst/>
              <a:latin typeface="Calibri" panose="020F0502020204030204" pitchFamily="34" charset="0"/>
            </a:endParaRPr>
          </a:p>
          <a:p>
            <a:pPr rtl="0" fontAlgn="ctr">
              <a:spcBef>
                <a:spcPts val="0"/>
              </a:spcBef>
              <a:spcAft>
                <a:spcPts val="0"/>
              </a:spcAft>
              <a:buFont typeface="Courier New" panose="02070309020205020404" pitchFamily="49" charset="0"/>
              <a:buNone/>
            </a:pPr>
            <a:r>
              <a:rPr lang="en-CA" sz="1100" dirty="0">
                <a:effectLst/>
                <a:latin typeface="Calibri" panose="020F0502020204030204" pitchFamily="34" charset="0"/>
              </a:rPr>
              <a:t>Insurance requirements: </a:t>
            </a:r>
          </a:p>
          <a:p>
            <a:pPr marL="742950" lvl="1" indent="-285750" rtl="0" fontAlgn="ctr">
              <a:spcBef>
                <a:spcPts val="0"/>
              </a:spcBef>
              <a:spcAft>
                <a:spcPts val="0"/>
              </a:spcAft>
              <a:buFont typeface="Arial" panose="020B0604020202020204" pitchFamily="34" charset="0"/>
              <a:buChar char="•"/>
            </a:pPr>
            <a:r>
              <a:rPr lang="en-CA" sz="1100" dirty="0">
                <a:effectLst/>
                <a:latin typeface="Calibri" panose="020F0502020204030204" pitchFamily="34" charset="0"/>
              </a:rPr>
              <a:t>the insurer requests that ethics review has to be carried out by a REB of the public health and social services network as a condition to issue liability insurance of the research. </a:t>
            </a:r>
          </a:p>
          <a:p>
            <a:pPr marL="742950" lvl="1" indent="-285750" rtl="0" fontAlgn="ctr">
              <a:spcBef>
                <a:spcPts val="0"/>
              </a:spcBef>
              <a:spcAft>
                <a:spcPts val="0"/>
              </a:spcAft>
              <a:buFont typeface="Arial" panose="020B0604020202020204" pitchFamily="34" charset="0"/>
              <a:buChar char="•"/>
            </a:pPr>
            <a:r>
              <a:rPr lang="en-CA" sz="1100" dirty="0">
                <a:effectLst/>
                <a:latin typeface="Calibri" panose="020F0502020204030204" pitchFamily="34" charset="0"/>
              </a:rPr>
              <a:t>In addition, the insurance only covers the REBs in Québec for the part of the research which is carried out in our province. </a:t>
            </a:r>
          </a:p>
          <a:p>
            <a:pPr marL="742950" lvl="1" indent="-285750" rtl="0" fontAlgn="ctr">
              <a:spcBef>
                <a:spcPts val="0"/>
              </a:spcBef>
              <a:spcAft>
                <a:spcPts val="0"/>
              </a:spcAft>
              <a:buFont typeface="Arial" panose="020B0604020202020204" pitchFamily="34" charset="0"/>
              <a:buChar char="•"/>
            </a:pPr>
            <a:r>
              <a:rPr lang="en-CA" sz="1100" dirty="0">
                <a:effectLst/>
                <a:latin typeface="Calibri" panose="020F0502020204030204" pitchFamily="34" charset="0"/>
              </a:rPr>
              <a:t>Thus, entities outside Quebec should assume responsibility for the REB</a:t>
            </a:r>
          </a:p>
          <a:p>
            <a:pPr rtl="0" fontAlgn="ctr">
              <a:spcBef>
                <a:spcPts val="0"/>
              </a:spcBef>
              <a:spcAft>
                <a:spcPts val="0"/>
              </a:spcAft>
              <a:buFont typeface="Arial" panose="020B0604020202020204" pitchFamily="34" charset="0"/>
              <a:buChar char="•"/>
            </a:pPr>
            <a:endParaRPr lang="en-CA" sz="1800" dirty="0">
              <a:effectLst/>
              <a:latin typeface="Calibri" panose="020F0502020204030204" pitchFamily="34" charset="0"/>
            </a:endParaRPr>
          </a:p>
          <a:p>
            <a:endParaRPr lang="fr-CA" dirty="0"/>
          </a:p>
        </p:txBody>
      </p:sp>
      <p:sp>
        <p:nvSpPr>
          <p:cNvPr id="4" name="Espace réservé du numéro de diapositive 3"/>
          <p:cNvSpPr>
            <a:spLocks noGrp="1"/>
          </p:cNvSpPr>
          <p:nvPr>
            <p:ph type="sldNum" sz="quarter" idx="5"/>
          </p:nvPr>
        </p:nvSpPr>
        <p:spPr/>
        <p:txBody>
          <a:bodyPr/>
          <a:lstStyle/>
          <a:p>
            <a:fld id="{F5FC800C-3EBA-4D8A-AC94-AE768A9410B9}" type="slidenum">
              <a:rPr lang="fr-CA" smtClean="0"/>
              <a:t>10</a:t>
            </a:fld>
            <a:endParaRPr lang="fr-CA"/>
          </a:p>
        </p:txBody>
      </p:sp>
    </p:spTree>
    <p:extLst>
      <p:ext uri="{BB962C8B-B14F-4D97-AF65-F5344CB8AC3E}">
        <p14:creationId xmlns:p14="http://schemas.microsoft.com/office/powerpoint/2010/main" val="2222477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ueil">
    <p:spTree>
      <p:nvGrpSpPr>
        <p:cNvPr id="1" name=""/>
        <p:cNvGrpSpPr/>
        <p:nvPr/>
      </p:nvGrpSpPr>
      <p:grpSpPr>
        <a:xfrm>
          <a:off x="0" y="0"/>
          <a:ext cx="0" cy="0"/>
          <a:chOff x="0" y="0"/>
          <a:chExt cx="0" cy="0"/>
        </a:xfrm>
      </p:grpSpPr>
      <p:sp>
        <p:nvSpPr>
          <p:cNvPr id="4" name="Titre 1"/>
          <p:cNvSpPr>
            <a:spLocks noGrp="1"/>
          </p:cNvSpPr>
          <p:nvPr>
            <p:ph type="ctrTitle" hasCustomPrompt="1"/>
          </p:nvPr>
        </p:nvSpPr>
        <p:spPr>
          <a:xfrm>
            <a:off x="0" y="1328840"/>
            <a:ext cx="9144000" cy="1783069"/>
          </a:xfrm>
        </p:spPr>
        <p:txBody>
          <a:bodyPr>
            <a:normAutofit/>
          </a:bodyPr>
          <a:lstStyle>
            <a:lvl1pPr algn="ctr">
              <a:defRPr sz="4800"/>
            </a:lvl1pPr>
          </a:lstStyle>
          <a:p>
            <a:r>
              <a:rPr lang="fr-CA" dirty="0"/>
              <a:t>MODIFIER LE STYLE DU TITRE</a:t>
            </a:r>
          </a:p>
        </p:txBody>
      </p:sp>
      <p:sp>
        <p:nvSpPr>
          <p:cNvPr id="5" name="Sous-titre 2"/>
          <p:cNvSpPr>
            <a:spLocks noGrp="1"/>
          </p:cNvSpPr>
          <p:nvPr>
            <p:ph type="subTitle" idx="1" hasCustomPrompt="1"/>
          </p:nvPr>
        </p:nvSpPr>
        <p:spPr>
          <a:xfrm>
            <a:off x="2050026" y="3244492"/>
            <a:ext cx="5043948" cy="1655762"/>
          </a:xfrm>
        </p:spPr>
        <p:txBody>
          <a:bodyPr>
            <a:normAutofit/>
          </a:bodyPr>
          <a:lstStyle>
            <a:lvl1pPr marL="0" indent="0" algn="ctr">
              <a:buNone/>
              <a:defRPr sz="3200" b="1" baseline="0">
                <a:solidFill>
                  <a:schemeClr val="accent2"/>
                </a:solidFill>
              </a:defRPr>
            </a:lvl1pPr>
          </a:lstStyle>
          <a:p>
            <a:r>
              <a:rPr lang="fr-CA" dirty="0"/>
              <a:t>MODIFIER LE STYLE DES SOUS-TITRES DU MASQUE</a:t>
            </a: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5976" y="5368325"/>
            <a:ext cx="3938024" cy="1487427"/>
          </a:xfrm>
          <a:prstGeom prst="rect">
            <a:avLst/>
          </a:prstGeom>
        </p:spPr>
      </p:pic>
      <p:pic>
        <p:nvPicPr>
          <p:cNvPr id="2" name="Ima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425" y="5372406"/>
            <a:ext cx="3687679" cy="1484808"/>
          </a:xfrm>
          <a:prstGeom prst="rect">
            <a:avLst/>
          </a:prstGeom>
        </p:spPr>
      </p:pic>
    </p:spTree>
    <p:extLst>
      <p:ext uri="{BB962C8B-B14F-4D97-AF65-F5344CB8AC3E}">
        <p14:creationId xmlns:p14="http://schemas.microsoft.com/office/powerpoint/2010/main" val="110639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Titre de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604686"/>
            <a:ext cx="7886700" cy="494069"/>
          </a:xfrm>
        </p:spPr>
        <p:txBody>
          <a:bodyPr anchor="b">
            <a:noAutofit/>
          </a:bodyPr>
          <a:lstStyle>
            <a:lvl1pPr>
              <a:defRPr sz="3600">
                <a:latin typeface="+mn-lt"/>
              </a:defRPr>
            </a:lvl1pPr>
          </a:lstStyle>
          <a:p>
            <a:r>
              <a:rPr lang="fr-FR" dirty="0"/>
              <a:t>MODIFIEZ LE STYLE DU TITRE</a:t>
            </a:r>
            <a:endParaRPr lang="en-US" dirty="0"/>
          </a:p>
        </p:txBody>
      </p:sp>
      <p:sp>
        <p:nvSpPr>
          <p:cNvPr id="3" name="Text Placeholder 2"/>
          <p:cNvSpPr>
            <a:spLocks noGrp="1"/>
          </p:cNvSpPr>
          <p:nvPr>
            <p:ph type="body" idx="1"/>
          </p:nvPr>
        </p:nvSpPr>
        <p:spPr>
          <a:xfrm>
            <a:off x="623888" y="1706155"/>
            <a:ext cx="7886700" cy="3123942"/>
          </a:xfrm>
        </p:spPr>
        <p:txBody>
          <a:bodyPr>
            <a:normAutofit/>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9371" y="5691039"/>
            <a:ext cx="2258573" cy="1173482"/>
          </a:xfrm>
          <a:prstGeom prst="rect">
            <a:avLst/>
          </a:prstGeom>
        </p:spPr>
      </p:pic>
      <p:pic>
        <p:nvPicPr>
          <p:cNvPr id="5" name="Imag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95714"/>
            <a:ext cx="1989472" cy="1162286"/>
          </a:xfrm>
          <a:prstGeom prst="rect">
            <a:avLst/>
          </a:prstGeom>
        </p:spPr>
      </p:pic>
    </p:spTree>
    <p:extLst>
      <p:ext uri="{BB962C8B-B14F-4D97-AF65-F5344CB8AC3E}">
        <p14:creationId xmlns:p14="http://schemas.microsoft.com/office/powerpoint/2010/main" val="141820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328840"/>
            <a:ext cx="9144000" cy="1783069"/>
          </a:xfrm>
        </p:spPr>
        <p:txBody>
          <a:bodyPr anchor="b">
            <a:normAutofit/>
          </a:bodyPr>
          <a:lstStyle>
            <a:lvl1pPr algn="ctr">
              <a:defRPr sz="4800" b="0">
                <a:solidFill>
                  <a:schemeClr val="tx1"/>
                </a:solidFill>
                <a:latin typeface="+mn-lt"/>
              </a:defRPr>
            </a:lvl1pPr>
          </a:lstStyle>
          <a:p>
            <a:r>
              <a:rPr lang="fr-FR" dirty="0"/>
              <a:t>MODIFIEZ LE STYLE DU TITRE</a:t>
            </a:r>
            <a:endParaRPr lang="en-US" dirty="0"/>
          </a:p>
        </p:txBody>
      </p:sp>
      <p:sp>
        <p:nvSpPr>
          <p:cNvPr id="3" name="Subtitle 2"/>
          <p:cNvSpPr>
            <a:spLocks noGrp="1"/>
          </p:cNvSpPr>
          <p:nvPr>
            <p:ph type="subTitle" idx="1" hasCustomPrompt="1"/>
          </p:nvPr>
        </p:nvSpPr>
        <p:spPr>
          <a:xfrm>
            <a:off x="2050026" y="3244492"/>
            <a:ext cx="5043948" cy="1655762"/>
          </a:xfrm>
        </p:spPr>
        <p:txBody>
          <a:bodyPr>
            <a:normAutofit/>
          </a:bodyPr>
          <a:lstStyle>
            <a:lvl1pPr marL="0" indent="0" algn="ctr">
              <a:buNone/>
              <a:defRPr sz="32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endParaRPr lang="en-US" dirty="0"/>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9371" y="5691039"/>
            <a:ext cx="2258573" cy="1173482"/>
          </a:xfrm>
          <a:prstGeom prst="rect">
            <a:avLst/>
          </a:prstGeom>
        </p:spPr>
      </p:pic>
      <p:pic>
        <p:nvPicPr>
          <p:cNvPr id="5" name="Imag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95714"/>
            <a:ext cx="1989472" cy="1162286"/>
          </a:xfrm>
          <a:prstGeom prst="rect">
            <a:avLst/>
          </a:prstGeom>
        </p:spPr>
      </p:pic>
    </p:spTree>
    <p:extLst>
      <p:ext uri="{BB962C8B-B14F-4D97-AF65-F5344CB8AC3E}">
        <p14:creationId xmlns:p14="http://schemas.microsoft.com/office/powerpoint/2010/main" val="51455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75187"/>
            <a:ext cx="7886700" cy="435078"/>
          </a:xfrm>
        </p:spPr>
        <p:txBody>
          <a:bodyPr>
            <a:normAutofit/>
          </a:bodyPr>
          <a:lstStyle>
            <a:lvl1pPr>
              <a:defRPr sz="3600" b="1">
                <a:latin typeface="+mn-lt"/>
              </a:defRPr>
            </a:lvl1pPr>
          </a:lstStyle>
          <a:p>
            <a:r>
              <a:rPr lang="fr-FR" dirty="0"/>
              <a:t>MODIFIEZ LE STYLE DU TITRE</a:t>
            </a:r>
            <a:endParaRPr lang="en-US" dirty="0"/>
          </a:p>
        </p:txBody>
      </p:sp>
      <p:sp>
        <p:nvSpPr>
          <p:cNvPr id="3" name="Content Placeholder 2"/>
          <p:cNvSpPr>
            <a:spLocks noGrp="1"/>
          </p:cNvSpPr>
          <p:nvPr>
            <p:ph idx="1"/>
          </p:nvPr>
        </p:nvSpPr>
        <p:spPr>
          <a:xfrm>
            <a:off x="628650" y="1825625"/>
            <a:ext cx="7886700" cy="3609156"/>
          </a:xfrm>
        </p:spPr>
        <p:txBody>
          <a:bodyPr/>
          <a:lstStyle>
            <a:lvl1pPr>
              <a:buClr>
                <a:schemeClr val="accent3">
                  <a:lumMod val="60000"/>
                  <a:lumOff val="40000"/>
                </a:schemeClr>
              </a:buClr>
              <a:defRPr>
                <a:solidFill>
                  <a:schemeClr val="tx1"/>
                </a:solidFill>
              </a:defRPr>
            </a:lvl1pPr>
            <a:lvl2pPr>
              <a:buClr>
                <a:schemeClr val="accent3">
                  <a:lumMod val="60000"/>
                  <a:lumOff val="40000"/>
                </a:schemeClr>
              </a:buClr>
              <a:defRPr>
                <a:solidFill>
                  <a:schemeClr val="tx1"/>
                </a:solidFill>
              </a:defRPr>
            </a:lvl2pPr>
            <a:lvl3pPr>
              <a:buClr>
                <a:schemeClr val="accent3">
                  <a:lumMod val="60000"/>
                  <a:lumOff val="40000"/>
                </a:schemeClr>
              </a:buClr>
              <a:defRPr>
                <a:solidFill>
                  <a:schemeClr val="tx1"/>
                </a:solidFill>
              </a:defRPr>
            </a:lvl3pPr>
            <a:lvl4pPr>
              <a:buClr>
                <a:schemeClr val="accent3">
                  <a:lumMod val="60000"/>
                  <a:lumOff val="40000"/>
                </a:schemeClr>
              </a:buClr>
              <a:defRPr>
                <a:solidFill>
                  <a:schemeClr val="tx1"/>
                </a:solidFill>
              </a:defRPr>
            </a:lvl4pPr>
            <a:lvl5pPr>
              <a:buClr>
                <a:schemeClr val="accent3">
                  <a:lumMod val="60000"/>
                  <a:lumOff val="40000"/>
                </a:schemeClr>
              </a:buClr>
              <a:defRPr>
                <a:solidFill>
                  <a:schemeClr val="tx1"/>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9371" y="5691039"/>
            <a:ext cx="2258573" cy="1173482"/>
          </a:xfrm>
          <a:prstGeom prst="rect">
            <a:avLst/>
          </a:prstGeom>
        </p:spPr>
      </p:pic>
      <p:pic>
        <p:nvPicPr>
          <p:cNvPr id="5" name="Imag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95714"/>
            <a:ext cx="1989472" cy="1162286"/>
          </a:xfrm>
          <a:prstGeom prst="rect">
            <a:avLst/>
          </a:prstGeom>
        </p:spPr>
      </p:pic>
    </p:spTree>
    <p:extLst>
      <p:ext uri="{BB962C8B-B14F-4D97-AF65-F5344CB8AC3E}">
        <p14:creationId xmlns:p14="http://schemas.microsoft.com/office/powerpoint/2010/main" val="881533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7309"/>
            <a:ext cx="7886700" cy="412955"/>
          </a:xfrm>
        </p:spPr>
        <p:txBody>
          <a:bodyPr>
            <a:normAutofit/>
          </a:bodyPr>
          <a:lstStyle>
            <a:lvl1pPr>
              <a:defRPr sz="3600">
                <a:latin typeface="+mn-lt"/>
              </a:defRPr>
            </a:lvl1pPr>
          </a:lstStyle>
          <a:p>
            <a:r>
              <a:rPr lang="fr-FR" dirty="0"/>
              <a:t>MODIFIEZ LE STYLE DU TITRE</a:t>
            </a:r>
            <a:endParaRPr lang="en-US" dirty="0"/>
          </a:p>
        </p:txBody>
      </p:sp>
      <p:sp>
        <p:nvSpPr>
          <p:cNvPr id="3" name="Content Placeholder 2"/>
          <p:cNvSpPr>
            <a:spLocks noGrp="1"/>
          </p:cNvSpPr>
          <p:nvPr>
            <p:ph sz="half" idx="1" hasCustomPrompt="1"/>
          </p:nvPr>
        </p:nvSpPr>
        <p:spPr>
          <a:xfrm>
            <a:off x="628650" y="1825625"/>
            <a:ext cx="3886200" cy="3587033"/>
          </a:xfrm>
        </p:spPr>
        <p:txBody>
          <a:bodyPr>
            <a:normAutofit/>
          </a:bodyPr>
          <a:lstStyle>
            <a:lvl1pPr marL="342900" indent="-342900">
              <a:buClr>
                <a:schemeClr val="accent3">
                  <a:lumMod val="40000"/>
                  <a:lumOff val="60000"/>
                </a:schemeClr>
              </a:buClr>
              <a:buFont typeface="Arial" panose="020B0604020202020204" pitchFamily="34" charset="0"/>
              <a:buChar char="•"/>
              <a:defRPr sz="2400"/>
            </a:lvl1pPr>
            <a:lvl2pPr marL="800100" indent="-342900">
              <a:buClr>
                <a:schemeClr val="accent3">
                  <a:lumMod val="40000"/>
                  <a:lumOff val="60000"/>
                </a:schemeClr>
              </a:buClr>
              <a:buFont typeface="Arial" panose="020B0604020202020204" pitchFamily="34" charset="0"/>
              <a:buChar char="•"/>
              <a:defRPr sz="2000"/>
            </a:lvl2pPr>
            <a:lvl3pPr marL="1200150" indent="-285750">
              <a:buClr>
                <a:schemeClr val="accent3">
                  <a:lumMod val="40000"/>
                  <a:lumOff val="60000"/>
                </a:schemeClr>
              </a:buClr>
              <a:buFont typeface="Arial" panose="020B0604020202020204" pitchFamily="34" charset="0"/>
              <a:buChar char="•"/>
              <a:defRPr sz="1800"/>
            </a:lvl3pPr>
            <a:lvl4pPr marL="1657350" indent="-285750">
              <a:buClr>
                <a:schemeClr val="accent3">
                  <a:lumMod val="40000"/>
                  <a:lumOff val="60000"/>
                </a:schemeClr>
              </a:buClr>
              <a:buFont typeface="Arial" panose="020B0604020202020204" pitchFamily="34" charset="0"/>
              <a:buChar char="•"/>
              <a:defRPr sz="1600"/>
            </a:lvl4pPr>
            <a:lvl5pPr marL="2114550" indent="-285750">
              <a:buClr>
                <a:schemeClr val="accent3">
                  <a:lumMod val="40000"/>
                  <a:lumOff val="60000"/>
                </a:schemeClr>
              </a:buClr>
              <a:buFont typeface="Arial" panose="020B0604020202020204" pitchFamily="34" charset="0"/>
              <a:buChar char="•"/>
              <a:defRPr sz="1600"/>
            </a:lvl5pPr>
          </a:lstStyle>
          <a:p>
            <a:pPr lvl="0"/>
            <a:r>
              <a:rPr lang="fr-FR" dirty="0"/>
              <a:t>Modifier les styles </a:t>
            </a:r>
            <a:br>
              <a:rPr lang="fr-FR" dirty="0"/>
            </a:br>
            <a:r>
              <a:rPr lang="fr-FR" dirty="0"/>
              <a:t>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hasCustomPrompt="1"/>
          </p:nvPr>
        </p:nvSpPr>
        <p:spPr>
          <a:xfrm>
            <a:off x="4629150" y="1825625"/>
            <a:ext cx="3886200" cy="3587033"/>
          </a:xfrm>
        </p:spPr>
        <p:txBody>
          <a:bodyPr/>
          <a:lstStyle>
            <a:lvl1pPr>
              <a:buClr>
                <a:schemeClr val="accent3">
                  <a:lumMod val="40000"/>
                  <a:lumOff val="60000"/>
                </a:schemeClr>
              </a:buClr>
              <a:defRPr/>
            </a:lvl1pPr>
            <a:lvl2pPr>
              <a:buClr>
                <a:schemeClr val="accent3">
                  <a:lumMod val="40000"/>
                  <a:lumOff val="60000"/>
                </a:schemeClr>
              </a:buClr>
              <a:defRPr/>
            </a:lvl2pPr>
            <a:lvl3pPr>
              <a:buClr>
                <a:schemeClr val="accent3">
                  <a:lumMod val="40000"/>
                  <a:lumOff val="60000"/>
                </a:schemeClr>
              </a:buClr>
              <a:defRPr/>
            </a:lvl3pPr>
            <a:lvl4pPr>
              <a:buClr>
                <a:schemeClr val="accent3">
                  <a:lumMod val="40000"/>
                  <a:lumOff val="60000"/>
                </a:schemeClr>
              </a:buClr>
              <a:defRPr/>
            </a:lvl4pPr>
            <a:lvl5pPr>
              <a:buClr>
                <a:schemeClr val="accent3">
                  <a:lumMod val="40000"/>
                  <a:lumOff val="60000"/>
                </a:schemeClr>
              </a:buClr>
              <a:defRPr/>
            </a:lvl5pPr>
          </a:lstStyle>
          <a:p>
            <a:pPr lvl="0"/>
            <a:r>
              <a:rPr lang="fr-FR" dirty="0"/>
              <a:t>Modifier les styles </a:t>
            </a:r>
            <a:br>
              <a:rPr lang="fr-FR" dirty="0"/>
            </a:br>
            <a:r>
              <a:rPr lang="fr-FR" dirty="0"/>
              <a:t>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9371" y="5691039"/>
            <a:ext cx="2258573" cy="1173482"/>
          </a:xfrm>
          <a:prstGeom prst="rect">
            <a:avLst/>
          </a:prstGeom>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95714"/>
            <a:ext cx="1989472" cy="1162286"/>
          </a:xfrm>
          <a:prstGeom prst="rect">
            <a:avLst/>
          </a:prstGeom>
        </p:spPr>
      </p:pic>
    </p:spTree>
    <p:extLst>
      <p:ext uri="{BB962C8B-B14F-4D97-AF65-F5344CB8AC3E}">
        <p14:creationId xmlns:p14="http://schemas.microsoft.com/office/powerpoint/2010/main" val="161068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602427"/>
            <a:ext cx="7886700" cy="405531"/>
          </a:xfrm>
        </p:spPr>
        <p:txBody>
          <a:bodyPr>
            <a:normAutofit/>
          </a:bodyPr>
          <a:lstStyle>
            <a:lvl1pPr>
              <a:defRPr sz="3600">
                <a:latin typeface="+mn-lt"/>
              </a:defRPr>
            </a:lvl1pPr>
          </a:lstStyle>
          <a:p>
            <a:r>
              <a:rPr lang="fr-FR" dirty="0"/>
              <a:t>MODIFIEZ LE STYLE DU TITRE</a:t>
            </a:r>
            <a:endParaRPr lang="en-US" dirty="0"/>
          </a:p>
        </p:txBody>
      </p:sp>
      <p:sp>
        <p:nvSpPr>
          <p:cNvPr id="3" name="Text Placeholder 2"/>
          <p:cNvSpPr>
            <a:spLocks noGrp="1"/>
          </p:cNvSpPr>
          <p:nvPr>
            <p:ph type="body" idx="1" hasCustomPrompt="1"/>
          </p:nvPr>
        </p:nvSpPr>
        <p:spPr>
          <a:xfrm>
            <a:off x="629842" y="1364071"/>
            <a:ext cx="3868340" cy="823912"/>
          </a:xfrm>
        </p:spPr>
        <p:txBody>
          <a:bodyPr anchor="b"/>
          <a:lstStyle>
            <a:lvl1pPr marL="0" indent="0">
              <a:lnSpc>
                <a:spcPct val="100000"/>
              </a:lnSpc>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a:t>
            </a:r>
            <a:br>
              <a:rPr lang="fr-FR" dirty="0"/>
            </a:br>
            <a:r>
              <a:rPr lang="fr-FR" dirty="0"/>
              <a:t>du texte du masque</a:t>
            </a:r>
          </a:p>
        </p:txBody>
      </p:sp>
      <p:sp>
        <p:nvSpPr>
          <p:cNvPr id="4" name="Content Placeholder 3"/>
          <p:cNvSpPr>
            <a:spLocks noGrp="1"/>
          </p:cNvSpPr>
          <p:nvPr>
            <p:ph sz="half" idx="2" hasCustomPrompt="1"/>
          </p:nvPr>
        </p:nvSpPr>
        <p:spPr>
          <a:xfrm>
            <a:off x="629842" y="2544095"/>
            <a:ext cx="3868340" cy="3067667"/>
          </a:xfrm>
        </p:spPr>
        <p:txBody>
          <a:bodyPr>
            <a:normAutofit/>
          </a:bodyPr>
          <a:lstStyle>
            <a:lvl1pPr>
              <a:buClr>
                <a:schemeClr val="accent3">
                  <a:lumMod val="40000"/>
                  <a:lumOff val="60000"/>
                </a:schemeClr>
              </a:buClr>
              <a:defRPr sz="2400"/>
            </a:lvl1pPr>
            <a:lvl2pPr>
              <a:buClr>
                <a:schemeClr val="accent3">
                  <a:lumMod val="40000"/>
                  <a:lumOff val="60000"/>
                </a:schemeClr>
              </a:buClr>
              <a:defRPr sz="2000"/>
            </a:lvl2pPr>
            <a:lvl3pPr>
              <a:buClr>
                <a:schemeClr val="accent3">
                  <a:lumMod val="40000"/>
                  <a:lumOff val="60000"/>
                </a:schemeClr>
              </a:buClr>
              <a:defRPr sz="1800"/>
            </a:lvl3pPr>
            <a:lvl4pPr>
              <a:buClr>
                <a:schemeClr val="accent3">
                  <a:lumMod val="40000"/>
                  <a:lumOff val="60000"/>
                </a:schemeClr>
              </a:buClr>
              <a:defRPr sz="1600"/>
            </a:lvl4pPr>
            <a:lvl5pPr>
              <a:buClr>
                <a:schemeClr val="accent3">
                  <a:lumMod val="40000"/>
                  <a:lumOff val="60000"/>
                </a:schemeClr>
              </a:buClr>
              <a:defRPr sz="1600"/>
            </a:lvl5pPr>
          </a:lstStyle>
          <a:p>
            <a:pPr lvl="0"/>
            <a:r>
              <a:rPr lang="fr-FR" dirty="0"/>
              <a:t>Modifier les styles </a:t>
            </a:r>
            <a:br>
              <a:rPr lang="fr-FR" dirty="0"/>
            </a:br>
            <a:r>
              <a:rPr lang="fr-FR" dirty="0"/>
              <a:t>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hasCustomPrompt="1"/>
          </p:nvPr>
        </p:nvSpPr>
        <p:spPr>
          <a:xfrm>
            <a:off x="4629150" y="1364071"/>
            <a:ext cx="3887391" cy="823912"/>
          </a:xfrm>
        </p:spPr>
        <p:txBody>
          <a:bodyPr anchor="b"/>
          <a:lstStyle>
            <a:lvl1pPr marL="0" indent="0">
              <a:lnSpc>
                <a:spcPct val="100000"/>
              </a:lnSpc>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a:t>
            </a:r>
            <a:br>
              <a:rPr lang="fr-FR" dirty="0"/>
            </a:br>
            <a:r>
              <a:rPr lang="fr-FR" dirty="0"/>
              <a:t>du texte du masque</a:t>
            </a:r>
          </a:p>
        </p:txBody>
      </p:sp>
      <p:sp>
        <p:nvSpPr>
          <p:cNvPr id="10" name="Content Placeholder 3"/>
          <p:cNvSpPr>
            <a:spLocks noGrp="1"/>
          </p:cNvSpPr>
          <p:nvPr>
            <p:ph sz="half" idx="13" hasCustomPrompt="1"/>
          </p:nvPr>
        </p:nvSpPr>
        <p:spPr>
          <a:xfrm>
            <a:off x="4647010" y="2527041"/>
            <a:ext cx="3868340" cy="3067667"/>
          </a:xfrm>
        </p:spPr>
        <p:txBody>
          <a:bodyPr>
            <a:normAutofit/>
          </a:bodyPr>
          <a:lstStyle>
            <a:lvl1pPr>
              <a:buClr>
                <a:schemeClr val="accent3">
                  <a:lumMod val="40000"/>
                  <a:lumOff val="60000"/>
                </a:schemeClr>
              </a:buClr>
              <a:defRPr sz="2400"/>
            </a:lvl1pPr>
            <a:lvl2pPr>
              <a:buClr>
                <a:schemeClr val="accent3">
                  <a:lumMod val="40000"/>
                  <a:lumOff val="60000"/>
                </a:schemeClr>
              </a:buClr>
              <a:defRPr sz="2000"/>
            </a:lvl2pPr>
            <a:lvl3pPr>
              <a:buClr>
                <a:schemeClr val="accent3">
                  <a:lumMod val="40000"/>
                  <a:lumOff val="60000"/>
                </a:schemeClr>
              </a:buClr>
              <a:defRPr sz="1800"/>
            </a:lvl3pPr>
            <a:lvl4pPr>
              <a:buClr>
                <a:schemeClr val="accent3">
                  <a:lumMod val="40000"/>
                  <a:lumOff val="60000"/>
                </a:schemeClr>
              </a:buClr>
              <a:defRPr sz="1600"/>
            </a:lvl4pPr>
            <a:lvl5pPr>
              <a:buClr>
                <a:schemeClr val="accent3">
                  <a:lumMod val="40000"/>
                  <a:lumOff val="60000"/>
                </a:schemeClr>
              </a:buClr>
              <a:defRPr sz="1600"/>
            </a:lvl5pPr>
          </a:lstStyle>
          <a:p>
            <a:pPr lvl="0"/>
            <a:r>
              <a:rPr lang="fr-FR" dirty="0"/>
              <a:t>Modifier les styles </a:t>
            </a:r>
            <a:br>
              <a:rPr lang="fr-FR" dirty="0"/>
            </a:br>
            <a:r>
              <a:rPr lang="fr-FR" dirty="0"/>
              <a:t>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9371" y="5691039"/>
            <a:ext cx="2258573" cy="1173482"/>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95714"/>
            <a:ext cx="1989472" cy="1162286"/>
          </a:xfrm>
          <a:prstGeom prst="rect">
            <a:avLst/>
          </a:prstGeom>
        </p:spPr>
      </p:pic>
    </p:spTree>
    <p:extLst>
      <p:ext uri="{BB962C8B-B14F-4D97-AF65-F5344CB8AC3E}">
        <p14:creationId xmlns:p14="http://schemas.microsoft.com/office/powerpoint/2010/main" val="3761593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7310"/>
            <a:ext cx="7886700" cy="412955"/>
          </a:xfrm>
        </p:spPr>
        <p:txBody>
          <a:bodyPr>
            <a:noAutofit/>
          </a:bodyPr>
          <a:lstStyle>
            <a:lvl1pPr>
              <a:defRPr sz="3600">
                <a:latin typeface="+mn-lt"/>
              </a:defRPr>
            </a:lvl1pPr>
          </a:lstStyle>
          <a:p>
            <a:r>
              <a:rPr lang="fr-FR" dirty="0"/>
              <a:t>MODIFIEZ LE STYLE DU TITRE</a:t>
            </a:r>
            <a:endParaRPr lang="en-US" dirty="0"/>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9371" y="5691039"/>
            <a:ext cx="2258573" cy="1173482"/>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95714"/>
            <a:ext cx="1989472" cy="1162286"/>
          </a:xfrm>
          <a:prstGeom prst="rect">
            <a:avLst/>
          </a:prstGeom>
        </p:spPr>
      </p:pic>
    </p:spTree>
    <p:extLst>
      <p:ext uri="{BB962C8B-B14F-4D97-AF65-F5344CB8AC3E}">
        <p14:creationId xmlns:p14="http://schemas.microsoft.com/office/powerpoint/2010/main" val="145054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1386348"/>
            <a:ext cx="2949178" cy="671051"/>
          </a:xfrm>
        </p:spPr>
        <p:txBody>
          <a:bodyPr anchor="b">
            <a:normAutofit/>
          </a:bodyPr>
          <a:lstStyle>
            <a:lvl1pPr>
              <a:defRPr sz="2800" b="1">
                <a:solidFill>
                  <a:schemeClr val="accent2"/>
                </a:solidFill>
                <a:latin typeface="+mn-lt"/>
              </a:defRPr>
            </a:lvl1pPr>
          </a:lstStyle>
          <a:p>
            <a:r>
              <a:rPr lang="fr-FR" dirty="0"/>
              <a:t>MODIFIEZ </a:t>
            </a:r>
            <a:br>
              <a:rPr lang="fr-FR" dirty="0"/>
            </a:br>
            <a:r>
              <a:rPr lang="fr-FR" dirty="0"/>
              <a:t>LE STYLE DU TITRE</a:t>
            </a:r>
            <a:endParaRPr lang="en-US" dirty="0"/>
          </a:p>
        </p:txBody>
      </p:sp>
      <p:sp>
        <p:nvSpPr>
          <p:cNvPr id="3" name="Content Placeholder 2"/>
          <p:cNvSpPr>
            <a:spLocks noGrp="1"/>
          </p:cNvSpPr>
          <p:nvPr>
            <p:ph idx="1" hasCustomPrompt="1"/>
          </p:nvPr>
        </p:nvSpPr>
        <p:spPr>
          <a:xfrm>
            <a:off x="3887391" y="1386349"/>
            <a:ext cx="4629150" cy="3790336"/>
          </a:xfrm>
        </p:spPr>
        <p:txBody>
          <a:bodyPr>
            <a:normAutofit/>
          </a:bodyPr>
          <a:lstStyle>
            <a:lvl1pPr marL="342900" indent="-342900">
              <a:buClr>
                <a:schemeClr val="accent4">
                  <a:lumMod val="40000"/>
                  <a:lumOff val="60000"/>
                </a:schemeClr>
              </a:buClr>
              <a:buFont typeface="Arial" panose="020B0604020202020204" pitchFamily="34" charset="0"/>
              <a:buChar char="•"/>
              <a:defRPr sz="2400"/>
            </a:lvl1pPr>
            <a:lvl2pPr marL="800100" indent="-342900">
              <a:buClr>
                <a:schemeClr val="accent4">
                  <a:lumMod val="40000"/>
                  <a:lumOff val="60000"/>
                </a:schemeClr>
              </a:buClr>
              <a:buFont typeface="Arial" panose="020B0604020202020204" pitchFamily="34" charset="0"/>
              <a:buChar char="•"/>
              <a:defRPr sz="2000"/>
            </a:lvl2pPr>
            <a:lvl3pPr marL="1200150" indent="-285750">
              <a:buClr>
                <a:schemeClr val="accent4">
                  <a:lumMod val="40000"/>
                  <a:lumOff val="60000"/>
                </a:schemeClr>
              </a:buClr>
              <a:buFont typeface="Arial" panose="020B0604020202020204" pitchFamily="34" charset="0"/>
              <a:buChar char="•"/>
              <a:defRPr sz="1800"/>
            </a:lvl3pPr>
            <a:lvl4pPr marL="1657350" indent="-285750">
              <a:buClr>
                <a:schemeClr val="accent4">
                  <a:lumMod val="40000"/>
                  <a:lumOff val="60000"/>
                </a:schemeClr>
              </a:buClr>
              <a:buFont typeface="Arial" panose="020B0604020202020204" pitchFamily="34" charset="0"/>
              <a:buChar char="•"/>
              <a:defRPr sz="1600"/>
            </a:lvl4pPr>
            <a:lvl5pPr marL="2114550" indent="-285750">
              <a:buClr>
                <a:schemeClr val="accent4">
                  <a:lumMod val="40000"/>
                  <a:lumOff val="60000"/>
                </a:schemeClr>
              </a:buClr>
              <a:buFont typeface="Arial" panose="020B0604020202020204" pitchFamily="34" charset="0"/>
              <a:buChar char="•"/>
              <a:defRPr sz="1600"/>
            </a:lvl5pPr>
            <a:lvl6pPr>
              <a:defRPr sz="2000"/>
            </a:lvl6pPr>
            <a:lvl7pPr>
              <a:defRPr sz="2000"/>
            </a:lvl7pPr>
            <a:lvl8pPr>
              <a:defRPr sz="2000"/>
            </a:lvl8pPr>
            <a:lvl9pPr>
              <a:defRPr sz="2000"/>
            </a:lvl9pPr>
          </a:lstStyle>
          <a:p>
            <a:pPr lvl="0"/>
            <a:r>
              <a:rPr lang="fr-FR" dirty="0"/>
              <a:t>Modifier les styles </a:t>
            </a:r>
            <a:br>
              <a:rPr lang="fr-FR" dirty="0"/>
            </a:br>
            <a:r>
              <a:rPr lang="fr-FR" dirty="0"/>
              <a:t>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Text Placeholder 3"/>
          <p:cNvSpPr>
            <a:spLocks noGrp="1"/>
          </p:cNvSpPr>
          <p:nvPr>
            <p:ph type="body" sz="half" idx="2" hasCustomPrompt="1"/>
          </p:nvPr>
        </p:nvSpPr>
        <p:spPr>
          <a:xfrm>
            <a:off x="629841" y="2344994"/>
            <a:ext cx="2949178" cy="2831691"/>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a:t>
            </a:r>
            <a:br>
              <a:rPr lang="fr-FR" dirty="0"/>
            </a:br>
            <a:r>
              <a:rPr lang="fr-FR" dirty="0"/>
              <a:t>du texte du masque</a:t>
            </a: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9371" y="5691039"/>
            <a:ext cx="2258573" cy="1173482"/>
          </a:xfrm>
          <a:prstGeom prst="rect">
            <a:avLst/>
          </a:prstGeom>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95714"/>
            <a:ext cx="1989472" cy="1162286"/>
          </a:xfrm>
          <a:prstGeom prst="rect">
            <a:avLst/>
          </a:prstGeom>
        </p:spPr>
      </p:pic>
    </p:spTree>
    <p:extLst>
      <p:ext uri="{BB962C8B-B14F-4D97-AF65-F5344CB8AC3E}">
        <p14:creationId xmlns:p14="http://schemas.microsoft.com/office/powerpoint/2010/main" val="8832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1046922"/>
            <a:ext cx="2949178" cy="1010478"/>
          </a:xfrm>
        </p:spPr>
        <p:txBody>
          <a:bodyPr anchor="b">
            <a:normAutofit/>
          </a:bodyPr>
          <a:lstStyle>
            <a:lvl1pPr>
              <a:defRPr sz="2800" b="1">
                <a:solidFill>
                  <a:schemeClr val="accent2"/>
                </a:solidFill>
                <a:latin typeface="+mn-lt"/>
              </a:defRPr>
            </a:lvl1pPr>
          </a:lstStyle>
          <a:p>
            <a:r>
              <a:rPr lang="fr-FR" dirty="0"/>
              <a:t>MODIFIEZ </a:t>
            </a:r>
            <a:br>
              <a:rPr lang="fr-FR" dirty="0"/>
            </a:br>
            <a:r>
              <a:rPr lang="fr-FR" dirty="0"/>
              <a:t>LE STYLE DU TITRE</a:t>
            </a:r>
            <a:endParaRPr lang="en-US" dirty="0"/>
          </a:p>
        </p:txBody>
      </p:sp>
      <p:sp>
        <p:nvSpPr>
          <p:cNvPr id="3" name="Picture Placeholder 2"/>
          <p:cNvSpPr>
            <a:spLocks noGrp="1" noChangeAspect="1"/>
          </p:cNvSpPr>
          <p:nvPr>
            <p:ph type="pic" idx="1"/>
          </p:nvPr>
        </p:nvSpPr>
        <p:spPr>
          <a:xfrm>
            <a:off x="3887391" y="1600200"/>
            <a:ext cx="3988248" cy="3760839"/>
          </a:xfrm>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hasCustomPrompt="1"/>
          </p:nvPr>
        </p:nvSpPr>
        <p:spPr>
          <a:xfrm>
            <a:off x="629841" y="2332383"/>
            <a:ext cx="2949178" cy="3028656"/>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a:t>
            </a:r>
            <a:br>
              <a:rPr lang="fr-FR" dirty="0"/>
            </a:br>
            <a:r>
              <a:rPr lang="fr-FR" dirty="0"/>
              <a:t>du texte du masque</a:t>
            </a: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9371" y="5691039"/>
            <a:ext cx="2258573" cy="1173482"/>
          </a:xfrm>
          <a:prstGeom prst="rect">
            <a:avLst/>
          </a:prstGeom>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95714"/>
            <a:ext cx="1989472" cy="1162286"/>
          </a:xfrm>
          <a:prstGeom prst="rect">
            <a:avLst/>
          </a:prstGeom>
        </p:spPr>
      </p:pic>
    </p:spTree>
    <p:extLst>
      <p:ext uri="{BB962C8B-B14F-4D97-AF65-F5344CB8AC3E}">
        <p14:creationId xmlns:p14="http://schemas.microsoft.com/office/powerpoint/2010/main" val="361855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04685"/>
            <a:ext cx="7886700" cy="398206"/>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2698421594"/>
      </p:ext>
    </p:extLst>
  </p:cSld>
  <p:clrMap bg1="lt1" tx1="dk1" bg2="lt2" tx2="dk2" accent1="accent1" accent2="accent2" accent3="accent3" accent4="accent4" accent5="accent5" accent6="accent6" hlink="hlink" folHlink="folHlink"/>
  <p:sldLayoutIdLst>
    <p:sldLayoutId id="2147483663" r:id="rId1"/>
    <p:sldLayoutId id="2147483670" r:id="rId2"/>
    <p:sldLayoutId id="2147483661" r:id="rId3"/>
    <p:sldLayoutId id="2147483662" r:id="rId4"/>
    <p:sldLayoutId id="2147483664" r:id="rId5"/>
    <p:sldLayoutId id="2147483665" r:id="rId6"/>
    <p:sldLayoutId id="2147483666" r:id="rId7"/>
    <p:sldLayoutId id="2147483668" r:id="rId8"/>
    <p:sldLayoutId id="2147483669" r:id="rId9"/>
  </p:sldLayoutIdLst>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342900" indent="-342900" algn="l" defTabSz="914400" rtl="0" eaLnBrk="1" latinLnBrk="0" hangingPunct="1">
        <a:lnSpc>
          <a:spcPct val="90000"/>
        </a:lnSpc>
        <a:spcBef>
          <a:spcPts val="1000"/>
        </a:spcBef>
        <a:buClr>
          <a:schemeClr val="accent3"/>
        </a:buClr>
        <a:buFont typeface="Arial" panose="020B0604020202020204" pitchFamily="34" charset="0"/>
        <a:buChar char="•"/>
        <a:defRPr sz="24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tx1"/>
          </a:solidFill>
          <a:latin typeface="+mn-lt"/>
          <a:ea typeface="+mn-ea"/>
          <a:cs typeface="+mn-cs"/>
        </a:defRPr>
      </a:lvl2pPr>
      <a:lvl3pPr marL="1200150" indent="-28575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chemeClr val="accent3"/>
        </a:buClr>
        <a:buFont typeface="Arial" panose="020B0604020202020204" pitchFamily="34" charset="0"/>
        <a:buChar char="•"/>
        <a:defRPr sz="1600" kern="1200">
          <a:solidFill>
            <a:schemeClr val="tx1"/>
          </a:solidFill>
          <a:latin typeface="+mn-lt"/>
          <a:ea typeface="+mn-ea"/>
          <a:cs typeface="+mn-cs"/>
        </a:defRPr>
      </a:lvl4pPr>
      <a:lvl5pPr marL="2114550" indent="-285750" algn="l" defTabSz="914400" rtl="0" eaLnBrk="1" latinLnBrk="0" hangingPunct="1">
        <a:lnSpc>
          <a:spcPct val="90000"/>
        </a:lnSpc>
        <a:spcBef>
          <a:spcPts val="500"/>
        </a:spcBef>
        <a:buClr>
          <a:schemeClr val="accent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CA" dirty="0"/>
              <a:t>Single </a:t>
            </a:r>
            <a:r>
              <a:rPr lang="fr-CA" dirty="0" err="1"/>
              <a:t>Ethics</a:t>
            </a:r>
            <a:r>
              <a:rPr lang="fr-CA" dirty="0"/>
              <a:t> </a:t>
            </a:r>
            <a:r>
              <a:rPr lang="fr-CA" dirty="0" err="1"/>
              <a:t>Review</a:t>
            </a:r>
            <a:r>
              <a:rPr lang="fr-CA" dirty="0"/>
              <a:t> for multicentre </a:t>
            </a:r>
            <a:r>
              <a:rPr lang="fr-CA" dirty="0" err="1"/>
              <a:t>research</a:t>
            </a:r>
            <a:r>
              <a:rPr lang="fr-CA" dirty="0"/>
              <a:t> </a:t>
            </a:r>
            <a:r>
              <a:rPr lang="fr-CA" dirty="0" err="1"/>
              <a:t>studies</a:t>
            </a:r>
            <a:r>
              <a:rPr lang="fr-CA" dirty="0"/>
              <a:t> in </a:t>
            </a:r>
            <a:r>
              <a:rPr lang="fr-CA" dirty="0" err="1"/>
              <a:t>Quebec</a:t>
            </a:r>
            <a:endParaRPr lang="fr-CA" dirty="0"/>
          </a:p>
        </p:txBody>
      </p:sp>
      <p:sp>
        <p:nvSpPr>
          <p:cNvPr id="3" name="Sous-titre 2"/>
          <p:cNvSpPr>
            <a:spLocks noGrp="1"/>
          </p:cNvSpPr>
          <p:nvPr>
            <p:ph type="subTitle" idx="1"/>
          </p:nvPr>
        </p:nvSpPr>
        <p:spPr/>
        <p:txBody>
          <a:bodyPr>
            <a:normAutofit/>
          </a:bodyPr>
          <a:lstStyle/>
          <a:p>
            <a:r>
              <a:rPr lang="fr-CA" sz="2400" dirty="0"/>
              <a:t>Geneviève Cardinal</a:t>
            </a:r>
          </a:p>
          <a:p>
            <a:r>
              <a:rPr lang="fr-CA" sz="1600" dirty="0"/>
              <a:t>Centre hospitalier universitaire Sainte-Justine</a:t>
            </a:r>
          </a:p>
          <a:p>
            <a:pPr>
              <a:lnSpc>
                <a:spcPct val="100000"/>
              </a:lnSpc>
            </a:pPr>
            <a:r>
              <a:rPr lang="fr-CA" sz="2400" dirty="0"/>
              <a:t>Jenny Kaeding</a:t>
            </a:r>
          </a:p>
          <a:p>
            <a:r>
              <a:rPr lang="fr-CA" sz="1600" dirty="0"/>
              <a:t>Ministère de la Santé et des Services sociaux</a:t>
            </a:r>
          </a:p>
        </p:txBody>
      </p:sp>
    </p:spTree>
    <p:extLst>
      <p:ext uri="{BB962C8B-B14F-4D97-AF65-F5344CB8AC3E}">
        <p14:creationId xmlns:p14="http://schemas.microsoft.com/office/powerpoint/2010/main" val="1718082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2622C-EE62-7F5C-BE1F-6F2496882FFA}"/>
              </a:ext>
            </a:extLst>
          </p:cNvPr>
          <p:cNvSpPr>
            <a:spLocks noGrp="1"/>
          </p:cNvSpPr>
          <p:nvPr>
            <p:ph type="title"/>
          </p:nvPr>
        </p:nvSpPr>
        <p:spPr>
          <a:xfrm>
            <a:off x="623888" y="410958"/>
            <a:ext cx="7886700" cy="1101085"/>
          </a:xfrm>
        </p:spPr>
        <p:txBody>
          <a:bodyPr/>
          <a:lstStyle/>
          <a:p>
            <a:pPr algn="ctr"/>
            <a:r>
              <a:rPr lang="en-CA" dirty="0">
                <a:cs typeface="Calibri"/>
              </a:rPr>
              <a:t>Inter-provincial streaming efforts</a:t>
            </a:r>
            <a:br>
              <a:rPr lang="en-CA" dirty="0">
                <a:cs typeface="Calibri"/>
              </a:rPr>
            </a:br>
            <a:endParaRPr lang="en-CA" b="0">
              <a:cs typeface="Calibri"/>
            </a:endParaRPr>
          </a:p>
        </p:txBody>
      </p:sp>
      <p:sp>
        <p:nvSpPr>
          <p:cNvPr id="3" name="Espace réservé du texte 2">
            <a:extLst>
              <a:ext uri="{FF2B5EF4-FFF2-40B4-BE49-F238E27FC236}">
                <a16:creationId xmlns:a16="http://schemas.microsoft.com/office/drawing/2014/main" id="{BE979A50-0709-6AAC-3F45-6BC856506676}"/>
              </a:ext>
            </a:extLst>
          </p:cNvPr>
          <p:cNvSpPr>
            <a:spLocks noGrp="1"/>
          </p:cNvSpPr>
          <p:nvPr>
            <p:ph type="body" idx="1"/>
          </p:nvPr>
        </p:nvSpPr>
        <p:spPr>
          <a:xfrm>
            <a:off x="623888" y="1416676"/>
            <a:ext cx="7886700" cy="4687909"/>
          </a:xfrm>
        </p:spPr>
        <p:txBody>
          <a:bodyPr vert="horz" lIns="91440" tIns="45720" rIns="91440" bIns="45720" rtlCol="0" anchor="t">
            <a:normAutofit/>
          </a:bodyPr>
          <a:lstStyle/>
          <a:p>
            <a:r>
              <a:rPr lang="en-CA" sz="2200" u="sng" dirty="0">
                <a:ea typeface="+mn-lt"/>
                <a:cs typeface="+mn-lt"/>
              </a:rPr>
              <a:t>Barriers</a:t>
            </a:r>
          </a:p>
          <a:p>
            <a:pPr marL="457200" indent="-457200">
              <a:buChar char="•"/>
            </a:pPr>
            <a:endParaRPr lang="en-CA" sz="2200" dirty="0">
              <a:ea typeface="+mn-lt"/>
              <a:cs typeface="+mn-lt"/>
            </a:endParaRPr>
          </a:p>
          <a:p>
            <a:pPr marL="457200" indent="-457200">
              <a:buChar char="•"/>
            </a:pPr>
            <a:r>
              <a:rPr lang="en-CA" sz="2200" dirty="0">
                <a:ea typeface="+mn-lt"/>
                <a:cs typeface="+mn-lt"/>
              </a:rPr>
              <a:t>Legal requirements set out in the Civil code of Québec;</a:t>
            </a:r>
            <a:endParaRPr lang="en-CA" sz="2200" i="1" dirty="0">
              <a:highlight>
                <a:srgbClr val="FFFF00"/>
              </a:highlight>
              <a:cs typeface="Calibri"/>
            </a:endParaRPr>
          </a:p>
          <a:p>
            <a:pPr marL="457200" indent="-457200">
              <a:buFont typeface="Arial" panose="020B0604020202020204" pitchFamily="34" charset="0"/>
              <a:buChar char="•"/>
            </a:pPr>
            <a:r>
              <a:rPr lang="en-CA" sz="2200" dirty="0"/>
              <a:t>Liability insurance requirements; </a:t>
            </a:r>
          </a:p>
          <a:p>
            <a:pPr marL="457200" indent="-457200">
              <a:buFont typeface="Arial" panose="020B0604020202020204" pitchFamily="34" charset="0"/>
              <a:buChar char="•"/>
            </a:pPr>
            <a:r>
              <a:rPr lang="en-CA" sz="2200" dirty="0"/>
              <a:t>Language;</a:t>
            </a:r>
            <a:endParaRPr lang="en-CA" sz="2200" dirty="0">
              <a:cs typeface="Calibri"/>
            </a:endParaRPr>
          </a:p>
          <a:p>
            <a:pPr marL="457200" indent="-457200">
              <a:buFont typeface="Arial" panose="020B0604020202020204" pitchFamily="34" charset="0"/>
              <a:buChar char="•"/>
            </a:pPr>
            <a:r>
              <a:rPr lang="en-CA" sz="2200" dirty="0"/>
              <a:t>Limited REBs knowledge of the  privacy and consent rules and the general legal framework in other provinces (Civil code in Quebec only); </a:t>
            </a:r>
          </a:p>
          <a:p>
            <a:pPr marL="457200" indent="-457200">
              <a:buFont typeface="Arial" panose="020B0604020202020204" pitchFamily="34" charset="0"/>
              <a:buChar char="•"/>
            </a:pPr>
            <a:r>
              <a:rPr lang="en-CA" sz="2200" dirty="0"/>
              <a:t>Limited REBs knowledge of the research environment elsewhere and local features (e.g. who can contact patients, how).</a:t>
            </a:r>
            <a:endParaRPr lang="en-CA" sz="2200" dirty="0">
              <a:cs typeface="Calibri"/>
            </a:endParaRPr>
          </a:p>
          <a:p>
            <a:pPr marL="457200" indent="-457200">
              <a:buFont typeface="Arial" panose="020B0604020202020204" pitchFamily="34" charset="0"/>
              <a:buChar char="•"/>
            </a:pPr>
            <a:endParaRPr lang="en-CA" dirty="0"/>
          </a:p>
        </p:txBody>
      </p:sp>
    </p:spTree>
    <p:extLst>
      <p:ext uri="{BB962C8B-B14F-4D97-AF65-F5344CB8AC3E}">
        <p14:creationId xmlns:p14="http://schemas.microsoft.com/office/powerpoint/2010/main" val="336179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C0D904-FC0A-CDB1-BCB2-8CD66A580276}"/>
              </a:ext>
            </a:extLst>
          </p:cNvPr>
          <p:cNvSpPr>
            <a:spLocks noGrp="1"/>
          </p:cNvSpPr>
          <p:nvPr>
            <p:ph type="title"/>
          </p:nvPr>
        </p:nvSpPr>
        <p:spPr/>
        <p:txBody>
          <a:bodyPr/>
          <a:lstStyle/>
          <a:p>
            <a:r>
              <a:rPr lang="fr-FR" dirty="0">
                <a:cs typeface="Calibri"/>
              </a:rPr>
              <a:t>CHEER – </a:t>
            </a:r>
            <a:r>
              <a:rPr lang="fr-FR" dirty="0" err="1">
                <a:cs typeface="Calibri"/>
              </a:rPr>
              <a:t>Wishlist</a:t>
            </a:r>
            <a:r>
              <a:rPr lang="fr-FR" dirty="0">
                <a:cs typeface="Calibri"/>
              </a:rPr>
              <a:t>!</a:t>
            </a:r>
          </a:p>
        </p:txBody>
      </p:sp>
      <p:sp>
        <p:nvSpPr>
          <p:cNvPr id="3" name="Espace réservé du texte 2">
            <a:extLst>
              <a:ext uri="{FF2B5EF4-FFF2-40B4-BE49-F238E27FC236}">
                <a16:creationId xmlns:a16="http://schemas.microsoft.com/office/drawing/2014/main" id="{508E3F35-A4F1-29D7-5459-85E0651ECBC5}"/>
              </a:ext>
            </a:extLst>
          </p:cNvPr>
          <p:cNvSpPr>
            <a:spLocks noGrp="1"/>
          </p:cNvSpPr>
          <p:nvPr>
            <p:ph type="body" idx="1"/>
          </p:nvPr>
        </p:nvSpPr>
        <p:spPr>
          <a:xfrm>
            <a:off x="228234" y="1277530"/>
            <a:ext cx="8403248" cy="4981317"/>
          </a:xfrm>
        </p:spPr>
        <p:txBody>
          <a:bodyPr vert="horz" lIns="91440" tIns="45720" rIns="91440" bIns="45720" rtlCol="0" anchor="t">
            <a:normAutofit fontScale="62500" lnSpcReduction="20000"/>
          </a:bodyPr>
          <a:lstStyle/>
          <a:p>
            <a:endParaRPr lang="fr-FR" u="sng" dirty="0">
              <a:cs typeface="Calibri"/>
            </a:endParaRPr>
          </a:p>
          <a:p>
            <a:pPr marL="457200" indent="-457200">
              <a:buFont typeface="Arial" panose="020B0604020202020204" pitchFamily="34" charset="0"/>
              <a:buChar char="•"/>
            </a:pPr>
            <a:r>
              <a:rPr lang="en-US" dirty="0">
                <a:ea typeface="+mn-lt"/>
                <a:cs typeface="+mn-lt"/>
              </a:rPr>
              <a:t>A single provincial ethics approval.</a:t>
            </a:r>
            <a:endParaRPr lang="fr-FR" dirty="0">
              <a:ea typeface="+mn-lt"/>
              <a:cs typeface="+mn-lt"/>
            </a:endParaRPr>
          </a:p>
          <a:p>
            <a:pPr marL="457200" indent="-457200">
              <a:buChar char="•"/>
            </a:pPr>
            <a:endParaRPr lang="en-CA" dirty="0">
              <a:ea typeface="+mn-lt"/>
              <a:cs typeface="+mn-lt"/>
            </a:endParaRPr>
          </a:p>
          <a:p>
            <a:pPr marL="457200" indent="-457200">
              <a:buChar char="•"/>
            </a:pPr>
            <a:r>
              <a:rPr lang="fr-FR" dirty="0">
                <a:ea typeface="+mn-lt"/>
                <a:cs typeface="+mn-lt"/>
              </a:rPr>
              <a:t>Continue to </a:t>
            </a:r>
            <a:r>
              <a:rPr lang="fr-FR" dirty="0" err="1">
                <a:ea typeface="+mn-lt"/>
                <a:cs typeface="+mn-lt"/>
              </a:rPr>
              <a:t>work</a:t>
            </a:r>
            <a:r>
              <a:rPr lang="fr-FR" dirty="0">
                <a:ea typeface="+mn-lt"/>
                <a:cs typeface="+mn-lt"/>
              </a:rPr>
              <a:t> on consent </a:t>
            </a:r>
            <a:r>
              <a:rPr lang="fr-FR" dirty="0" err="1">
                <a:ea typeface="+mn-lt"/>
                <a:cs typeface="+mn-lt"/>
              </a:rPr>
              <a:t>form</a:t>
            </a:r>
            <a:r>
              <a:rPr lang="fr-FR" dirty="0">
                <a:ea typeface="+mn-lt"/>
                <a:cs typeface="+mn-lt"/>
              </a:rPr>
              <a:t> </a:t>
            </a:r>
            <a:r>
              <a:rPr lang="fr-FR" dirty="0" err="1">
                <a:ea typeface="+mn-lt"/>
                <a:cs typeface="+mn-lt"/>
              </a:rPr>
              <a:t>templates</a:t>
            </a:r>
            <a:r>
              <a:rPr lang="fr-FR" dirty="0">
                <a:ea typeface="+mn-lt"/>
                <a:cs typeface="+mn-lt"/>
              </a:rPr>
              <a:t>. </a:t>
            </a:r>
            <a:endParaRPr lang="fr-FR">
              <a:ea typeface="+mn-lt"/>
              <a:cs typeface="+mn-lt"/>
            </a:endParaRPr>
          </a:p>
          <a:p>
            <a:pPr marL="457200" indent="-457200">
              <a:buChar char="•"/>
            </a:pPr>
            <a:endParaRPr lang="fr-FR" dirty="0">
              <a:ea typeface="+mn-lt"/>
              <a:cs typeface="+mn-lt"/>
            </a:endParaRPr>
          </a:p>
          <a:p>
            <a:pPr marL="457200" indent="-457200">
              <a:buChar char="•"/>
            </a:pPr>
            <a:r>
              <a:rPr lang="fr-FR" dirty="0" err="1">
                <a:ea typeface="+mn-lt"/>
                <a:cs typeface="+mn-lt"/>
              </a:rPr>
              <a:t>Develop</a:t>
            </a:r>
            <a:r>
              <a:rPr lang="fr-FR" dirty="0">
                <a:ea typeface="+mn-lt"/>
                <a:cs typeface="+mn-lt"/>
              </a:rPr>
              <a:t> </a:t>
            </a:r>
            <a:r>
              <a:rPr lang="fr-FR" dirty="0" err="1">
                <a:ea typeface="+mn-lt"/>
                <a:cs typeface="+mn-lt"/>
              </a:rPr>
              <a:t>templates</a:t>
            </a:r>
            <a:r>
              <a:rPr lang="fr-FR" dirty="0">
                <a:ea typeface="+mn-lt"/>
                <a:cs typeface="+mn-lt"/>
              </a:rPr>
              <a:t> for </a:t>
            </a:r>
            <a:r>
              <a:rPr lang="fr-FR" dirty="0" err="1">
                <a:ea typeface="+mn-lt"/>
                <a:cs typeface="+mn-lt"/>
              </a:rPr>
              <a:t>research</a:t>
            </a:r>
            <a:r>
              <a:rPr lang="fr-FR" dirty="0">
                <a:ea typeface="+mn-lt"/>
                <a:cs typeface="+mn-lt"/>
              </a:rPr>
              <a:t> </a:t>
            </a:r>
            <a:r>
              <a:rPr lang="fr-FR" dirty="0" err="1">
                <a:ea typeface="+mn-lt"/>
                <a:cs typeface="+mn-lt"/>
              </a:rPr>
              <a:t>agreements</a:t>
            </a:r>
            <a:r>
              <a:rPr lang="fr-FR" dirty="0">
                <a:ea typeface="+mn-lt"/>
                <a:cs typeface="+mn-lt"/>
              </a:rPr>
              <a:t>.</a:t>
            </a:r>
          </a:p>
          <a:p>
            <a:pPr marL="457200" indent="-457200">
              <a:buChar char="•"/>
            </a:pPr>
            <a:endParaRPr lang="fr-FR" dirty="0">
              <a:ea typeface="+mn-lt"/>
              <a:cs typeface="+mn-lt"/>
            </a:endParaRPr>
          </a:p>
          <a:p>
            <a:pPr marL="457200" indent="-457200">
              <a:buChar char="•"/>
            </a:pPr>
            <a:r>
              <a:rPr lang="en-CA" dirty="0">
                <a:ea typeface="+mn-lt"/>
                <a:cs typeface="+mn-lt"/>
              </a:rPr>
              <a:t>Facilitate networking between Canadian </a:t>
            </a:r>
            <a:r>
              <a:rPr lang="en-CA" dirty="0" err="1">
                <a:ea typeface="+mn-lt"/>
                <a:cs typeface="+mn-lt"/>
              </a:rPr>
              <a:t>RECs.</a:t>
            </a:r>
            <a:r>
              <a:rPr lang="en-CA" dirty="0">
                <a:ea typeface="+mn-lt"/>
                <a:cs typeface="+mn-lt"/>
              </a:rPr>
              <a:t> </a:t>
            </a:r>
            <a:endParaRPr lang="fr-FR" dirty="0">
              <a:ea typeface="+mn-lt"/>
              <a:cs typeface="+mn-lt"/>
            </a:endParaRPr>
          </a:p>
          <a:p>
            <a:pPr marL="457200" indent="-457200">
              <a:buChar char="•"/>
            </a:pPr>
            <a:endParaRPr lang="en-CA" dirty="0">
              <a:solidFill>
                <a:srgbClr val="2D2E83"/>
              </a:solidFill>
              <a:ea typeface="+mn-lt"/>
              <a:cs typeface="+mn-lt"/>
            </a:endParaRPr>
          </a:p>
          <a:p>
            <a:pPr marL="457200" indent="-457200">
              <a:buChar char="•"/>
            </a:pPr>
            <a:r>
              <a:rPr lang="en-US" sz="2900" dirty="0">
                <a:ea typeface="+mn-lt"/>
                <a:cs typeface="+mn-lt"/>
              </a:rPr>
              <a:t>Identify the challenges we have in common and work all together to develop positions and tools.</a:t>
            </a:r>
          </a:p>
          <a:p>
            <a:pPr marL="457200" indent="-457200">
              <a:buChar char="•"/>
            </a:pPr>
            <a:endParaRPr lang="en-US" sz="2900" dirty="0">
              <a:cs typeface="Calibri"/>
            </a:endParaRPr>
          </a:p>
          <a:p>
            <a:pPr marL="457200" indent="-457200">
              <a:buChar char="•"/>
            </a:pPr>
            <a:r>
              <a:rPr lang="en-US" sz="2900" dirty="0">
                <a:cs typeface="Calibri"/>
              </a:rPr>
              <a:t>See if one provincial platform could be connected to another one.</a:t>
            </a:r>
          </a:p>
          <a:p>
            <a:pPr marL="457200" indent="-457200">
              <a:buChar char="•"/>
            </a:pPr>
            <a:endParaRPr lang="fr-FR" dirty="0">
              <a:ea typeface="+mn-lt"/>
              <a:cs typeface="+mn-lt"/>
            </a:endParaRPr>
          </a:p>
          <a:p>
            <a:pPr marL="457200" indent="-457200">
              <a:buChar char="•"/>
            </a:pPr>
            <a:r>
              <a:rPr lang="en-CA" dirty="0">
                <a:ea typeface="+mn-lt"/>
                <a:cs typeface="+mn-lt"/>
              </a:rPr>
              <a:t>Group together, on the CHEER's website, the requirements, for each province, when submitting projects for ethical review.</a:t>
            </a:r>
          </a:p>
          <a:p>
            <a:pPr marL="457200" indent="-457200">
              <a:buChar char="•"/>
            </a:pPr>
            <a:endParaRPr lang="en-CA" dirty="0">
              <a:cs typeface="Calibri"/>
            </a:endParaRPr>
          </a:p>
          <a:p>
            <a:endParaRPr lang="en-CA" dirty="0">
              <a:cs typeface="Calibri"/>
            </a:endParaRPr>
          </a:p>
          <a:p>
            <a:pPr marL="457200" indent="-457200">
              <a:buFont typeface="Calibri" panose="020B0604020202020204" pitchFamily="34" charset="0"/>
              <a:buChar char="-"/>
            </a:pPr>
            <a:endParaRPr lang="en-CA" dirty="0">
              <a:cs typeface="Calibri"/>
            </a:endParaRPr>
          </a:p>
          <a:p>
            <a:pPr marL="457200" indent="-457200">
              <a:buFont typeface="Calibri" panose="020B0604020202020204" pitchFamily="34" charset="0"/>
              <a:buChar char="-"/>
            </a:pPr>
            <a:endParaRPr lang="fr-FR" dirty="0">
              <a:cs typeface="Calibri"/>
            </a:endParaRPr>
          </a:p>
        </p:txBody>
      </p:sp>
    </p:spTree>
    <p:extLst>
      <p:ext uri="{BB962C8B-B14F-4D97-AF65-F5344CB8AC3E}">
        <p14:creationId xmlns:p14="http://schemas.microsoft.com/office/powerpoint/2010/main" val="79251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lstStyle/>
          <a:p>
            <a:pPr marL="457200" indent="-457200">
              <a:buFont typeface="Arial" panose="020B0604020202020204" pitchFamily="34" charset="0"/>
              <a:buChar char="•"/>
            </a:pPr>
            <a:r>
              <a:rPr lang="en-CA" dirty="0"/>
              <a:t>2008 – 2015: Collaborative evaluation model</a:t>
            </a:r>
            <a:br>
              <a:rPr lang="en-CA" dirty="0"/>
            </a:br>
            <a:r>
              <a:rPr lang="en-CA" sz="2400" dirty="0">
                <a:latin typeface="Calibri" panose="020F0502020204030204" pitchFamily="34" charset="0"/>
                <a:cs typeface="Calibri" panose="020F0502020204030204" pitchFamily="34" charset="0"/>
              </a:rPr>
              <a:t>→ Complex to understand, inefficient, long delays</a:t>
            </a:r>
            <a:endParaRPr lang="en-CA" dirty="0">
              <a:latin typeface="Calibri" panose="020F0502020204030204" pitchFamily="34" charset="0"/>
              <a:cs typeface="Calibri" panose="020F0502020204030204" pitchFamily="34" charset="0"/>
            </a:endParaRPr>
          </a:p>
          <a:p>
            <a:endParaRPr lang="en-CA"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CA" dirty="0">
                <a:latin typeface="Calibri" panose="020F0502020204030204" pitchFamily="34" charset="0"/>
                <a:cs typeface="Calibri" panose="020F0502020204030204" pitchFamily="34" charset="0"/>
              </a:rPr>
              <a:t>Since 2015: Single ethics evaluation model</a:t>
            </a:r>
            <a:endParaRPr lang="en-CA" dirty="0"/>
          </a:p>
        </p:txBody>
      </p:sp>
      <p:sp>
        <p:nvSpPr>
          <p:cNvPr id="4" name="Titre 1"/>
          <p:cNvSpPr>
            <a:spLocks noGrp="1"/>
          </p:cNvSpPr>
          <p:nvPr>
            <p:ph type="title"/>
          </p:nvPr>
        </p:nvSpPr>
        <p:spPr>
          <a:xfrm>
            <a:off x="628650" y="765304"/>
            <a:ext cx="7886700" cy="435078"/>
          </a:xfrm>
        </p:spPr>
        <p:txBody>
          <a:bodyPr>
            <a:normAutofit fontScale="90000"/>
          </a:bodyPr>
          <a:lstStyle/>
          <a:p>
            <a:r>
              <a:rPr lang="en-CA" dirty="0"/>
              <a:t>Evolution of the multicentre approach in Quebec</a:t>
            </a:r>
          </a:p>
        </p:txBody>
      </p:sp>
    </p:spTree>
    <p:extLst>
      <p:ext uri="{BB962C8B-B14F-4D97-AF65-F5344CB8AC3E}">
        <p14:creationId xmlns:p14="http://schemas.microsoft.com/office/powerpoint/2010/main" val="1238789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52FF3E-8E9F-FAC2-6303-5911F45E292C}"/>
              </a:ext>
            </a:extLst>
          </p:cNvPr>
          <p:cNvSpPr>
            <a:spLocks noGrp="1"/>
          </p:cNvSpPr>
          <p:nvPr>
            <p:ph type="title"/>
          </p:nvPr>
        </p:nvSpPr>
        <p:spPr/>
        <p:txBody>
          <a:bodyPr/>
          <a:lstStyle/>
          <a:p>
            <a:r>
              <a:rPr lang="en-CA" dirty="0"/>
              <a:t>Characteristics of the Quebec model (1)</a:t>
            </a:r>
          </a:p>
        </p:txBody>
      </p:sp>
      <p:sp>
        <p:nvSpPr>
          <p:cNvPr id="3" name="Espace réservé du texte 2">
            <a:extLst>
              <a:ext uri="{FF2B5EF4-FFF2-40B4-BE49-F238E27FC236}">
                <a16:creationId xmlns:a16="http://schemas.microsoft.com/office/drawing/2014/main" id="{34C2FAC0-AB0B-C8EA-AC74-6E5E0D3BE1EC}"/>
              </a:ext>
            </a:extLst>
          </p:cNvPr>
          <p:cNvSpPr>
            <a:spLocks noGrp="1"/>
          </p:cNvSpPr>
          <p:nvPr>
            <p:ph type="body" idx="1"/>
          </p:nvPr>
        </p:nvSpPr>
        <p:spPr>
          <a:xfrm>
            <a:off x="623888" y="1469572"/>
            <a:ext cx="7886700" cy="4408714"/>
          </a:xfrm>
        </p:spPr>
        <p:txBody>
          <a:bodyPr vert="horz" lIns="91440" tIns="45720" rIns="91440" bIns="45720" rtlCol="0" anchor="t">
            <a:normAutofit fontScale="85000" lnSpcReduction="20000"/>
          </a:bodyPr>
          <a:lstStyle/>
          <a:p>
            <a:pPr marL="457200" indent="-457200">
              <a:spcAft>
                <a:spcPts val="600"/>
              </a:spcAft>
              <a:buFont typeface="Arial" panose="020B0604020202020204" pitchFamily="34" charset="0"/>
              <a:buChar char="•"/>
            </a:pPr>
            <a:r>
              <a:rPr lang="en-CA" sz="2600" dirty="0"/>
              <a:t>Ministry-led directive to the public institutions of the Health and Social Services Network (Network); </a:t>
            </a:r>
          </a:p>
          <a:p>
            <a:pPr marL="457200" indent="-457200">
              <a:buFont typeface="Arial" panose="020B0604020202020204" pitchFamily="34" charset="0"/>
              <a:buChar char="•"/>
            </a:pPr>
            <a:r>
              <a:rPr lang="en-CA" sz="2600" dirty="0"/>
              <a:t>Excluded from the model:</a:t>
            </a:r>
          </a:p>
          <a:p>
            <a:pPr marL="914400" lvl="1" indent="-457200">
              <a:buFont typeface="Arial" panose="020B0604020202020204" pitchFamily="34" charset="0"/>
              <a:buChar char="•"/>
            </a:pPr>
            <a:r>
              <a:rPr lang="en-CA" sz="1900" dirty="0"/>
              <a:t>Universities</a:t>
            </a:r>
          </a:p>
          <a:p>
            <a:pPr marL="914400" lvl="1" indent="-457200">
              <a:buFont typeface="Arial" panose="020B0604020202020204" pitchFamily="34" charset="0"/>
              <a:buChar char="•"/>
            </a:pPr>
            <a:r>
              <a:rPr lang="en-CA" sz="1900" dirty="0"/>
              <a:t>Private clinics.</a:t>
            </a:r>
            <a:endParaRPr lang="en-CA" sz="2600" dirty="0"/>
          </a:p>
          <a:p>
            <a:pPr marL="457200" indent="-457200">
              <a:spcAft>
                <a:spcPts val="600"/>
              </a:spcAft>
              <a:buFont typeface="Arial" panose="020B0604020202020204" pitchFamily="34" charset="0"/>
              <a:buChar char="•"/>
            </a:pPr>
            <a:r>
              <a:rPr lang="en-CA" sz="2600" dirty="0"/>
              <a:t>No necessity of formal agreements between institutions; </a:t>
            </a:r>
          </a:p>
          <a:p>
            <a:pPr marL="457200" indent="-457200">
              <a:spcAft>
                <a:spcPts val="600"/>
              </a:spcAft>
              <a:buFont typeface="Arial" panose="020B0604020202020204" pitchFamily="34" charset="0"/>
              <a:buChar char="•"/>
            </a:pPr>
            <a:r>
              <a:rPr lang="en-CA" sz="2600" dirty="0"/>
              <a:t>Covers all research fields and all types of research;</a:t>
            </a:r>
          </a:p>
          <a:p>
            <a:pPr marL="457200" indent="-457200">
              <a:spcAft>
                <a:spcPts val="600"/>
              </a:spcAft>
              <a:buFont typeface="Arial" panose="020B0604020202020204" pitchFamily="34" charset="0"/>
              <a:buChar char="•"/>
            </a:pPr>
            <a:r>
              <a:rPr lang="en-US" sz="2600" dirty="0"/>
              <a:t>Only criterion:  participation of more than one public institutions of the Network; </a:t>
            </a:r>
            <a:endParaRPr lang="en-CA" sz="2600" dirty="0"/>
          </a:p>
          <a:p>
            <a:pPr marL="457200" indent="-457200">
              <a:spcAft>
                <a:spcPts val="600"/>
              </a:spcAft>
              <a:buFont typeface="Arial" panose="020B0604020202020204" pitchFamily="34" charset="0"/>
              <a:buChar char="•"/>
            </a:pPr>
            <a:r>
              <a:rPr lang="en-CA" sz="2600" dirty="0"/>
              <a:t>Main characteristic: an ethics review carried out by any of the designated REBs (reviewing REB) has to be recognized by all institutions within the public network where the research will take place; </a:t>
            </a:r>
          </a:p>
          <a:p>
            <a:pPr marL="457200" indent="-457200">
              <a:buFont typeface="Arial" panose="020B0604020202020204" pitchFamily="34" charset="0"/>
              <a:buChar char="•"/>
            </a:pPr>
            <a:endParaRPr lang="en-CA" dirty="0"/>
          </a:p>
        </p:txBody>
      </p:sp>
    </p:spTree>
    <p:extLst>
      <p:ext uri="{BB962C8B-B14F-4D97-AF65-F5344CB8AC3E}">
        <p14:creationId xmlns:p14="http://schemas.microsoft.com/office/powerpoint/2010/main" val="136102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EDF654-000D-48BE-61C4-A6F733383B64}"/>
              </a:ext>
            </a:extLst>
          </p:cNvPr>
          <p:cNvSpPr>
            <a:spLocks noGrp="1"/>
          </p:cNvSpPr>
          <p:nvPr>
            <p:ph type="title"/>
          </p:nvPr>
        </p:nvSpPr>
        <p:spPr/>
        <p:txBody>
          <a:bodyPr/>
          <a:lstStyle/>
          <a:p>
            <a:r>
              <a:rPr lang="en-CA" dirty="0"/>
              <a:t>Characteristics of the Quebec model (2)</a:t>
            </a:r>
          </a:p>
        </p:txBody>
      </p:sp>
      <p:sp>
        <p:nvSpPr>
          <p:cNvPr id="3" name="Espace réservé du texte 2">
            <a:extLst>
              <a:ext uri="{FF2B5EF4-FFF2-40B4-BE49-F238E27FC236}">
                <a16:creationId xmlns:a16="http://schemas.microsoft.com/office/drawing/2014/main" id="{C51AC716-CF50-C106-9277-4145CD34BE28}"/>
              </a:ext>
            </a:extLst>
          </p:cNvPr>
          <p:cNvSpPr>
            <a:spLocks noGrp="1"/>
          </p:cNvSpPr>
          <p:nvPr>
            <p:ph type="body" idx="1"/>
          </p:nvPr>
        </p:nvSpPr>
        <p:spPr>
          <a:xfrm>
            <a:off x="623888" y="1706155"/>
            <a:ext cx="7886700" cy="3897940"/>
          </a:xfrm>
        </p:spPr>
        <p:txBody>
          <a:bodyPr>
            <a:normAutofit/>
          </a:bodyPr>
          <a:lstStyle/>
          <a:p>
            <a:pPr marL="457200" indent="-457200">
              <a:buFont typeface="Arial" panose="020B0604020202020204" pitchFamily="34" charset="0"/>
              <a:buChar char="•"/>
            </a:pPr>
            <a:r>
              <a:rPr lang="en-CA" dirty="0"/>
              <a:t>Designation of qualified REBs by the </a:t>
            </a:r>
            <a:r>
              <a:rPr lang="en-CA" i="1" dirty="0" err="1"/>
              <a:t>ministre</a:t>
            </a:r>
            <a:r>
              <a:rPr lang="en-CA" i="1" dirty="0"/>
              <a:t> de la </a:t>
            </a:r>
            <a:r>
              <a:rPr lang="en-CA" i="1" dirty="0" err="1"/>
              <a:t>Santé</a:t>
            </a:r>
            <a:r>
              <a:rPr lang="en-CA" i="1" dirty="0"/>
              <a:t> et des Services </a:t>
            </a:r>
            <a:r>
              <a:rPr lang="en-CA" i="1" dirty="0" err="1"/>
              <a:t>sociaux</a:t>
            </a:r>
            <a:r>
              <a:rPr lang="en-CA" i="1" dirty="0"/>
              <a:t> (Minister)</a:t>
            </a:r>
            <a:r>
              <a:rPr lang="en-CA" dirty="0"/>
              <a:t>: </a:t>
            </a:r>
          </a:p>
          <a:p>
            <a:pPr marL="914400" lvl="1" indent="-457200">
              <a:buFont typeface="Arial" panose="020B0604020202020204" pitchFamily="34" charset="0"/>
              <a:buChar char="•"/>
            </a:pPr>
            <a:r>
              <a:rPr lang="en-CA" dirty="0"/>
              <a:t>4 university hospitals (CHU)</a:t>
            </a:r>
          </a:p>
          <a:p>
            <a:pPr marL="914400" lvl="1" indent="-457200">
              <a:buFont typeface="Arial" panose="020B0604020202020204" pitchFamily="34" charset="0"/>
              <a:buChar char="•"/>
            </a:pPr>
            <a:r>
              <a:rPr lang="en-CA" dirty="0"/>
              <a:t>2 university institutes (IU)</a:t>
            </a:r>
          </a:p>
          <a:p>
            <a:pPr marL="914400" lvl="1" indent="-457200">
              <a:buFont typeface="Arial" panose="020B0604020202020204" pitchFamily="34" charset="0"/>
              <a:buChar char="•"/>
            </a:pPr>
            <a:r>
              <a:rPr lang="en-CA" dirty="0"/>
              <a:t>22 integrated health and social </a:t>
            </a:r>
            <a:br>
              <a:rPr lang="en-CA" dirty="0"/>
            </a:br>
            <a:r>
              <a:rPr lang="en-CA" dirty="0"/>
              <a:t>services centres (CIUSSS and CISSS)</a:t>
            </a:r>
          </a:p>
          <a:p>
            <a:pPr marL="457200" indent="-457200">
              <a:buFont typeface="Arial" panose="020B0604020202020204" pitchFamily="34" charset="0"/>
              <a:buChar char="•"/>
            </a:pPr>
            <a:endParaRPr lang="en-CA" dirty="0"/>
          </a:p>
          <a:p>
            <a:pPr marL="457200" indent="-457200">
              <a:buFont typeface="Arial" panose="020B0604020202020204" pitchFamily="34" charset="0"/>
              <a:buChar char="•"/>
            </a:pPr>
            <a:r>
              <a:rPr lang="en-CA" dirty="0"/>
              <a:t>Composition and operating conditions of designated REBs are determined by the Minister</a:t>
            </a:r>
          </a:p>
          <a:p>
            <a:pPr marL="457200" indent="-457200">
              <a:buFont typeface="Arial" panose="020B0604020202020204" pitchFamily="34" charset="0"/>
              <a:buChar char="•"/>
            </a:pPr>
            <a:endParaRPr lang="en-CA" dirty="0"/>
          </a:p>
          <a:p>
            <a:pPr marL="457200" indent="-457200">
              <a:buFont typeface="Arial" panose="020B0604020202020204" pitchFamily="34" charset="0"/>
              <a:buChar char="•"/>
            </a:pPr>
            <a:endParaRPr lang="en-CA" dirty="0"/>
          </a:p>
        </p:txBody>
      </p:sp>
      <p:sp>
        <p:nvSpPr>
          <p:cNvPr id="4" name="ZoneTexte 3">
            <a:extLst>
              <a:ext uri="{FF2B5EF4-FFF2-40B4-BE49-F238E27FC236}">
                <a16:creationId xmlns:a16="http://schemas.microsoft.com/office/drawing/2014/main" id="{8437987D-8F29-D123-77C2-DA9D0D66164F}"/>
              </a:ext>
            </a:extLst>
          </p:cNvPr>
          <p:cNvSpPr txBox="1"/>
          <p:nvPr/>
        </p:nvSpPr>
        <p:spPr>
          <a:xfrm>
            <a:off x="6455121" y="2565397"/>
            <a:ext cx="1855960" cy="1477328"/>
          </a:xfrm>
          <a:prstGeom prst="rect">
            <a:avLst/>
          </a:prstGeom>
          <a:noFill/>
        </p:spPr>
        <p:txBody>
          <a:bodyPr wrap="square" rtlCol="0">
            <a:spAutoFit/>
          </a:bodyPr>
          <a:lstStyle/>
          <a:p>
            <a:r>
              <a:rPr lang="en-CA">
                <a:solidFill>
                  <a:schemeClr val="accent5">
                    <a:lumMod val="60000"/>
                    <a:lumOff val="40000"/>
                  </a:schemeClr>
                </a:solidFill>
              </a:rPr>
              <a:t>Approx. </a:t>
            </a:r>
            <a:r>
              <a:rPr lang="en-CA" dirty="0">
                <a:solidFill>
                  <a:schemeClr val="accent5">
                    <a:lumMod val="60000"/>
                    <a:lumOff val="40000"/>
                  </a:schemeClr>
                </a:solidFill>
              </a:rPr>
              <a:t>1600 sites in almost all regions of public health and social services network</a:t>
            </a:r>
          </a:p>
        </p:txBody>
      </p:sp>
      <p:sp>
        <p:nvSpPr>
          <p:cNvPr id="5" name="Accolade fermante 4">
            <a:extLst>
              <a:ext uri="{FF2B5EF4-FFF2-40B4-BE49-F238E27FC236}">
                <a16:creationId xmlns:a16="http://schemas.microsoft.com/office/drawing/2014/main" id="{214371F4-768E-4B62-17B1-6F6FB6B5DFA6}"/>
              </a:ext>
            </a:extLst>
          </p:cNvPr>
          <p:cNvSpPr/>
          <p:nvPr/>
        </p:nvSpPr>
        <p:spPr>
          <a:xfrm>
            <a:off x="5776107" y="2553077"/>
            <a:ext cx="506994" cy="12131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Tree>
    <p:extLst>
      <p:ext uri="{BB962C8B-B14F-4D97-AF65-F5344CB8AC3E}">
        <p14:creationId xmlns:p14="http://schemas.microsoft.com/office/powerpoint/2010/main" val="3671847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D7DE4E-7103-7060-D8A6-E19C0D8BE67B}"/>
              </a:ext>
            </a:extLst>
          </p:cNvPr>
          <p:cNvSpPr>
            <a:spLocks noGrp="1"/>
          </p:cNvSpPr>
          <p:nvPr>
            <p:ph type="title"/>
          </p:nvPr>
        </p:nvSpPr>
        <p:spPr/>
        <p:txBody>
          <a:bodyPr/>
          <a:lstStyle/>
          <a:p>
            <a:r>
              <a:rPr lang="en-CA" dirty="0"/>
              <a:t>Characteristics of the Quebec model (3)</a:t>
            </a:r>
          </a:p>
        </p:txBody>
      </p:sp>
      <p:sp>
        <p:nvSpPr>
          <p:cNvPr id="3" name="Espace réservé du texte 2">
            <a:extLst>
              <a:ext uri="{FF2B5EF4-FFF2-40B4-BE49-F238E27FC236}">
                <a16:creationId xmlns:a16="http://schemas.microsoft.com/office/drawing/2014/main" id="{33B09F17-B0F7-330A-FA8E-134DC539E551}"/>
              </a:ext>
            </a:extLst>
          </p:cNvPr>
          <p:cNvSpPr>
            <a:spLocks noGrp="1"/>
          </p:cNvSpPr>
          <p:nvPr>
            <p:ph type="body" idx="1"/>
          </p:nvPr>
        </p:nvSpPr>
        <p:spPr/>
        <p:txBody>
          <a:bodyPr vert="horz" lIns="91440" tIns="45720" rIns="91440" bIns="45720" rtlCol="0" anchor="t">
            <a:normAutofit lnSpcReduction="10000"/>
          </a:bodyPr>
          <a:lstStyle/>
          <a:p>
            <a:pPr marL="457200" indent="-457200">
              <a:buFont typeface="Arial" panose="020B0604020202020204" pitchFamily="34" charset="0"/>
              <a:buChar char="•"/>
            </a:pPr>
            <a:r>
              <a:rPr lang="en-CA"/>
              <a:t>Covers the ethics review only. </a:t>
            </a:r>
          </a:p>
          <a:p>
            <a:pPr marL="457200" indent="-457200">
              <a:buFont typeface="Arial" panose="020B0604020202020204" pitchFamily="34" charset="0"/>
              <a:buChar char="•"/>
            </a:pPr>
            <a:r>
              <a:rPr lang="en-CA" dirty="0"/>
              <a:t>Local reviews required at each institution: </a:t>
            </a:r>
          </a:p>
          <a:p>
            <a:pPr marL="914400" lvl="1" indent="-457200">
              <a:buFont typeface="Arial" panose="020B0604020202020204" pitchFamily="34" charset="0"/>
              <a:buChar char="•"/>
            </a:pPr>
            <a:r>
              <a:rPr lang="en-CA" dirty="0"/>
              <a:t>Site-specific feasibility assessment; </a:t>
            </a:r>
          </a:p>
          <a:p>
            <a:pPr marL="914400" lvl="1" indent="-457200">
              <a:buFont typeface="Arial" panose="020B0604020202020204" pitchFamily="34" charset="0"/>
              <a:buChar char="•"/>
            </a:pPr>
            <a:r>
              <a:rPr lang="en-CA" dirty="0"/>
              <a:t>Budget and contract negotiation; </a:t>
            </a:r>
          </a:p>
          <a:p>
            <a:pPr marL="914400" lvl="1" indent="-457200">
              <a:buFont typeface="Arial" panose="020B0604020202020204" pitchFamily="34" charset="0"/>
              <a:buChar char="•"/>
            </a:pPr>
            <a:r>
              <a:rPr lang="en-CA" dirty="0"/>
              <a:t>Formal authorization to conduct the research study.</a:t>
            </a:r>
          </a:p>
          <a:p>
            <a:pPr marL="457200" indent="-457200">
              <a:buFont typeface="Arial" panose="020B0604020202020204" pitchFamily="34" charset="0"/>
              <a:buChar char="•"/>
            </a:pPr>
            <a:r>
              <a:rPr lang="en-CA" dirty="0"/>
              <a:t>Approach supported by a web based digital platform (Nagano) for the submission and review of research studies. </a:t>
            </a:r>
          </a:p>
        </p:txBody>
      </p:sp>
    </p:spTree>
    <p:extLst>
      <p:ext uri="{BB962C8B-B14F-4D97-AF65-F5344CB8AC3E}">
        <p14:creationId xmlns:p14="http://schemas.microsoft.com/office/powerpoint/2010/main" val="61965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852F6D-87C3-8836-DE8B-AC5281EEE6DC}"/>
              </a:ext>
            </a:extLst>
          </p:cNvPr>
          <p:cNvSpPr>
            <a:spLocks noGrp="1"/>
          </p:cNvSpPr>
          <p:nvPr>
            <p:ph type="title"/>
          </p:nvPr>
        </p:nvSpPr>
        <p:spPr/>
        <p:txBody>
          <a:bodyPr/>
          <a:lstStyle/>
          <a:p>
            <a:r>
              <a:rPr lang="en-CA" dirty="0"/>
              <a:t>Benefits of the model</a:t>
            </a:r>
          </a:p>
        </p:txBody>
      </p:sp>
      <p:sp>
        <p:nvSpPr>
          <p:cNvPr id="3" name="Espace réservé du texte 2">
            <a:extLst>
              <a:ext uri="{FF2B5EF4-FFF2-40B4-BE49-F238E27FC236}">
                <a16:creationId xmlns:a16="http://schemas.microsoft.com/office/drawing/2014/main" id="{7FDBAF84-3A30-D816-E2A0-A5AE4A06CB0D}"/>
              </a:ext>
            </a:extLst>
          </p:cNvPr>
          <p:cNvSpPr>
            <a:spLocks noGrp="1"/>
          </p:cNvSpPr>
          <p:nvPr>
            <p:ph type="body" idx="1"/>
          </p:nvPr>
        </p:nvSpPr>
        <p:spPr/>
        <p:txBody>
          <a:bodyPr vert="horz" lIns="91440" tIns="45720" rIns="91440" bIns="45720" rtlCol="0" anchor="t">
            <a:normAutofit/>
          </a:bodyPr>
          <a:lstStyle/>
          <a:p>
            <a:pPr marL="457200" indent="-457200">
              <a:buFont typeface="Arial" panose="020B0604020202020204" pitchFamily="34" charset="0"/>
              <a:buChar char="•"/>
            </a:pPr>
            <a:r>
              <a:rPr lang="en-CA" dirty="0"/>
              <a:t>2022-2023: </a:t>
            </a:r>
          </a:p>
          <a:p>
            <a:pPr marL="914400" lvl="1" indent="-457200">
              <a:buFont typeface="Arial" panose="020B0604020202020204" pitchFamily="34" charset="0"/>
              <a:buChar char="•"/>
            </a:pPr>
            <a:r>
              <a:rPr lang="en-CA" dirty="0"/>
              <a:t>522 multicentre research projects; </a:t>
            </a:r>
          </a:p>
          <a:p>
            <a:pPr marL="914400" lvl="1" indent="-457200">
              <a:buFont typeface="Arial" panose="020B0604020202020204" pitchFamily="34" charset="0"/>
              <a:buChar char="•"/>
            </a:pPr>
            <a:r>
              <a:rPr lang="en-CA" dirty="0"/>
              <a:t>Average of 3 sites; </a:t>
            </a:r>
          </a:p>
          <a:p>
            <a:pPr marL="914400" lvl="1" indent="-457200">
              <a:buFont typeface="Arial" panose="020B0604020202020204" pitchFamily="34" charset="0"/>
              <a:buChar char="•"/>
            </a:pPr>
            <a:r>
              <a:rPr lang="en-CA" dirty="0"/>
              <a:t>Approx. 1070 ethics reviews « saved ».</a:t>
            </a:r>
          </a:p>
          <a:p>
            <a:pPr marL="457200" indent="-457200">
              <a:buFont typeface="Arial" panose="020B0604020202020204" pitchFamily="34" charset="0"/>
              <a:buChar char="•"/>
            </a:pPr>
            <a:r>
              <a:rPr lang="en-CA" dirty="0"/>
              <a:t>Favors communication and collaboration between REBs; </a:t>
            </a:r>
          </a:p>
          <a:p>
            <a:pPr marL="457200" indent="-457200">
              <a:buFont typeface="Arial" panose="020B0604020202020204" pitchFamily="34" charset="0"/>
              <a:buChar char="•"/>
            </a:pPr>
            <a:r>
              <a:rPr lang="en-CA" dirty="0"/>
              <a:t>Building of trust between REBs. </a:t>
            </a:r>
          </a:p>
        </p:txBody>
      </p:sp>
    </p:spTree>
    <p:extLst>
      <p:ext uri="{BB962C8B-B14F-4D97-AF65-F5344CB8AC3E}">
        <p14:creationId xmlns:p14="http://schemas.microsoft.com/office/powerpoint/2010/main" val="173095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E02EAC-1A35-356B-FD1F-066D90699404}"/>
              </a:ext>
            </a:extLst>
          </p:cNvPr>
          <p:cNvSpPr>
            <a:spLocks noGrp="1"/>
          </p:cNvSpPr>
          <p:nvPr>
            <p:ph type="title"/>
          </p:nvPr>
        </p:nvSpPr>
        <p:spPr/>
        <p:txBody>
          <a:bodyPr/>
          <a:lstStyle/>
          <a:p>
            <a:r>
              <a:rPr lang="en-CA" dirty="0"/>
              <a:t>Challenges of the model</a:t>
            </a:r>
          </a:p>
        </p:txBody>
      </p:sp>
      <p:sp>
        <p:nvSpPr>
          <p:cNvPr id="3" name="Espace réservé du texte 2">
            <a:extLst>
              <a:ext uri="{FF2B5EF4-FFF2-40B4-BE49-F238E27FC236}">
                <a16:creationId xmlns:a16="http://schemas.microsoft.com/office/drawing/2014/main" id="{55C41C88-CC2E-8ECA-1071-C3223F1B2B8F}"/>
              </a:ext>
            </a:extLst>
          </p:cNvPr>
          <p:cNvSpPr>
            <a:spLocks noGrp="1"/>
          </p:cNvSpPr>
          <p:nvPr>
            <p:ph type="body" idx="1"/>
          </p:nvPr>
        </p:nvSpPr>
        <p:spPr/>
        <p:txBody>
          <a:bodyPr/>
          <a:lstStyle/>
          <a:p>
            <a:pPr marL="457200" indent="-457200">
              <a:buFont typeface="Arial" panose="020B0604020202020204" pitchFamily="34" charset="0"/>
              <a:buChar char="•"/>
            </a:pPr>
            <a:r>
              <a:rPr lang="en-CA" dirty="0"/>
              <a:t>Requires still local input of (too much) information in the Nagano system; </a:t>
            </a:r>
          </a:p>
          <a:p>
            <a:pPr marL="457200" indent="-457200">
              <a:buFont typeface="Arial" panose="020B0604020202020204" pitchFamily="34" charset="0"/>
              <a:buChar char="•"/>
            </a:pPr>
            <a:r>
              <a:rPr lang="en-CA" dirty="0"/>
              <a:t>Sub-optimal document management; </a:t>
            </a:r>
          </a:p>
          <a:p>
            <a:pPr marL="457200" indent="-457200">
              <a:buFont typeface="Arial" panose="020B0604020202020204" pitchFamily="34" charset="0"/>
              <a:buChar char="•"/>
            </a:pPr>
            <a:r>
              <a:rPr lang="en-CA" dirty="0"/>
              <a:t>Does not significantly reduce the start-up delays (local review of aspects other than ethics still required).</a:t>
            </a:r>
          </a:p>
        </p:txBody>
      </p:sp>
    </p:spTree>
    <p:extLst>
      <p:ext uri="{BB962C8B-B14F-4D97-AF65-F5344CB8AC3E}">
        <p14:creationId xmlns:p14="http://schemas.microsoft.com/office/powerpoint/2010/main" val="320559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1457A4-B860-CBFD-6827-1949A7A4B919}"/>
              </a:ext>
            </a:extLst>
          </p:cNvPr>
          <p:cNvSpPr>
            <a:spLocks noGrp="1"/>
          </p:cNvSpPr>
          <p:nvPr>
            <p:ph type="title"/>
          </p:nvPr>
        </p:nvSpPr>
        <p:spPr>
          <a:xfrm>
            <a:off x="623888" y="604686"/>
            <a:ext cx="8384310" cy="494069"/>
          </a:xfrm>
        </p:spPr>
        <p:txBody>
          <a:bodyPr/>
          <a:lstStyle/>
          <a:p>
            <a:r>
              <a:rPr lang="en-CA" dirty="0"/>
              <a:t>CATALIS « FAST TRACK » Evaluation Service</a:t>
            </a:r>
          </a:p>
        </p:txBody>
      </p:sp>
      <p:sp>
        <p:nvSpPr>
          <p:cNvPr id="3" name="Espace réservé du texte 2">
            <a:extLst>
              <a:ext uri="{FF2B5EF4-FFF2-40B4-BE49-F238E27FC236}">
                <a16:creationId xmlns:a16="http://schemas.microsoft.com/office/drawing/2014/main" id="{70DF8857-AA0A-41F6-CD55-D00006B7E0E4}"/>
              </a:ext>
            </a:extLst>
          </p:cNvPr>
          <p:cNvSpPr>
            <a:spLocks noGrp="1"/>
          </p:cNvSpPr>
          <p:nvPr>
            <p:ph type="body" idx="1"/>
          </p:nvPr>
        </p:nvSpPr>
        <p:spPr>
          <a:xfrm>
            <a:off x="623888" y="1706155"/>
            <a:ext cx="7886700" cy="4101602"/>
          </a:xfrm>
        </p:spPr>
        <p:txBody>
          <a:bodyPr vert="horz" lIns="91440" tIns="45720" rIns="91440" bIns="45720" rtlCol="0" anchor="t">
            <a:normAutofit fontScale="85000" lnSpcReduction="20000"/>
          </a:bodyPr>
          <a:lstStyle/>
          <a:p>
            <a:pPr marL="457200" indent="-457200">
              <a:spcAft>
                <a:spcPts val="1200"/>
              </a:spcAft>
              <a:buFont typeface="Arial" panose="020B0604020202020204" pitchFamily="34" charset="0"/>
              <a:buChar char="•"/>
            </a:pPr>
            <a:r>
              <a:rPr lang="en-CA" dirty="0"/>
              <a:t>Launched in Sept. 2021; </a:t>
            </a:r>
          </a:p>
          <a:p>
            <a:pPr marL="457200" indent="-457200">
              <a:spcAft>
                <a:spcPts val="1200"/>
              </a:spcAft>
              <a:buFont typeface="Arial" panose="020B0604020202020204" pitchFamily="34" charset="0"/>
              <a:buChar char="•"/>
            </a:pPr>
            <a:r>
              <a:rPr lang="en-CA" dirty="0">
                <a:cs typeface="Calibri"/>
              </a:rPr>
              <a:t>Created by public and private members of the </a:t>
            </a:r>
            <a:r>
              <a:rPr lang="en-CA" dirty="0" err="1">
                <a:cs typeface="Calibri"/>
              </a:rPr>
              <a:t>Catalis</a:t>
            </a:r>
            <a:r>
              <a:rPr lang="en-CA" dirty="0">
                <a:cs typeface="Calibri"/>
              </a:rPr>
              <a:t> </a:t>
            </a:r>
            <a:r>
              <a:rPr lang="en-CA" dirty="0"/>
              <a:t>Network.</a:t>
            </a:r>
            <a:endParaRPr lang="en-CA" dirty="0">
              <a:cs typeface="Calibri"/>
            </a:endParaRPr>
          </a:p>
          <a:p>
            <a:pPr marL="457200" indent="-457200">
              <a:spcAft>
                <a:spcPts val="1200"/>
              </a:spcAft>
              <a:buFont typeface="Arial" panose="020B0604020202020204" pitchFamily="34" charset="0"/>
              <a:buChar char="•"/>
            </a:pPr>
            <a:r>
              <a:rPr lang="en-CA" sz="2800" dirty="0"/>
              <a:t>Participation of 14 public health institutions and 8 pharmaceutical companies (Novartis, Boehringer, Sanofi, Roche, Pfizer, GSK, Bayer et AstraZeneca).</a:t>
            </a:r>
            <a:endParaRPr lang="en-CA" dirty="0">
              <a:cs typeface="Calibri"/>
            </a:endParaRPr>
          </a:p>
          <a:p>
            <a:pPr marL="457200" indent="-457200">
              <a:spcAft>
                <a:spcPts val="1200"/>
              </a:spcAft>
              <a:buFont typeface="Arial" panose="020B0604020202020204" pitchFamily="34" charset="0"/>
              <a:buChar char="•"/>
            </a:pPr>
            <a:r>
              <a:rPr lang="en-CA" sz="2800" dirty="0"/>
              <a:t>Pharmaceutical clinical </a:t>
            </a:r>
            <a:r>
              <a:rPr lang="en-CA" dirty="0"/>
              <a:t>trials</a:t>
            </a:r>
            <a:r>
              <a:rPr lang="en-CA" sz="2800" dirty="0"/>
              <a:t> only; </a:t>
            </a:r>
            <a:endParaRPr lang="en-CA" sz="2800">
              <a:cs typeface="Calibri" panose="020F0502020204030204"/>
            </a:endParaRPr>
          </a:p>
          <a:p>
            <a:pPr marL="457200" indent="-457200">
              <a:spcAft>
                <a:spcPts val="1200"/>
              </a:spcAft>
              <a:buFont typeface="Arial" panose="020B0604020202020204" pitchFamily="34" charset="0"/>
              <a:buChar char="•"/>
            </a:pPr>
            <a:r>
              <a:rPr lang="en-CA" dirty="0"/>
              <a:t>Streamlines the whole start-up procedure including ethics, feasibility, budget and contracts review; </a:t>
            </a:r>
          </a:p>
          <a:p>
            <a:pPr marL="457200" indent="-457200">
              <a:spcAft>
                <a:spcPts val="1200"/>
              </a:spcAft>
              <a:buFont typeface="Arial" panose="020B0604020202020204" pitchFamily="34" charset="0"/>
              <a:buChar char="•"/>
            </a:pPr>
            <a:r>
              <a:rPr lang="en-CA" dirty="0"/>
              <a:t>Aim: to authorize clinical trials in 8 weeks.</a:t>
            </a:r>
            <a:endParaRPr lang="en-CA" dirty="0">
              <a:cs typeface="Calibri"/>
            </a:endParaRPr>
          </a:p>
        </p:txBody>
      </p:sp>
    </p:spTree>
    <p:extLst>
      <p:ext uri="{BB962C8B-B14F-4D97-AF65-F5344CB8AC3E}">
        <p14:creationId xmlns:p14="http://schemas.microsoft.com/office/powerpoint/2010/main" val="383646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1457A4-B860-CBFD-6827-1949A7A4B919}"/>
              </a:ext>
            </a:extLst>
          </p:cNvPr>
          <p:cNvSpPr>
            <a:spLocks noGrp="1"/>
          </p:cNvSpPr>
          <p:nvPr>
            <p:ph type="title"/>
          </p:nvPr>
        </p:nvSpPr>
        <p:spPr>
          <a:xfrm>
            <a:off x="623888" y="604686"/>
            <a:ext cx="8384310" cy="494069"/>
          </a:xfrm>
        </p:spPr>
        <p:txBody>
          <a:bodyPr/>
          <a:lstStyle/>
          <a:p>
            <a:r>
              <a:rPr lang="en-CA" dirty="0"/>
              <a:t>FAST TRACK Evaluation Service (2)</a:t>
            </a:r>
          </a:p>
        </p:txBody>
      </p:sp>
      <p:sp>
        <p:nvSpPr>
          <p:cNvPr id="3" name="Espace réservé du texte 2">
            <a:extLst>
              <a:ext uri="{FF2B5EF4-FFF2-40B4-BE49-F238E27FC236}">
                <a16:creationId xmlns:a16="http://schemas.microsoft.com/office/drawing/2014/main" id="{70DF8857-AA0A-41F6-CD55-D00006B7E0E4}"/>
              </a:ext>
            </a:extLst>
          </p:cNvPr>
          <p:cNvSpPr>
            <a:spLocks noGrp="1"/>
          </p:cNvSpPr>
          <p:nvPr>
            <p:ph type="body" idx="1"/>
          </p:nvPr>
        </p:nvSpPr>
        <p:spPr>
          <a:xfrm>
            <a:off x="480114" y="1314579"/>
            <a:ext cx="8318020" cy="4717754"/>
          </a:xfrm>
        </p:spPr>
        <p:txBody>
          <a:bodyPr vert="horz" lIns="91440" tIns="45720" rIns="91440" bIns="45720" rtlCol="0" anchor="t">
            <a:normAutofit/>
          </a:bodyPr>
          <a:lstStyle/>
          <a:p>
            <a:endParaRPr lang="en-CA" sz="2400" dirty="0">
              <a:cs typeface="Calibri"/>
            </a:endParaRPr>
          </a:p>
          <a:p>
            <a:pPr marL="914400" lvl="1" indent="-457200">
              <a:buFont typeface="Arial" panose="020B0604020202020204" pitchFamily="34" charset="0"/>
              <a:buChar char="•"/>
            </a:pPr>
            <a:r>
              <a:rPr lang="en-CA" sz="2400" dirty="0">
                <a:solidFill>
                  <a:schemeClr val="tx1"/>
                </a:solidFill>
              </a:rPr>
              <a:t>Centralized resources for the preparation of the applications (ethics and feasibility)  (1 central provincial office led by </a:t>
            </a:r>
            <a:r>
              <a:rPr lang="en-CA" sz="2400" dirty="0" err="1">
                <a:solidFill>
                  <a:schemeClr val="tx1"/>
                </a:solidFill>
              </a:rPr>
              <a:t>Catalis</a:t>
            </a:r>
            <a:r>
              <a:rPr lang="en-CA" sz="2400" dirty="0">
                <a:solidFill>
                  <a:schemeClr val="tx1"/>
                </a:solidFill>
              </a:rPr>
              <a:t> Québec)</a:t>
            </a:r>
            <a:endParaRPr lang="en-CA" sz="2400" dirty="0">
              <a:solidFill>
                <a:schemeClr val="tx1"/>
              </a:solidFill>
              <a:cs typeface="Calibri"/>
            </a:endParaRPr>
          </a:p>
          <a:p>
            <a:pPr marL="914400" lvl="1" indent="-457200">
              <a:buFont typeface="Arial" panose="020B0604020202020204" pitchFamily="34" charset="0"/>
              <a:buChar char="•"/>
            </a:pPr>
            <a:endParaRPr lang="en-CA" sz="2400" dirty="0">
              <a:solidFill>
                <a:schemeClr val="tx1"/>
              </a:solidFill>
            </a:endParaRPr>
          </a:p>
          <a:p>
            <a:pPr marL="914400" lvl="1" indent="-457200">
              <a:buFont typeface="Arial" panose="020B0604020202020204" pitchFamily="34" charset="0"/>
              <a:buChar char="•"/>
            </a:pPr>
            <a:r>
              <a:rPr lang="en-CA" sz="2400" dirty="0">
                <a:solidFill>
                  <a:schemeClr val="tx1"/>
                </a:solidFill>
              </a:rPr>
              <a:t>Standard legal clauses for consent forms; </a:t>
            </a:r>
            <a:endParaRPr lang="en-CA" sz="2400" dirty="0">
              <a:solidFill>
                <a:schemeClr val="tx1"/>
              </a:solidFill>
              <a:cs typeface="Calibri"/>
            </a:endParaRPr>
          </a:p>
          <a:p>
            <a:pPr marL="914400" lvl="1" indent="-457200">
              <a:buFont typeface="Arial" panose="020B0604020202020204" pitchFamily="34" charset="0"/>
              <a:buChar char="•"/>
            </a:pPr>
            <a:r>
              <a:rPr lang="en-CA" sz="2400" dirty="0">
                <a:solidFill>
                  <a:schemeClr val="tx1"/>
                </a:solidFill>
              </a:rPr>
              <a:t>Master contracts and standardized work orders; </a:t>
            </a:r>
            <a:endParaRPr lang="en-CA" sz="2400" dirty="0">
              <a:solidFill>
                <a:schemeClr val="tx1"/>
              </a:solidFill>
              <a:cs typeface="Calibri"/>
            </a:endParaRPr>
          </a:p>
          <a:p>
            <a:pPr marL="914400" lvl="1" indent="-457200">
              <a:buFont typeface="Arial" panose="020B0604020202020204" pitchFamily="34" charset="0"/>
              <a:buChar char="•"/>
            </a:pPr>
            <a:r>
              <a:rPr lang="en-CA" sz="2400" dirty="0">
                <a:solidFill>
                  <a:schemeClr val="tx1"/>
                </a:solidFill>
              </a:rPr>
              <a:t>Standardized checklists of requirements.</a:t>
            </a:r>
            <a:endParaRPr lang="en-CA" sz="2400" dirty="0">
              <a:solidFill>
                <a:schemeClr val="tx1"/>
              </a:solidFill>
              <a:cs typeface="Calibri"/>
            </a:endParaRPr>
          </a:p>
          <a:p>
            <a:pPr lvl="1"/>
            <a:endParaRPr lang="en-CA" sz="2400" dirty="0">
              <a:solidFill>
                <a:schemeClr val="tx1"/>
              </a:solidFill>
              <a:cs typeface="Calibri"/>
            </a:endParaRPr>
          </a:p>
          <a:p>
            <a:pPr marL="914400" lvl="1" indent="-457200">
              <a:buChar char="•"/>
            </a:pPr>
            <a:r>
              <a:rPr lang="en-CA" sz="2400" dirty="0">
                <a:solidFill>
                  <a:schemeClr val="tx1"/>
                </a:solidFill>
              </a:rPr>
              <a:t>Authorization time : </a:t>
            </a:r>
            <a:endParaRPr lang="en-CA" sz="2400" dirty="0">
              <a:solidFill>
                <a:schemeClr val="tx1"/>
              </a:solidFill>
              <a:cs typeface="Calibri"/>
            </a:endParaRPr>
          </a:p>
          <a:p>
            <a:pPr marL="1371600" lvl="2" indent="-457200">
              <a:buFont typeface="Calibri" panose="020B0604020202020204" pitchFamily="34" charset="0"/>
              <a:buChar char="-"/>
            </a:pPr>
            <a:r>
              <a:rPr lang="en-CA" sz="2400" dirty="0">
                <a:solidFill>
                  <a:schemeClr val="tx1"/>
                </a:solidFill>
              </a:rPr>
              <a:t>9,1 weeks (including Health Canada)</a:t>
            </a:r>
          </a:p>
          <a:p>
            <a:pPr marL="1371600" lvl="2" indent="-457200">
              <a:buFont typeface="Calibri" panose="020B0604020202020204" pitchFamily="34" charset="0"/>
              <a:buChar char="-"/>
            </a:pPr>
            <a:r>
              <a:rPr lang="en-CA" sz="2400" dirty="0">
                <a:solidFill>
                  <a:schemeClr val="tx1"/>
                </a:solidFill>
              </a:rPr>
              <a:t>8,8 weeks (not including Health Canada)</a:t>
            </a:r>
          </a:p>
          <a:p>
            <a:pPr marL="914400" lvl="1" indent="-457200">
              <a:buFont typeface="Arial" panose="020B0604020202020204" pitchFamily="34" charset="0"/>
              <a:buChar char="•"/>
            </a:pPr>
            <a:endParaRPr lang="en-CA" dirty="0">
              <a:solidFill>
                <a:srgbClr val="8E8EAD"/>
              </a:solidFill>
              <a:highlight>
                <a:srgbClr val="FFFF00"/>
              </a:highlight>
              <a:cs typeface="Calibri" panose="020F0502020204030204"/>
            </a:endParaRPr>
          </a:p>
          <a:p>
            <a:pPr marL="914400" lvl="1" indent="-457200">
              <a:buFont typeface="Arial" panose="020B0604020202020204" pitchFamily="34" charset="0"/>
              <a:buChar char="•"/>
            </a:pPr>
            <a:endParaRPr lang="en-CA" dirty="0">
              <a:solidFill>
                <a:srgbClr val="8E8EAD"/>
              </a:solidFill>
              <a:highlight>
                <a:srgbClr val="FFFF00"/>
              </a:highlight>
              <a:cs typeface="Calibri" panose="020F0502020204030204"/>
            </a:endParaRPr>
          </a:p>
          <a:p>
            <a:pPr marL="914400" lvl="1" indent="-457200">
              <a:buFont typeface="Arial" panose="020B0604020202020204" pitchFamily="34" charset="0"/>
              <a:buChar char="•"/>
            </a:pPr>
            <a:endParaRPr lang="fr-CA" sz="2800" dirty="0">
              <a:solidFill>
                <a:srgbClr val="2D2E83"/>
              </a:solidFill>
              <a:highlight>
                <a:srgbClr val="FFFF00"/>
              </a:highlight>
              <a:cs typeface="Calibri" panose="020F0502020204030204"/>
            </a:endParaRPr>
          </a:p>
        </p:txBody>
      </p:sp>
    </p:spTree>
    <p:extLst>
      <p:ext uri="{BB962C8B-B14F-4D97-AF65-F5344CB8AC3E}">
        <p14:creationId xmlns:p14="http://schemas.microsoft.com/office/powerpoint/2010/main" val="1063715662"/>
      </p:ext>
    </p:extLst>
  </p:cSld>
  <p:clrMapOvr>
    <a:masterClrMapping/>
  </p:clrMapOvr>
</p:sld>
</file>

<file path=ppt/theme/theme1.xml><?xml version="1.0" encoding="utf-8"?>
<a:theme xmlns:a="http://schemas.openxmlformats.org/drawingml/2006/main" name="Thème Office">
  <a:themeElements>
    <a:clrScheme name="Personnalisé 7">
      <a:dk1>
        <a:srgbClr val="2D2E83"/>
      </a:dk1>
      <a:lt1>
        <a:sysClr val="window" lastClr="FFFFFF"/>
      </a:lt1>
      <a:dk2>
        <a:srgbClr val="38A7DE"/>
      </a:dk2>
      <a:lt2>
        <a:srgbClr val="BDE3F2"/>
      </a:lt2>
      <a:accent1>
        <a:srgbClr val="005DA1"/>
      </a:accent1>
      <a:accent2>
        <a:srgbClr val="3B85C4"/>
      </a:accent2>
      <a:accent3>
        <a:srgbClr val="4DC0DF"/>
      </a:accent3>
      <a:accent4>
        <a:srgbClr val="2FB7C2"/>
      </a:accent4>
      <a:accent5>
        <a:srgbClr val="2FB7C2"/>
      </a:accent5>
      <a:accent6>
        <a:srgbClr val="F7F109"/>
      </a:accent6>
      <a:hlink>
        <a:srgbClr val="0000FF"/>
      </a:hlink>
      <a:folHlink>
        <a:srgbClr val="002060"/>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5ee7e71-09ac-4c02-865c-9c648656807f" xsi:nil="true"/>
    <lcf76f155ced4ddcb4097134ff3c332f xmlns="f936bd3e-f241-4811-aae3-9536cd51b65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3BEB1AD0340E468D477139C7E6DBD8" ma:contentTypeVersion="13" ma:contentTypeDescription="Create a new document." ma:contentTypeScope="" ma:versionID="7091b6aa82201025c173208055b54e54">
  <xsd:schema xmlns:xsd="http://www.w3.org/2001/XMLSchema" xmlns:xs="http://www.w3.org/2001/XMLSchema" xmlns:p="http://schemas.microsoft.com/office/2006/metadata/properties" xmlns:ns2="f5ee7e71-09ac-4c02-865c-9c648656807f" xmlns:ns3="f936bd3e-f241-4811-aae3-9536cd51b658" targetNamespace="http://schemas.microsoft.com/office/2006/metadata/properties" ma:root="true" ma:fieldsID="5a8412cef8f6b668b339446751519ceb" ns2:_="" ns3:_="">
    <xsd:import namespace="f5ee7e71-09ac-4c02-865c-9c648656807f"/>
    <xsd:import namespace="f936bd3e-f241-4811-aae3-9536cd51b65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ee7e71-09ac-4c02-865c-9c64865680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b3bd45d0-aadd-4f31-bce2-3c5993825758}" ma:internalName="TaxCatchAll" ma:showField="CatchAllData" ma:web="f5ee7e71-09ac-4c02-865c-9c648656807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36bd3e-f241-4811-aae3-9536cd51b65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efaf260b-1e44-4780-8ae1-0b8ba4d51a6f"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CB9D76-37F7-4608-99AE-09E01105D698}">
  <ds:schemaRefs>
    <ds:schemaRef ds:uri="fae276e5-24b3-4127-98a9-83dce02aaa6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18F841C-44E6-4E86-9B5A-A8BAA12F5654}">
  <ds:schemaRefs>
    <ds:schemaRef ds:uri="http://schemas.microsoft.com/sharepoint/v3/contenttype/forms"/>
  </ds:schemaRefs>
</ds:datastoreItem>
</file>

<file path=customXml/itemProps3.xml><?xml version="1.0" encoding="utf-8"?>
<ds:datastoreItem xmlns:ds="http://schemas.openxmlformats.org/officeDocument/2006/customXml" ds:itemID="{7C991100-A9A8-4440-A127-8DA7EEB3D7AD}"/>
</file>

<file path=docProps/app.xml><?xml version="1.0" encoding="utf-8"?>
<Properties xmlns="http://schemas.openxmlformats.org/officeDocument/2006/extended-properties" xmlns:vt="http://schemas.openxmlformats.org/officeDocument/2006/docPropsVTypes">
  <Template/>
  <TotalTime>1796</TotalTime>
  <Words>896</Words>
  <Application>Microsoft Office PowerPoint</Application>
  <PresentationFormat>Affichage à l'écran (4:3)</PresentationFormat>
  <Paragraphs>99</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Single Ethics Review for multicentre research studies in Quebec</vt:lpstr>
      <vt:lpstr>Evolution of the multicentre approach in Quebec</vt:lpstr>
      <vt:lpstr>Characteristics of the Quebec model (1)</vt:lpstr>
      <vt:lpstr>Characteristics of the Quebec model (2)</vt:lpstr>
      <vt:lpstr>Characteristics of the Quebec model (3)</vt:lpstr>
      <vt:lpstr>Benefits of the model</vt:lpstr>
      <vt:lpstr>Challenges of the model</vt:lpstr>
      <vt:lpstr>CATALIS « FAST TRACK » Evaluation Service</vt:lpstr>
      <vt:lpstr>FAST TRACK Evaluation Service (2)</vt:lpstr>
      <vt:lpstr>Inter-provincial streaming efforts </vt:lpstr>
      <vt:lpstr>CHEER – Wishlist!</vt:lpstr>
    </vt:vector>
  </TitlesOfParts>
  <Company>Ministère du Conseil exécutif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Sandoval, Claudia</dc:creator>
  <cp:lastModifiedBy>Jenny Kaeding</cp:lastModifiedBy>
  <cp:revision>276</cp:revision>
  <dcterms:created xsi:type="dcterms:W3CDTF">2019-04-02T14:08:11Z</dcterms:created>
  <dcterms:modified xsi:type="dcterms:W3CDTF">2023-09-13T20:25:21Z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7d8d5d-78e2-4a62-9fcd-016eb5e4c57c_Enabled">
    <vt:lpwstr>true</vt:lpwstr>
  </property>
  <property fmtid="{D5CDD505-2E9C-101B-9397-08002B2CF9AE}" pid="3" name="MSIP_Label_6a7d8d5d-78e2-4a62-9fcd-016eb5e4c57c_SetDate">
    <vt:lpwstr>2023-08-25T18:36:48Z</vt:lpwstr>
  </property>
  <property fmtid="{D5CDD505-2E9C-101B-9397-08002B2CF9AE}" pid="4" name="MSIP_Label_6a7d8d5d-78e2-4a62-9fcd-016eb5e4c57c_Method">
    <vt:lpwstr>Standard</vt:lpwstr>
  </property>
  <property fmtid="{D5CDD505-2E9C-101B-9397-08002B2CF9AE}" pid="5" name="MSIP_Label_6a7d8d5d-78e2-4a62-9fcd-016eb5e4c57c_Name">
    <vt:lpwstr>Général</vt:lpwstr>
  </property>
  <property fmtid="{D5CDD505-2E9C-101B-9397-08002B2CF9AE}" pid="6" name="MSIP_Label_6a7d8d5d-78e2-4a62-9fcd-016eb5e4c57c_SiteId">
    <vt:lpwstr>06e1fe28-5f8b-4075-bf6c-ae24be1a7992</vt:lpwstr>
  </property>
  <property fmtid="{D5CDD505-2E9C-101B-9397-08002B2CF9AE}" pid="7" name="MSIP_Label_6a7d8d5d-78e2-4a62-9fcd-016eb5e4c57c_ActionId">
    <vt:lpwstr>26415705-69cd-4007-9294-5909a250ad30</vt:lpwstr>
  </property>
  <property fmtid="{D5CDD505-2E9C-101B-9397-08002B2CF9AE}" pid="8" name="MSIP_Label_6a7d8d5d-78e2-4a62-9fcd-016eb5e4c57c_ContentBits">
    <vt:lpwstr>0</vt:lpwstr>
  </property>
  <property fmtid="{D5CDD505-2E9C-101B-9397-08002B2CF9AE}" pid="9" name="ContentTypeId">
    <vt:lpwstr>0x010100293BEB1AD0340E468D477139C7E6DBD8</vt:lpwstr>
  </property>
  <property fmtid="{D5CDD505-2E9C-101B-9397-08002B2CF9AE}" pid="10" name="MediaServiceImageTags">
    <vt:lpwstr/>
  </property>
</Properties>
</file>