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1" r:id="rId5"/>
    <p:sldId id="2569" r:id="rId6"/>
    <p:sldId id="2560" r:id="rId7"/>
    <p:sldId id="2544" r:id="rId8"/>
    <p:sldId id="331" r:id="rId9"/>
    <p:sldId id="2520" r:id="rId10"/>
    <p:sldId id="2556" r:id="rId11"/>
    <p:sldId id="2571" r:id="rId12"/>
    <p:sldId id="2572" r:id="rId13"/>
    <p:sldId id="2567" r:id="rId14"/>
    <p:sldId id="2568" r:id="rId15"/>
    <p:sldId id="2566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0A9918-3A59-B786-2592-57A2D3BE1803}" name="simon.bacon@concordia.ca" initials="si" userId="S::urn:spo:guest#simon.bacon@concordia.ca::" providerId="AD"/>
  <p188:author id="{287E003E-9781-E589-9802-9B31B6A1F4CE}" name="Friedman, Eva" initials="FE" userId="S::eva.friedman@phri.ca::50c3e69b-9778-432c-8944-23adead847df" providerId="AD"/>
  <p188:author id="{5E6985E2-038E-F70F-E182-D27C3BC33834}" name="thillier@ualberta.ca" initials="th" userId="S::urn:spo:guest#thillier@ualberta.c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8D8"/>
    <a:srgbClr val="FF0000"/>
    <a:srgbClr val="FF9900"/>
    <a:srgbClr val="00FF00"/>
    <a:srgbClr val="FFFF00"/>
    <a:srgbClr val="FFFF66"/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93922-AAC0-6DD3-336B-746CD06AF6B3}" v="1" dt="2023-09-13T19:06:40.545"/>
    <p1510:client id="{38CB01F4-0AEA-40A8-5986-96AA60CAC38E}" v="187" dt="2023-09-14T19:42:12.085"/>
    <p1510:client id="{C74F7DEF-8FA2-A3F3-4C5F-DC9F3A052CB2}" v="5" dt="2023-09-12T20:15:56.636"/>
    <p1510:client id="{3C77D409-C85D-547E-0BEB-63438BB106B4}" v="2" dt="2023-09-13T01:47:29.522"/>
    <p1510:client id="{DC150529-63F2-6076-69C0-71D8E0AD0638}" v="455" dt="2023-09-14T21:36:15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19" autoAdjust="0"/>
    <p:restoredTop sz="93883" autoAdjust="0"/>
  </p:normalViewPr>
  <p:slideViewPr>
    <p:cSldViewPr>
      <p:cViewPr varScale="1">
        <p:scale>
          <a:sx n="64" d="100"/>
          <a:sy n="64" d="100"/>
        </p:scale>
        <p:origin x="16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fld id="{053333E1-6265-4A46-BC22-1A2DC4037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48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80F018E-FF01-4DF5-B734-73989E2C5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6EDF-B914-45D9-99B3-9CC629543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93E8-F570-4FE9-B00A-5A546143BF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B82EB6-5BF2-43FC-92EF-BF7A04195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B989-20D1-4C5A-B96E-2F5CD12EC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D4C0-DE69-4234-AC0E-E9FD9046D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871B-7C84-4AF2-B3A7-32F2ADAB05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BCE5-8BEA-40F9-8B50-3ABED9C19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ADE4-D275-47C4-BF77-268D77546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3BF9-41C1-4455-8769-4A1FA08370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ACT Meeting 21-22 Sept 2023 - PEI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76B4D3-7CD7-4268-8186-83DFD6D32A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6FF84-5592-D5B4-9FF8-E32CECA9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EA61B-6A47-BDBA-CFC1-E83CD28B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79B7929B-20BC-07CB-DDE0-37E047DB269C}"/>
              </a:ext>
            </a:extLst>
          </p:cNvPr>
          <p:cNvSpPr txBox="1">
            <a:spLocks/>
          </p:cNvSpPr>
          <p:nvPr/>
        </p:nvSpPr>
        <p:spPr>
          <a:xfrm>
            <a:off x="6501485" y="5780717"/>
            <a:ext cx="6858000" cy="5334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dirty="0"/>
              <a:t>Update 2023 Sept 22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Charlottetown, PEI</a:t>
            </a:r>
            <a:endParaRPr lang="en-C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2E1FE4-44A5-221A-C4DF-C311B757D596}"/>
              </a:ext>
            </a:extLst>
          </p:cNvPr>
          <p:cNvSpPr txBox="1"/>
          <p:nvPr/>
        </p:nvSpPr>
        <p:spPr>
          <a:xfrm>
            <a:off x="2212352" y="1807654"/>
            <a:ext cx="143526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1400" dirty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www.act-aec.ca</a:t>
            </a:r>
          </a:p>
        </p:txBody>
      </p:sp>
      <p:pic>
        <p:nvPicPr>
          <p:cNvPr id="18" name="Picture 17" descr="A close-up of a logo&#10;&#10;Description automatically generated">
            <a:extLst>
              <a:ext uri="{FF2B5EF4-FFF2-40B4-BE49-F238E27FC236}">
                <a16:creationId xmlns:a16="http://schemas.microsoft.com/office/drawing/2014/main" id="{0570B89D-4A5E-838D-419D-FF25C2361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1" y="496668"/>
            <a:ext cx="3957386" cy="13473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7D6266-AFCB-64B4-96AA-95B3F13FF75B}"/>
              </a:ext>
            </a:extLst>
          </p:cNvPr>
          <p:cNvSpPr/>
          <p:nvPr/>
        </p:nvSpPr>
        <p:spPr>
          <a:xfrm>
            <a:off x="300788" y="3002426"/>
            <a:ext cx="8433043" cy="1607856"/>
          </a:xfrm>
          <a:prstGeom prst="roundRect">
            <a:avLst/>
          </a:prstGeom>
          <a:solidFill>
            <a:srgbClr val="00B0F0"/>
          </a:solidFill>
          <a:ln>
            <a:solidFill>
              <a:srgbClr val="E3D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B2AB0F-A3E7-3593-26DE-92C84E569FD9}"/>
              </a:ext>
            </a:extLst>
          </p:cNvPr>
          <p:cNvSpPr txBox="1">
            <a:spLocks noChangeArrowheads="1"/>
          </p:cNvSpPr>
          <p:nvPr/>
        </p:nvSpPr>
        <p:spPr>
          <a:xfrm>
            <a:off x="451788" y="3360457"/>
            <a:ext cx="8235119" cy="784575"/>
          </a:xfrm>
          <a:prstGeom prst="rect">
            <a:avLst/>
          </a:prstGeom>
        </p:spPr>
        <p:txBody>
          <a:bodyPr vert="horz" lIns="91440" tIns="45720" rIns="91440" bIns="4572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cs typeface="Times New Roman"/>
              </a:rPr>
              <a:t>ACT Training Committee</a:t>
            </a:r>
          </a:p>
        </p:txBody>
      </p:sp>
      <p:pic>
        <p:nvPicPr>
          <p:cNvPr id="20" name="Picture 19" descr="A flag with a black background&#10;&#10;Description automatically generated">
            <a:extLst>
              <a:ext uri="{FF2B5EF4-FFF2-40B4-BE49-F238E27FC236}">
                <a16:creationId xmlns:a16="http://schemas.microsoft.com/office/drawing/2014/main" id="{7EF0B165-B348-AE52-3473-1C12BC392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936" y="98380"/>
            <a:ext cx="4471372" cy="21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C63E4-2B9B-04E6-8413-A85398B8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61EF0-8F6A-7F77-875C-7F960327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D6A6FB-83C2-419B-83C7-3B9EF67043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CA" sz="3600" dirty="0">
                <a:latin typeface="Calibri"/>
                <a:cs typeface="Calibri"/>
              </a:rPr>
              <a:t>Summary Table of: </a:t>
            </a:r>
          </a:p>
          <a:p>
            <a:pPr lvl="1"/>
            <a:r>
              <a:rPr lang="en-CA" sz="3200" dirty="0">
                <a:solidFill>
                  <a:schemeClr val="tx1"/>
                </a:solidFill>
                <a:latin typeface="Calibri"/>
                <a:cs typeface="Calibri"/>
              </a:rPr>
              <a:t>Goals</a:t>
            </a:r>
          </a:p>
          <a:p>
            <a:pPr lvl="1"/>
            <a:r>
              <a:rPr lang="en-CA" sz="3200" dirty="0">
                <a:solidFill>
                  <a:schemeClr val="tx1"/>
                </a:solidFill>
                <a:latin typeface="Calibri"/>
                <a:cs typeface="Calibri"/>
              </a:rPr>
              <a:t>Aims	</a:t>
            </a:r>
          </a:p>
          <a:p>
            <a:pPr lvl="1"/>
            <a:r>
              <a:rPr lang="en-CA" sz="3200" dirty="0">
                <a:solidFill>
                  <a:schemeClr val="tx1"/>
                </a:solidFill>
                <a:latin typeface="Calibri"/>
                <a:cs typeface="Calibri"/>
              </a:rPr>
              <a:t>Mission</a:t>
            </a:r>
          </a:p>
          <a:p>
            <a:pPr lvl="1"/>
            <a:r>
              <a:rPr lang="en-CA" sz="3200" dirty="0">
                <a:solidFill>
                  <a:schemeClr val="tx1"/>
                </a:solidFill>
                <a:latin typeface="Calibri"/>
                <a:cs typeface="Calibri"/>
              </a:rPr>
              <a:t>Vision</a:t>
            </a:r>
          </a:p>
          <a:p>
            <a:pPr lvl="1"/>
            <a:r>
              <a:rPr lang="en-CA" sz="3200" dirty="0">
                <a:solidFill>
                  <a:schemeClr val="tx1"/>
                </a:solidFill>
                <a:latin typeface="Calibri"/>
                <a:cs typeface="Calibri"/>
              </a:rPr>
              <a:t>Values	</a:t>
            </a:r>
          </a:p>
          <a:p>
            <a:pPr lvl="1"/>
            <a:r>
              <a:rPr lang="en-CA" sz="3200" dirty="0">
                <a:solidFill>
                  <a:schemeClr val="tx1"/>
                </a:solidFill>
                <a:latin typeface="Calibri"/>
                <a:cs typeface="Calibri"/>
              </a:rPr>
              <a:t>Main and Specific Objectives</a:t>
            </a:r>
          </a:p>
          <a:p>
            <a:pPr lvl="1"/>
            <a:r>
              <a:rPr lang="en-CA" sz="3200" dirty="0">
                <a:solidFill>
                  <a:schemeClr val="tx1"/>
                </a:solidFill>
                <a:latin typeface="Calibri"/>
                <a:cs typeface="Calibri"/>
              </a:rPr>
              <a:t>Resources: Budget, staff, infrastructure</a:t>
            </a:r>
          </a:p>
          <a:p>
            <a:endParaRPr lang="en-CA" sz="320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74D41-0DBD-C1E4-16E0-F347FEF23B9F}"/>
              </a:ext>
            </a:extLst>
          </p:cNvPr>
          <p:cNvSpPr txBox="1"/>
          <p:nvPr/>
        </p:nvSpPr>
        <p:spPr>
          <a:xfrm>
            <a:off x="457200" y="457200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+mj-lt"/>
              </a:rPr>
              <a:t>Summary of 7 CTTP Offerings</a:t>
            </a:r>
          </a:p>
        </p:txBody>
      </p:sp>
    </p:spTree>
    <p:extLst>
      <p:ext uri="{BB962C8B-B14F-4D97-AF65-F5344CB8AC3E}">
        <p14:creationId xmlns:p14="http://schemas.microsoft.com/office/powerpoint/2010/main" val="178380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4BA2-B2A1-4E76-8631-FD599D71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The ACT Needs Assessment Survey is being based on the CANTRAIN survey</a:t>
            </a:r>
            <a:endParaRPr lang="en-CA" b="1" dirty="0">
              <a:solidFill>
                <a:srgbClr val="00B0F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F165F-34E2-13CE-9804-833435AF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4746-B483-431D-4C6A-802D4B25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 screenshot of a survey&#10;&#10;Description automatically generated">
            <a:extLst>
              <a:ext uri="{FF2B5EF4-FFF2-40B4-BE49-F238E27FC236}">
                <a16:creationId xmlns:a16="http://schemas.microsoft.com/office/drawing/2014/main" id="{CD20041D-F946-ABC8-4111-C9BCB4B22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5502442" cy="486262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320486F-1BE0-D09F-46CB-DE414D767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76451"/>
            <a:ext cx="4613148" cy="194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611447-1FC4-CDC5-5380-5FA9F3DC3CC0}"/>
              </a:ext>
            </a:extLst>
          </p:cNvPr>
          <p:cNvSpPr txBox="1"/>
          <p:nvPr/>
        </p:nvSpPr>
        <p:spPr>
          <a:xfrm>
            <a:off x="4953000" y="3081675"/>
            <a:ext cx="1355558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CA" sz="900" b="1" dirty="0"/>
              <a:t>up to ≤30   </a:t>
            </a:r>
          </a:p>
        </p:txBody>
      </p:sp>
    </p:spTree>
    <p:extLst>
      <p:ext uri="{BB962C8B-B14F-4D97-AF65-F5344CB8AC3E}">
        <p14:creationId xmlns:p14="http://schemas.microsoft.com/office/powerpoint/2010/main" val="47116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CC47-C382-4ADA-90BB-E95F0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Questions/comments/discussion</a:t>
            </a:r>
            <a:endParaRPr lang="en-CA" b="1" dirty="0">
              <a:solidFill>
                <a:srgbClr val="00B0F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421CD-20A5-BD09-047E-069CCAE3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D91CF-D9A5-9880-9634-EAFAD604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6D0E0-717D-EBA3-4C2B-F6AE6C396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325" y="1711040"/>
            <a:ext cx="2550888" cy="2869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488D7-0542-498F-B5F0-109C08B06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54" y="1714901"/>
            <a:ext cx="1992111" cy="2892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3E1118-F9C2-28EE-A061-72839CEB121D}"/>
              </a:ext>
            </a:extLst>
          </p:cNvPr>
          <p:cNvSpPr txBox="1"/>
          <p:nvPr/>
        </p:nvSpPr>
        <p:spPr>
          <a:xfrm>
            <a:off x="30001" y="5627976"/>
            <a:ext cx="463762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2000" b="1" i="0" dirty="0">
                <a:solidFill>
                  <a:srgbClr val="00B0F0"/>
                </a:solidFill>
                <a:effectLst/>
                <a:latin typeface="Calibri"/>
                <a:cs typeface="Calibri"/>
              </a:rPr>
              <a:t>Prof. </a:t>
            </a:r>
            <a:r>
              <a:rPr lang="en-CA" sz="2000" b="1" dirty="0">
                <a:solidFill>
                  <a:srgbClr val="00B0F0"/>
                </a:solidFill>
                <a:latin typeface="Calibri"/>
                <a:cs typeface="Calibri"/>
              </a:rPr>
              <a:t>Shrikant</a:t>
            </a:r>
            <a:r>
              <a:rPr lang="en-CA" sz="2000" b="1" i="0" dirty="0">
                <a:solidFill>
                  <a:srgbClr val="00B0F0"/>
                </a:solidFill>
                <a:effectLst/>
                <a:latin typeface="Calibri"/>
                <a:cs typeface="Calibri"/>
              </a:rPr>
              <a:t> I. Bangdiwala</a:t>
            </a:r>
            <a:endParaRPr lang="en-US" sz="2000" b="1" dirty="0">
              <a:solidFill>
                <a:srgbClr val="00B0F0"/>
              </a:solidFill>
              <a:latin typeface="Calibri"/>
              <a:cs typeface="Calibri"/>
            </a:endParaRPr>
          </a:p>
          <a:p>
            <a:pPr algn="ctr"/>
            <a:r>
              <a:rPr lang="en-CA" sz="2000" dirty="0">
                <a:solidFill>
                  <a:srgbClr val="00B0F0"/>
                </a:solidFill>
                <a:latin typeface="Calibri"/>
                <a:cs typeface="Calibri"/>
              </a:rPr>
              <a:t>McMaster University</a:t>
            </a:r>
            <a:endParaRPr lang="en-US" sz="20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B2781-3F7B-4DA6-78D8-D43351CED2E1}"/>
              </a:ext>
            </a:extLst>
          </p:cNvPr>
          <p:cNvSpPr txBox="1"/>
          <p:nvPr/>
        </p:nvSpPr>
        <p:spPr>
          <a:xfrm>
            <a:off x="505199" y="1134180"/>
            <a:ext cx="8135082" cy="4726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CA" sz="2400" b="1" dirty="0">
                <a:solidFill>
                  <a:srgbClr val="334866"/>
                </a:solidFill>
                <a:effectLst/>
                <a:latin typeface="Calibri"/>
                <a:cs typeface="Calibri"/>
              </a:rPr>
              <a:t>Training Committee (Co-Chairs</a:t>
            </a:r>
            <a:r>
              <a:rPr lang="en-CA" sz="2400" b="1" dirty="0">
                <a:solidFill>
                  <a:srgbClr val="334866"/>
                </a:solidFill>
                <a:latin typeface="Calibri"/>
                <a:cs typeface="Calibri"/>
              </a:rPr>
              <a:t>):</a:t>
            </a:r>
            <a:endParaRPr lang="en-US" sz="2400" b="1" dirty="0">
              <a:solidFill>
                <a:srgbClr val="3348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7375B-E153-593D-B780-0462919A4D8E}"/>
              </a:ext>
            </a:extLst>
          </p:cNvPr>
          <p:cNvSpPr txBox="1"/>
          <p:nvPr/>
        </p:nvSpPr>
        <p:spPr>
          <a:xfrm>
            <a:off x="4778796" y="5597370"/>
            <a:ext cx="438400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2000" b="1" i="0" dirty="0">
                <a:solidFill>
                  <a:srgbClr val="00B0F0"/>
                </a:solidFill>
                <a:effectLst/>
                <a:latin typeface="Calibri"/>
                <a:cs typeface="Calibri"/>
              </a:rPr>
              <a:t>Prof. Jean Bourbeau</a:t>
            </a:r>
            <a:endParaRPr lang="en-US" sz="2000" b="1" dirty="0">
              <a:solidFill>
                <a:srgbClr val="00B0F0"/>
              </a:solidFill>
              <a:latin typeface="Calibri"/>
              <a:cs typeface="Calibri"/>
            </a:endParaRPr>
          </a:p>
          <a:p>
            <a:pPr algn="ctr"/>
            <a:r>
              <a:rPr lang="en-CA" sz="2000" dirty="0">
                <a:solidFill>
                  <a:srgbClr val="00B0F0"/>
                </a:solidFill>
                <a:latin typeface="Calibri"/>
                <a:cs typeface="Calibri"/>
              </a:rPr>
              <a:t>RI-MUHC/CORE</a:t>
            </a:r>
            <a:endParaRPr lang="en-US" sz="20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9B178D-39B3-3B03-E273-B9BAB21DC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459" y="4771063"/>
            <a:ext cx="2481240" cy="7721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2A2B87-1D1B-9B76-14F7-53251F53C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475" y="4776227"/>
            <a:ext cx="1684026" cy="777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AD9171-F631-1C60-3FAB-96615E0D2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07" y="4837941"/>
            <a:ext cx="1735959" cy="779127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779E240D-D583-428E-A5E0-AC611C09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86" y="4835892"/>
            <a:ext cx="2069510" cy="6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FAA41E-6898-C9AA-72E9-2E88FE052E0B}"/>
              </a:ext>
            </a:extLst>
          </p:cNvPr>
          <p:cNvCxnSpPr/>
          <p:nvPr/>
        </p:nvCxnSpPr>
        <p:spPr>
          <a:xfrm flipH="1">
            <a:off x="4515124" y="1724891"/>
            <a:ext cx="15313" cy="455668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87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5EA7807-1D77-432F-A1E2-CC5089A0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Agenda</a:t>
            </a:r>
            <a:endParaRPr lang="en-CA" b="1" dirty="0">
              <a:solidFill>
                <a:srgbClr val="00B0F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6FF84-5592-D5B4-9FF8-E32CECA9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EA61B-6A47-BDBA-CFC1-E83CD28B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84801-3930-4CA8-BD24-8E4ED01A41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763000" cy="4937760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en-US" sz="2200" dirty="0">
                <a:latin typeface="Calibri"/>
                <a:cs typeface="Calibri"/>
              </a:rPr>
              <a:t>Summary of Activities since April 2023</a:t>
            </a:r>
          </a:p>
          <a:p>
            <a:r>
              <a:rPr lang="en-CA" sz="2200" dirty="0">
                <a:latin typeface="Calibri"/>
                <a:cs typeface="Calibri"/>
              </a:rPr>
              <a:t>Terms of Reference</a:t>
            </a:r>
            <a:r>
              <a:rPr lang="en-US" sz="2200" dirty="0">
                <a:latin typeface="Calibri"/>
                <a:cs typeface="Calibri"/>
              </a:rPr>
              <a:t> of ACT Training Committee</a:t>
            </a:r>
            <a:endParaRPr lang="en-CA" sz="2200" dirty="0">
              <a:latin typeface="Calibri"/>
              <a:cs typeface="Calibri"/>
            </a:endParaRPr>
          </a:p>
          <a:p>
            <a:r>
              <a:rPr lang="en-US" sz="2200" dirty="0">
                <a:latin typeface="Calibri"/>
                <a:cs typeface="Calibri"/>
              </a:rPr>
              <a:t>Goals and Objectives of ACT Training Committee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Calibri"/>
                <a:cs typeface="Calibri"/>
              </a:rPr>
              <a:t>Specific objectives</a:t>
            </a:r>
          </a:p>
          <a:p>
            <a:r>
              <a:rPr lang="en-US" sz="2200" dirty="0">
                <a:latin typeface="Calibri"/>
                <a:cs typeface="Calibri"/>
              </a:rPr>
              <a:t>Membership</a:t>
            </a:r>
          </a:p>
          <a:p>
            <a:r>
              <a:rPr lang="en-US" sz="2200" dirty="0">
                <a:latin typeface="Calibri"/>
                <a:cs typeface="Calibri"/>
              </a:rPr>
              <a:t>Recruitment of National Training Coordinator</a:t>
            </a:r>
          </a:p>
          <a:p>
            <a:r>
              <a:rPr lang="en-US" sz="2200" dirty="0">
                <a:latin typeface="Calibri"/>
                <a:cs typeface="Calibri"/>
              </a:rPr>
              <a:t>Summary of the 7 Clinical Trials Training Platforms/Programs (CTTP) Offerings</a:t>
            </a:r>
          </a:p>
          <a:p>
            <a:r>
              <a:rPr lang="en-US" sz="2200" dirty="0">
                <a:latin typeface="Calibri"/>
                <a:cs typeface="Calibri"/>
              </a:rPr>
              <a:t>Activities in development (2023-24/Q3 and Q4)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Calibri"/>
                <a:cs typeface="Calibri"/>
              </a:rPr>
              <a:t>Needs Assessment Survey to stakeholders: Clinical Trials Units (CTU), Clinical Trials Networks (CTN),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Clinical Trials Community Hospitals (</a:t>
            </a:r>
            <a:r>
              <a:rPr lang="en-US" sz="2200" dirty="0">
                <a:solidFill>
                  <a:schemeClr val="tx1"/>
                </a:solidFill>
                <a:latin typeface="Calibri"/>
                <a:cs typeface="Calibri"/>
              </a:rPr>
              <a:t>CTCH)</a:t>
            </a:r>
          </a:p>
          <a:p>
            <a:r>
              <a:rPr lang="en-CA" sz="2200" dirty="0">
                <a:latin typeface="Calibri"/>
                <a:cs typeface="Calibri"/>
              </a:rPr>
              <a:t>Questions/comments/discussion</a:t>
            </a:r>
          </a:p>
          <a:p>
            <a:endParaRPr lang="en-CA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15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9C95-2357-40A9-B067-51A43744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Summary of Activities since April 2023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F81BA-9BE1-447F-9C54-F49EA1E2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A1AE7-DAE2-4BDB-8910-B1283C0B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D0C196-6C01-494C-97C1-9F936A9240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4937760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en-US" sz="2500" dirty="0">
                <a:latin typeface="Calibri"/>
                <a:cs typeface="Calibri"/>
              </a:rPr>
              <a:t>Development of a document (table) describing the goals, objectives, approaches, and training resources of each of the 7 Clinical Trials Training Platforms (CTTPs);</a:t>
            </a:r>
          </a:p>
          <a:p>
            <a:r>
              <a:rPr lang="en-US" sz="2500" dirty="0">
                <a:latin typeface="Calibri"/>
                <a:cs typeface="Calibri"/>
              </a:rPr>
              <a:t>Development of a comprehensive list of ACT Consortium resources;</a:t>
            </a:r>
          </a:p>
          <a:p>
            <a:r>
              <a:rPr lang="en-US" sz="2500" dirty="0">
                <a:latin typeface="Calibri"/>
                <a:cs typeface="Calibri"/>
              </a:rPr>
              <a:t>Designing a Needs Assessment Survey being sent to the ≤65 ACT partnering organizations (CTU, CTN, CTCH);</a:t>
            </a:r>
          </a:p>
          <a:p>
            <a:r>
              <a:rPr lang="en-US" sz="2500" dirty="0">
                <a:latin typeface="Calibri"/>
                <a:cs typeface="Calibri"/>
              </a:rPr>
              <a:t>Recognition of the need for a National Training Coordinator</a:t>
            </a:r>
            <a:r>
              <a:rPr lang="en-CA" sz="2500" dirty="0">
                <a:latin typeface="Calibri"/>
                <a:cs typeface="Calibri"/>
              </a:rPr>
              <a:t> for ACT, to ensure communication, coordination, and connectivity among all CTTPs and Clinical Trial Units, Clinical Trials Networks and Community Hospitals </a:t>
            </a:r>
            <a:r>
              <a:rPr lang="en-US" sz="2500" dirty="0">
                <a:latin typeface="Calibri"/>
                <a:cs typeface="Calibri"/>
              </a:rPr>
              <a:t>(CTU, CTN, CTCH)</a:t>
            </a:r>
            <a:r>
              <a:rPr lang="en-CA" sz="2500" dirty="0">
                <a:latin typeface="Calibri"/>
                <a:cs typeface="Calibri"/>
              </a:rPr>
              <a:t>; </a:t>
            </a:r>
          </a:p>
        </p:txBody>
      </p:sp>
    </p:spTree>
    <p:extLst>
      <p:ext uri="{BB962C8B-B14F-4D97-AF65-F5344CB8AC3E}">
        <p14:creationId xmlns:p14="http://schemas.microsoft.com/office/powerpoint/2010/main" val="159659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8A197-666F-4F0A-B444-17233ED5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80684-3B6F-436A-8A82-860AD0F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DCAB0-7AC0-49D6-BC6F-C1F6F7C675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7848" y="1295400"/>
            <a:ext cx="8683752" cy="5026818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guide and consolidate training activities across ACT, namely across Clinical Trials Units (CTU), Clinical Trials Networks (CTN) and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Trials Community Hospitals;</a:t>
            </a: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model proposed is one of partnership among all  ACT and 7 CTTPs, to work together to share skills, resources and experiences.</a:t>
            </a:r>
          </a:p>
          <a:p>
            <a:pPr marL="0" indent="0">
              <a:buNone/>
            </a:pPr>
            <a:endParaRPr lang="en-CA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will align with already developing CTTPs partnership and current initiatives engaged between some of CTTPs. </a:t>
            </a:r>
          </a:p>
          <a:p>
            <a:pPr marL="0" indent="0">
              <a:buNone/>
            </a:pPr>
            <a:endParaRPr lang="en-CA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modalities and shared resources under which this model of ACT-CTTPs partnership will operate, remain to be defined. This committee will also focus on national success for sustainability after the 3 years of funding over 4 fiscal years, tentatively toward March, 2026. Considering the number of ACT partners (n=11+34+20), ACT engagement will have to reflect the task ahead.</a:t>
            </a:r>
          </a:p>
          <a:p>
            <a:endParaRPr lang="en-CA" sz="2400" dirty="0"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17D49-60F7-457F-DBFD-FDFA9B8838FD}"/>
              </a:ext>
            </a:extLst>
          </p:cNvPr>
          <p:cNvSpPr txBox="1"/>
          <p:nvPr/>
        </p:nvSpPr>
        <p:spPr>
          <a:xfrm>
            <a:off x="457200" y="53578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rgbClr val="00B0F0"/>
                </a:solidFill>
                <a:latin typeface="+mj-lt"/>
              </a:rPr>
              <a:t>Terms of Reference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7F2CF-2732-794B-F41A-D3FE69D3D480}"/>
              </a:ext>
            </a:extLst>
          </p:cNvPr>
          <p:cNvSpPr txBox="1"/>
          <p:nvPr/>
        </p:nvSpPr>
        <p:spPr>
          <a:xfrm>
            <a:off x="6353210" y="517796"/>
            <a:ext cx="2154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Approved 2023-09-08</a:t>
            </a:r>
          </a:p>
        </p:txBody>
      </p:sp>
    </p:spTree>
    <p:extLst>
      <p:ext uri="{BB962C8B-B14F-4D97-AF65-F5344CB8AC3E}">
        <p14:creationId xmlns:p14="http://schemas.microsoft.com/office/powerpoint/2010/main" val="178910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8272-C4F0-4FD9-BF76-53271A9F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90674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Goals and Objectives of ACT-TC</a:t>
            </a:r>
            <a:endParaRPr lang="en-CA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56872-4A43-4018-B169-DA984BB086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8848" cy="493776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Calibri"/>
                <a:ea typeface="Calibri" panose="020F0502020204030204" pitchFamily="34" charset="0"/>
                <a:cs typeface="Times New Roman"/>
              </a:rPr>
              <a:t>To address issues of capacity building and training in clinical trials in the ACT Consortium, to achieve national success and sustainability</a:t>
            </a: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Capacity, with quality: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Multiple shareholders;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Responsiveness: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		Address the needs of 11 CTUs, 20 				CTCHs, 28-34 CTNs, other partners;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Efficiency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: 		Reducing duplication, efforts and 				costs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across the 7 CTTPs;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BEB80-0537-43E7-81B6-CF939E8B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AFB27-9EE2-42DA-B9BE-AFF3416E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E5745-5E6F-4AAE-AF1C-C5948EB7F8A6}"/>
              </a:ext>
            </a:extLst>
          </p:cNvPr>
          <p:cNvSpPr txBox="1"/>
          <p:nvPr/>
        </p:nvSpPr>
        <p:spPr>
          <a:xfrm>
            <a:off x="609600" y="5078849"/>
            <a:ext cx="3340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/>
              <a:t>Acronyms: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/>
              <a:t>CTTP  = Clinical Trials Training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/>
              <a:t>CTU   = Clinical Trial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/>
              <a:t>CTCH =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Clinical Trials Community Hospital</a:t>
            </a:r>
            <a:endParaRPr lang="en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/>
              <a:t>CTN   = </a:t>
            </a:r>
            <a:r>
              <a:rPr lang="en-CA" sz="1200" dirty="0">
                <a:ea typeface="Calibri" panose="020F0502020204030204" pitchFamily="34" charset="0"/>
                <a:cs typeface="Times New Roman" panose="02020603050405020304" pitchFamily="18" charset="0"/>
              </a:rPr>
              <a:t>Clinical Trials Network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15935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2D24E69-79B4-437C-28B0-A68D7B0817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310640"/>
            <a:ext cx="8610600" cy="4937760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385445" indent="-385445">
              <a:buSzPct val="100000"/>
              <a:buFont typeface="+mj-lt"/>
              <a:buAutoNum type="arabicPeriod"/>
            </a:pPr>
            <a:r>
              <a:rPr lang="en-CA" dirty="0">
                <a:latin typeface="Calibri"/>
                <a:ea typeface="Calibri" panose="020F0502020204030204" pitchFamily="34" charset="0"/>
                <a:cs typeface="Times New Roman"/>
              </a:rPr>
              <a:t>To facilitate the harmonisation of resources across CTTPs</a:t>
            </a:r>
            <a:endParaRPr lang="en-US" dirty="0">
              <a:latin typeface="Calibri"/>
              <a:cs typeface="Times New Roman"/>
            </a:endParaRPr>
          </a:p>
          <a:p>
            <a:pPr lvl="1">
              <a:buSzPct val="100000"/>
            </a:pPr>
            <a:r>
              <a:rPr lang="en-US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/>
              </a:rPr>
              <a:t>Individuals – Mentors, instructors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/>
              </a:rPr>
              <a:t>Systems – LMS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/>
              </a:rPr>
              <a:t>Materials – Lectures (presentations, videos), references </a:t>
            </a:r>
            <a:endParaRPr lang="en-US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CA" dirty="0">
                <a:solidFill>
                  <a:schemeClr val="tx1"/>
                </a:solidFill>
                <a:latin typeface="Calibri"/>
                <a:cs typeface="Calibri"/>
              </a:rPr>
              <a:t>Offerings - Webinars, conferences, guest speakers, special events;</a:t>
            </a:r>
          </a:p>
          <a:p>
            <a:pPr marL="274320" lvl="1" indent="0">
              <a:buSzPct val="100000"/>
              <a:buNone/>
            </a:pPr>
            <a:endParaRPr lang="en-CA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445" indent="-385445">
              <a:buSzPct val="100000"/>
              <a:buFont typeface="+mj-lt"/>
              <a:buAutoNum type="arabicPeriod"/>
            </a:pPr>
            <a:r>
              <a:rPr lang="en-CA" dirty="0">
                <a:latin typeface="Calibri"/>
                <a:ea typeface="Calibri" panose="020F0502020204030204" pitchFamily="34" charset="0"/>
                <a:cs typeface="Times New Roman"/>
              </a:rPr>
              <a:t>To be responsive to needs of shareholders </a:t>
            </a:r>
            <a:endParaRPr lang="en-CA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SzPct val="100000"/>
              <a:buNone/>
            </a:pPr>
            <a:r>
              <a:rPr lang="en-CA" dirty="0">
                <a:latin typeface="Calibri"/>
                <a:ea typeface="Calibri" panose="020F0502020204030204" pitchFamily="34" charset="0"/>
                <a:cs typeface="Times New Roman"/>
              </a:rPr>
              <a:t>	(CTU, CTCH, CTN, partners, communities)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/>
              </a:rPr>
              <a:t>Ask shareholders what they need and also what they can offer</a:t>
            </a:r>
          </a:p>
          <a:p>
            <a:pPr lvl="2">
              <a:buSzPct val="100000"/>
            </a:pP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Competencies</a:t>
            </a:r>
          </a:p>
          <a:p>
            <a:pPr lvl="2">
              <a:buSzPct val="100000"/>
            </a:pP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Knowledge</a:t>
            </a:r>
          </a:p>
          <a:p>
            <a:pPr lvl="2">
              <a:buSzPct val="100000"/>
            </a:pPr>
            <a:r>
              <a:rPr lang="en-US" dirty="0">
                <a:latin typeface="Calibri"/>
                <a:ea typeface="Calibri" panose="020F0502020204030204" pitchFamily="34" charset="0"/>
                <a:cs typeface="Times New Roman"/>
              </a:rPr>
              <a:t>Awareness</a:t>
            </a:r>
            <a:endParaRPr lang="en-CA" dirty="0"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995C1-D703-49AC-B37D-2104B52B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1299A-E27B-47C8-BCA8-8ECCB5B8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A4755-4426-5600-B2E9-0BA2D23E433F}"/>
              </a:ext>
            </a:extLst>
          </p:cNvPr>
          <p:cNvSpPr txBox="1"/>
          <p:nvPr/>
        </p:nvSpPr>
        <p:spPr>
          <a:xfrm>
            <a:off x="462337" y="457200"/>
            <a:ext cx="425308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+mj-lt"/>
              </a:rPr>
              <a:t>Specific Objectives</a:t>
            </a:r>
            <a:endParaRPr lang="en-CA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70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6390C-29BF-6C0C-60FB-1CA9F79EF46B}"/>
              </a:ext>
            </a:extLst>
          </p:cNvPr>
          <p:cNvSpPr/>
          <p:nvPr/>
        </p:nvSpPr>
        <p:spPr>
          <a:xfrm>
            <a:off x="2643556" y="2036134"/>
            <a:ext cx="710558" cy="146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8EBBC-9D45-1B48-FC85-E4402F456D3C}"/>
              </a:ext>
            </a:extLst>
          </p:cNvPr>
          <p:cNvSpPr/>
          <p:nvPr/>
        </p:nvSpPr>
        <p:spPr>
          <a:xfrm>
            <a:off x="5398245" y="2036134"/>
            <a:ext cx="610391" cy="99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533E93-20EC-B3D8-DEF6-0531FECE44C0}"/>
              </a:ext>
            </a:extLst>
          </p:cNvPr>
          <p:cNvSpPr/>
          <p:nvPr/>
        </p:nvSpPr>
        <p:spPr>
          <a:xfrm>
            <a:off x="1300739" y="3503806"/>
            <a:ext cx="710558" cy="146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7603BB-F00D-EB3D-F61E-6DA179317347}"/>
              </a:ext>
            </a:extLst>
          </p:cNvPr>
          <p:cNvSpPr/>
          <p:nvPr/>
        </p:nvSpPr>
        <p:spPr>
          <a:xfrm>
            <a:off x="2688969" y="3503805"/>
            <a:ext cx="665147" cy="146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DA5A13-ED56-0E72-8D18-DA054466EA15}"/>
              </a:ext>
            </a:extLst>
          </p:cNvPr>
          <p:cNvSpPr/>
          <p:nvPr/>
        </p:nvSpPr>
        <p:spPr>
          <a:xfrm>
            <a:off x="4754866" y="3503805"/>
            <a:ext cx="665147" cy="146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D49692-9362-B33F-F0F1-B60D99671587}"/>
              </a:ext>
            </a:extLst>
          </p:cNvPr>
          <p:cNvSpPr/>
          <p:nvPr/>
        </p:nvSpPr>
        <p:spPr>
          <a:xfrm>
            <a:off x="4683924" y="2036134"/>
            <a:ext cx="665147" cy="146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3C81B2-4A7D-E2E6-661D-FDBD8EE90FD2}"/>
              </a:ext>
            </a:extLst>
          </p:cNvPr>
          <p:cNvSpPr txBox="1"/>
          <p:nvPr/>
        </p:nvSpPr>
        <p:spPr>
          <a:xfrm>
            <a:off x="5398244" y="2631470"/>
            <a:ext cx="657528" cy="62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63" dirty="0"/>
              <a:t>Anna Heath</a:t>
            </a:r>
          </a:p>
          <a:p>
            <a:endParaRPr lang="en-CA" sz="225" dirty="0"/>
          </a:p>
          <a:p>
            <a:r>
              <a:rPr lang="en-CA" sz="450" dirty="0">
                <a:solidFill>
                  <a:srgbClr val="4D5156"/>
                </a:solidFill>
                <a:latin typeface="arial" panose="020B0604020202020204" pitchFamily="34" charset="0"/>
              </a:rPr>
              <a:t>Bio-statistician at SickKids hospital in Toronto-Child Health Evaluative Sciences (CHES) program</a:t>
            </a:r>
            <a:endParaRPr lang="en-CA" sz="4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78CB97-3B9B-C234-945B-E218706EBF23}"/>
              </a:ext>
            </a:extLst>
          </p:cNvPr>
          <p:cNvSpPr/>
          <p:nvPr/>
        </p:nvSpPr>
        <p:spPr>
          <a:xfrm>
            <a:off x="1307594" y="2024310"/>
            <a:ext cx="1365522" cy="146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68A0BC-0E7C-77DF-2FDE-ED31954A2FFC}"/>
              </a:ext>
            </a:extLst>
          </p:cNvPr>
          <p:cNvSpPr/>
          <p:nvPr/>
        </p:nvSpPr>
        <p:spPr>
          <a:xfrm>
            <a:off x="5437004" y="3503805"/>
            <a:ext cx="1365522" cy="146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D349F-3DDE-527A-6BF7-1849548D2FA7}"/>
              </a:ext>
            </a:extLst>
          </p:cNvPr>
          <p:cNvSpPr/>
          <p:nvPr/>
        </p:nvSpPr>
        <p:spPr>
          <a:xfrm>
            <a:off x="1973607" y="2048473"/>
            <a:ext cx="688465" cy="1440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8" name="Picture 27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2C3FB15A-CCDE-F636-642E-7321B3B8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37" y="3507007"/>
            <a:ext cx="685800" cy="146446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4363ECC-306F-08BA-C60A-48242894118D}"/>
              </a:ext>
            </a:extLst>
          </p:cNvPr>
          <p:cNvSpPr/>
          <p:nvPr/>
        </p:nvSpPr>
        <p:spPr>
          <a:xfrm>
            <a:off x="1329438" y="3503804"/>
            <a:ext cx="3526343" cy="1470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6339DF8-E18A-22B7-51A9-0B1BE3E85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063" y="2032931"/>
            <a:ext cx="606573" cy="60657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EB33D57-0DBA-67C0-C349-4D56DE654BD4}"/>
              </a:ext>
            </a:extLst>
          </p:cNvPr>
          <p:cNvSpPr/>
          <p:nvPr/>
        </p:nvSpPr>
        <p:spPr>
          <a:xfrm>
            <a:off x="5374912" y="2036134"/>
            <a:ext cx="1395274" cy="146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E67A4E-7B5B-46BF-A20B-BB198258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ACT-TC Membership (n≤19)</a:t>
            </a:r>
            <a:endParaRPr lang="en-CA" b="1" dirty="0">
              <a:solidFill>
                <a:srgbClr val="00B0F0"/>
              </a:solidFill>
            </a:endParaRP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B503EA7F-4D0E-4CD2-92F4-6632F8B4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FB35AD5-039B-43BD-9522-47A03724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BE5675-4401-44E2-BB1A-BC4F0FACF20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28600" y="1328964"/>
            <a:ext cx="8686800" cy="4336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4B9DE8-2131-C733-114E-D73E2660539C}"/>
              </a:ext>
            </a:extLst>
          </p:cNvPr>
          <p:cNvSpPr/>
          <p:nvPr/>
        </p:nvSpPr>
        <p:spPr>
          <a:xfrm>
            <a:off x="7794594" y="1371600"/>
            <a:ext cx="1120806" cy="9884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862F8-19AC-0658-966D-688EA807F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013" y="2681886"/>
            <a:ext cx="838200" cy="3239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EFB353-2BF6-9645-0E9D-8267DBE9948D}"/>
              </a:ext>
            </a:extLst>
          </p:cNvPr>
          <p:cNvSpPr txBox="1"/>
          <p:nvPr/>
        </p:nvSpPr>
        <p:spPr>
          <a:xfrm>
            <a:off x="7906791" y="3886200"/>
            <a:ext cx="100860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000" dirty="0"/>
              <a:t>Nancy Butcher</a:t>
            </a:r>
          </a:p>
        </p:txBody>
      </p:sp>
      <p:pic>
        <p:nvPicPr>
          <p:cNvPr id="19" name="Picture 18" descr="A person with blonde hair smiling&#10;&#10;Description automatically generated">
            <a:extLst>
              <a:ext uri="{FF2B5EF4-FFF2-40B4-BE49-F238E27FC236}">
                <a16:creationId xmlns:a16="http://schemas.microsoft.com/office/drawing/2014/main" id="{6D9F5BF8-228D-E632-F1CC-FF0D015D5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91" y="2988809"/>
            <a:ext cx="938714" cy="9387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21A537-6CE8-1F27-3E92-43E548F58942}"/>
              </a:ext>
            </a:extLst>
          </p:cNvPr>
          <p:cNvSpPr txBox="1"/>
          <p:nvPr/>
        </p:nvSpPr>
        <p:spPr>
          <a:xfrm>
            <a:off x="603096" y="2804143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*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7D6243-A042-611B-CA93-AE1F0FC869BF}"/>
              </a:ext>
            </a:extLst>
          </p:cNvPr>
          <p:cNvSpPr/>
          <p:nvPr/>
        </p:nvSpPr>
        <p:spPr>
          <a:xfrm>
            <a:off x="3266236" y="4419600"/>
            <a:ext cx="968773" cy="8971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493B98-52C1-688C-4E0D-1EE1EAF51756}"/>
              </a:ext>
            </a:extLst>
          </p:cNvPr>
          <p:cNvSpPr/>
          <p:nvPr/>
        </p:nvSpPr>
        <p:spPr>
          <a:xfrm>
            <a:off x="2971800" y="4419601"/>
            <a:ext cx="277445" cy="89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547F75-D9E2-7720-A68B-EEC391BA919B}"/>
              </a:ext>
            </a:extLst>
          </p:cNvPr>
          <p:cNvSpPr/>
          <p:nvPr/>
        </p:nvSpPr>
        <p:spPr>
          <a:xfrm>
            <a:off x="2003027" y="4419600"/>
            <a:ext cx="968773" cy="8971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F3876A-AD16-0980-DEFE-DFE35A4A34CE}"/>
              </a:ext>
            </a:extLst>
          </p:cNvPr>
          <p:cNvSpPr txBox="1"/>
          <p:nvPr/>
        </p:nvSpPr>
        <p:spPr>
          <a:xfrm>
            <a:off x="7846843" y="1659091"/>
            <a:ext cx="97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Under </a:t>
            </a:r>
          </a:p>
          <a:p>
            <a:pPr algn="ctr"/>
            <a:r>
              <a:rPr lang="en-CA" sz="1200" dirty="0"/>
              <a:t>recruitment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879734-2AB2-CE09-53B4-9EA41E25F55E}"/>
              </a:ext>
            </a:extLst>
          </p:cNvPr>
          <p:cNvSpPr txBox="1"/>
          <p:nvPr/>
        </p:nvSpPr>
        <p:spPr>
          <a:xfrm>
            <a:off x="2072074" y="4545526"/>
            <a:ext cx="8306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dirty="0"/>
              <a:t>Being </a:t>
            </a:r>
          </a:p>
          <a:p>
            <a:pPr algn="ctr"/>
            <a:r>
              <a:rPr lang="en-CA" sz="1100" dirty="0"/>
              <a:t>Identified/</a:t>
            </a:r>
          </a:p>
          <a:p>
            <a:pPr algn="ctr"/>
            <a:r>
              <a:rPr lang="en-CA" sz="1100" dirty="0"/>
              <a:t>Invited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023C13-C54B-AE79-F4AA-9F1B3A9860C7}"/>
              </a:ext>
            </a:extLst>
          </p:cNvPr>
          <p:cNvSpPr txBox="1"/>
          <p:nvPr/>
        </p:nvSpPr>
        <p:spPr>
          <a:xfrm>
            <a:off x="3344971" y="4533381"/>
            <a:ext cx="8306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dirty="0"/>
              <a:t>Being </a:t>
            </a:r>
          </a:p>
          <a:p>
            <a:pPr algn="ctr"/>
            <a:r>
              <a:rPr lang="en-CA" sz="1100" dirty="0"/>
              <a:t>Identified/</a:t>
            </a:r>
          </a:p>
          <a:p>
            <a:pPr algn="ctr"/>
            <a:r>
              <a:rPr lang="en-CA" sz="1100" dirty="0"/>
              <a:t>Invited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E3504A-4BB1-7FFA-F49C-C2DCFA328709}"/>
              </a:ext>
            </a:extLst>
          </p:cNvPr>
          <p:cNvSpPr txBox="1"/>
          <p:nvPr/>
        </p:nvSpPr>
        <p:spPr>
          <a:xfrm>
            <a:off x="455360" y="5934152"/>
            <a:ext cx="3228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*</a:t>
            </a:r>
            <a:r>
              <a:rPr lang="en-CA" sz="900" i="1" dirty="0"/>
              <a:t>https://wecantrain.ca/home/governance/allied-cttps-act/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58C670-4B75-0B69-F598-A66CDE298AA1}"/>
              </a:ext>
            </a:extLst>
          </p:cNvPr>
          <p:cNvSpPr txBox="1"/>
          <p:nvPr/>
        </p:nvSpPr>
        <p:spPr>
          <a:xfrm>
            <a:off x="685800" y="5593084"/>
            <a:ext cx="457200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00" i="1" dirty="0"/>
              <a:t>https://</a:t>
            </a:r>
            <a:r>
              <a:rPr lang="en-CA" sz="500" i="1" dirty="0" err="1"/>
              <a:t>www.act-aec.ca</a:t>
            </a:r>
            <a:r>
              <a:rPr lang="en-CA" sz="500" i="1" dirty="0"/>
              <a:t>/clinical-trial-units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3FDC01-5843-88F3-BA1B-7FB6F3EEA721}"/>
              </a:ext>
            </a:extLst>
          </p:cNvPr>
          <p:cNvSpPr txBox="1"/>
          <p:nvPr/>
        </p:nvSpPr>
        <p:spPr>
          <a:xfrm>
            <a:off x="2514600" y="5552519"/>
            <a:ext cx="457200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00" i="1" dirty="0"/>
              <a:t>https://</a:t>
            </a:r>
            <a:r>
              <a:rPr lang="en-CA" sz="500" i="1" dirty="0" err="1"/>
              <a:t>www.act-aec.ca</a:t>
            </a:r>
            <a:r>
              <a:rPr lang="en-CA" sz="500" i="1" dirty="0"/>
              <a:t>/research-networks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C6D11A-7DA9-FA9A-8B06-287DCF902B28}"/>
              </a:ext>
            </a:extLst>
          </p:cNvPr>
          <p:cNvSpPr txBox="1"/>
          <p:nvPr/>
        </p:nvSpPr>
        <p:spPr>
          <a:xfrm>
            <a:off x="4292055" y="157260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/>
              <a:t>ex officio</a:t>
            </a: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75E984D-3A60-01D0-51BA-AA53742C68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182" r="-470" b="4719"/>
          <a:stretch/>
        </p:blipFill>
        <p:spPr>
          <a:xfrm>
            <a:off x="4387946" y="4430954"/>
            <a:ext cx="740765" cy="8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2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6D4A8-D786-B020-8895-F6F4BC38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D84CE-A431-E972-6F89-83975A9E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A6E1F-D29B-CC4C-A675-CF3B3C9362E5}"/>
              </a:ext>
            </a:extLst>
          </p:cNvPr>
          <p:cNvSpPr txBox="1"/>
          <p:nvPr/>
        </p:nvSpPr>
        <p:spPr>
          <a:xfrm>
            <a:off x="381000" y="533400"/>
            <a:ext cx="883617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+mj-lt"/>
              </a:rPr>
              <a:t>Recruitment: Education Developer</a:t>
            </a:r>
          </a:p>
          <a:p>
            <a:endParaRPr lang="en-CA" sz="3200" b="1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189C3-473E-D354-A72B-2730048A06FA}"/>
              </a:ext>
            </a:extLst>
          </p:cNvPr>
          <p:cNvSpPr txBox="1"/>
          <p:nvPr/>
        </p:nvSpPr>
        <p:spPr>
          <a:xfrm>
            <a:off x="-729" y="1191127"/>
            <a:ext cx="958224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1800" dirty="0">
                <a:effectLst/>
                <a:latin typeface="CIDFont+F1"/>
              </a:rPr>
              <a:t>(National Coordinator, Clinical Trials Training, ACT)</a:t>
            </a:r>
            <a:r>
              <a:rPr lang="en-CA" dirty="0">
                <a:latin typeface="CIDFont+F1"/>
              </a:rPr>
              <a:t> </a:t>
            </a:r>
            <a:endParaRPr lang="en-CA" dirty="0">
              <a:ea typeface="Tahoma"/>
              <a:cs typeface="Tahoma"/>
            </a:endParaRPr>
          </a:p>
          <a:p>
            <a:pPr algn="ctr"/>
            <a:r>
              <a:rPr lang="en-CA" sz="1800" dirty="0">
                <a:effectLst/>
                <a:latin typeface="CIDFont+F1"/>
              </a:rPr>
              <a:t>JD 0979 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8AAF1-ED0E-00A5-D40D-896F58DD41B4}"/>
              </a:ext>
            </a:extLst>
          </p:cNvPr>
          <p:cNvSpPr txBox="1"/>
          <p:nvPr/>
        </p:nvSpPr>
        <p:spPr>
          <a:xfrm>
            <a:off x="381000" y="1905000"/>
            <a:ext cx="8610600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400" b="1" dirty="0">
                <a:effectLst/>
                <a:latin typeface="Calibri"/>
                <a:cs typeface="Calibri"/>
              </a:rPr>
              <a:t>Job Summary: </a:t>
            </a:r>
            <a:endParaRPr lang="en-CA" sz="2400" b="1" dirty="0">
              <a:latin typeface="Calibri"/>
            </a:endParaRPr>
          </a:p>
          <a:p>
            <a:endParaRPr lang="en-CA" sz="2400" dirty="0">
              <a:latin typeface="CIDFont+F1"/>
            </a:endParaRPr>
          </a:p>
          <a:p>
            <a:pPr marL="285750" indent="-285750">
              <a:buFont typeface="Arial"/>
              <a:buChar char="•"/>
            </a:pPr>
            <a:r>
              <a:rPr lang="en-CA" sz="2400" dirty="0">
                <a:latin typeface="Calibri"/>
                <a:cs typeface="Segoe UI"/>
              </a:rPr>
              <a:t>Responsible for supporting teaching &amp; learning programs</a:t>
            </a:r>
          </a:p>
          <a:p>
            <a:pPr marL="285750" indent="-285750">
              <a:buFont typeface="Arial"/>
              <a:buChar char="•"/>
            </a:pPr>
            <a:r>
              <a:rPr lang="en-CA" sz="2400" dirty="0">
                <a:effectLst/>
                <a:latin typeface="Calibri"/>
                <a:cs typeface="Calibri"/>
              </a:rPr>
              <a:t>Responsible for designing, developing, supporting and delivering campus-wide educational development activities</a:t>
            </a:r>
            <a:endParaRPr lang="en-CA" sz="2400" dirty="0">
              <a:latin typeface="Calibri"/>
              <a:ea typeface="Tahoma" pitchFamily="34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CA" sz="2400" dirty="0">
                <a:effectLst/>
                <a:latin typeface="Calibri"/>
                <a:cs typeface="Calibri"/>
              </a:rPr>
              <a:t>Promotes a scholarly approach to enhance teaching and learning initiatives within the University for staff, students, and faculty</a:t>
            </a:r>
            <a:endParaRPr lang="en-CA" sz="2400" dirty="0">
              <a:latin typeface="Calibri"/>
              <a:ea typeface="Tahoma" pitchFamily="34" charset="0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C4360-D1D0-3766-B62E-4AE777ADFA75}"/>
              </a:ext>
            </a:extLst>
          </p:cNvPr>
          <p:cNvSpPr txBox="1"/>
          <p:nvPr/>
        </p:nvSpPr>
        <p:spPr>
          <a:xfrm>
            <a:off x="400050" y="4978376"/>
            <a:ext cx="4789054" cy="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CA50D-B3F9-C743-2F01-3D398A19506D}"/>
              </a:ext>
            </a:extLst>
          </p:cNvPr>
          <p:cNvSpPr txBox="1"/>
          <p:nvPr/>
        </p:nvSpPr>
        <p:spPr>
          <a:xfrm>
            <a:off x="428625" y="5410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u="sng" dirty="0">
                <a:solidFill>
                  <a:srgbClr val="0070C0"/>
                </a:solidFill>
                <a:latin typeface="+mn-lt"/>
              </a:rPr>
              <a:t>https://bit.ly/3EFVgcD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A9E70C-5BE7-4449-AF9C-8FE4A21FA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83589"/>
            <a:ext cx="923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92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AE6BB-5AAE-494C-7FCD-BAF8D0D5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 Meeting 21-22 Sept 2023 - PEI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865EC-F8D3-B8A6-96AD-B7EEF696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1C52-23AA-4CF5-893D-181738EB44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7520F-361C-9C4B-6444-730D8EC45B6A}"/>
              </a:ext>
            </a:extLst>
          </p:cNvPr>
          <p:cNvSpPr txBox="1"/>
          <p:nvPr/>
        </p:nvSpPr>
        <p:spPr>
          <a:xfrm>
            <a:off x="457200" y="76200"/>
            <a:ext cx="807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+mj-lt"/>
              </a:rPr>
              <a:t>Activities in development </a:t>
            </a:r>
          </a:p>
          <a:p>
            <a:r>
              <a:rPr lang="en-US" sz="3200" b="1" dirty="0">
                <a:solidFill>
                  <a:srgbClr val="00B0F0"/>
                </a:solidFill>
                <a:latin typeface="+mj-lt"/>
              </a:rPr>
              <a:t>(2023-24 / Q3 and Q4)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D2A129E-2A87-697D-68B8-8FCAD3DCA9B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0114663"/>
              </p:ext>
            </p:extLst>
          </p:nvPr>
        </p:nvGraphicFramePr>
        <p:xfrm>
          <a:off x="457200" y="1292653"/>
          <a:ext cx="8382000" cy="500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40596435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78903050"/>
                    </a:ext>
                  </a:extLst>
                </a:gridCol>
              </a:tblGrid>
              <a:tr h="3542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</a:t>
                      </a:r>
                      <a:endParaRPr lang="en-C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C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703442"/>
                  </a:ext>
                </a:extLst>
              </a:tr>
              <a:tr h="47518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Recruitment of National Training Coordinator</a:t>
                      </a:r>
                      <a:endParaRPr lang="en-C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Expecting to hire by Oct 1st, 2023</a:t>
                      </a:r>
                      <a:endParaRPr lang="en-C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89769"/>
                  </a:ext>
                </a:extLst>
              </a:tr>
              <a:tr h="79716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 of the goals, objectives, approaches, and training resources of each of the 7 CTTPs</a:t>
                      </a:r>
                      <a:endParaRPr lang="en-C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Expecting to complete and share by Oct 2023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C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58663"/>
                  </a:ext>
                </a:extLst>
              </a:tr>
              <a:tr h="560971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and conduct the Needs Assessment Survey</a:t>
                      </a:r>
                      <a:endParaRPr lang="en-C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to put in place Oct 2023, collect and analyze data by Nov 2023</a:t>
                      </a:r>
                      <a:endParaRPr lang="en-C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24867"/>
                  </a:ext>
                </a:extLst>
              </a:tr>
              <a:tr h="126956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of a plan of action for FY03 (2024-25) - “</a:t>
                      </a:r>
                      <a:r>
                        <a:rPr lang="en-CA" sz="16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 offers from ACT – engaging CTTPs</a:t>
                      </a:r>
                      <a:r>
                        <a:rPr lang="en-C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”, based on the Needs Assessment Survey and hiring of the National Training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be completed by end of 2023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C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308806"/>
                  </a:ext>
                </a:extLst>
              </a:tr>
              <a:tr h="56097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Initiate contacts between 7 CTTPs and ACT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C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657339"/>
                  </a:ext>
                </a:extLst>
              </a:tr>
              <a:tr h="9125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 of a comprehensive list of ACT Consortium training resources across all CTUs, CTNs, CTCHs, CTTPs, other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shareholders</a:t>
                      </a:r>
                      <a:endParaRPr lang="en-C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 directions- TBD</a:t>
                      </a:r>
                      <a:endParaRPr lang="en-CA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96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121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e7e71-09ac-4c02-865c-9c648656807f" xsi:nil="true"/>
    <lcf76f155ced4ddcb4097134ff3c332f xmlns="f936bd3e-f241-4811-aae3-9536cd51b658">
      <Terms xmlns="http://schemas.microsoft.com/office/infopath/2007/PartnerControls"/>
    </lcf76f155ced4ddcb4097134ff3c332f>
    <SharedWithUsers xmlns="f5ee7e71-09ac-4c02-865c-9c648656807f">
      <UserInfo>
        <DisplayName>Bangdiwala, Shrikant</DisplayName>
        <AccountId>32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DBB69B-A367-40A1-8304-58CD9EC253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46836D-8C48-4E96-BA0A-1FBA5FBC891E}">
  <ds:schemaRefs>
    <ds:schemaRef ds:uri="http://purl.org/dc/elements/1.1/"/>
    <ds:schemaRef ds:uri="http://schemas.microsoft.com/office/2006/metadata/properties"/>
    <ds:schemaRef ds:uri="f5ee7e71-09ac-4c02-865c-9c648656807f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f936bd3e-f241-4811-aae3-9536cd51b65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E436BF-7FD7-4F0A-97A5-8ED895DF74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ee7e71-09ac-4c02-865c-9c648656807f"/>
    <ds:schemaRef ds:uri="f936bd3e-f241-4811-aae3-9536cd51b6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11583</TotalTime>
  <Words>981</Words>
  <Application>Microsoft Office PowerPoint</Application>
  <PresentationFormat>On-screen Show (4:3)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</vt:lpstr>
      <vt:lpstr>Bookman Old Style</vt:lpstr>
      <vt:lpstr>Calibri</vt:lpstr>
      <vt:lpstr>CIDFont+F1</vt:lpstr>
      <vt:lpstr>Gill Sans MT</vt:lpstr>
      <vt:lpstr>Segoe UI</vt:lpstr>
      <vt:lpstr>Tahoma</vt:lpstr>
      <vt:lpstr>Times New Roman</vt:lpstr>
      <vt:lpstr>Wingdings</vt:lpstr>
      <vt:lpstr>Wingdings 3</vt:lpstr>
      <vt:lpstr>Origin</vt:lpstr>
      <vt:lpstr>PowerPoint Presentation</vt:lpstr>
      <vt:lpstr>Agenda</vt:lpstr>
      <vt:lpstr>Summary of Activities since April 2023</vt:lpstr>
      <vt:lpstr>PowerPoint Presentation</vt:lpstr>
      <vt:lpstr>Goals and Objectives of ACT-TC</vt:lpstr>
      <vt:lpstr>PowerPoint Presentation</vt:lpstr>
      <vt:lpstr>ACT-TC Membership (n≤19)</vt:lpstr>
      <vt:lpstr>PowerPoint Presentation</vt:lpstr>
      <vt:lpstr>PowerPoint Presentation</vt:lpstr>
      <vt:lpstr>PowerPoint Presentation</vt:lpstr>
      <vt:lpstr>The ACT Needs Assessment Survey is being based on the CANTRAIN survey</vt:lpstr>
      <vt:lpstr>Questions/comments/discussion</vt:lpstr>
    </vt:vector>
  </TitlesOfParts>
  <Company>UNC-CH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issues</dc:title>
  <dc:creator>CSCC</dc:creator>
  <cp:lastModifiedBy>Bangdiwala, Shrikant</cp:lastModifiedBy>
  <cp:revision>729</cp:revision>
  <cp:lastPrinted>2011-12-07T07:19:56Z</cp:lastPrinted>
  <dcterms:created xsi:type="dcterms:W3CDTF">2008-12-08T07:26:06Z</dcterms:created>
  <dcterms:modified xsi:type="dcterms:W3CDTF">2023-09-15T20:29:57Z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0x010100293BEB1AD0340E468D477139C7E6DBD8</vt:lpwstr>
  </property>
  <property fmtid="{D5CDD505-2E9C-101B-9397-08002B2CF9AE}" pid="3" name="MediaServiceImageTags">
    <vt:lpwstr/>
  </property>
</Properties>
</file>