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2"/>
    <p:sldId id="257" r:id="rId3"/>
    <p:sldId id="258" r:id="rId4"/>
    <p:sldId id="259" r:id="rId5"/>
    <p:sldId id="260" r:id="rId6"/>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Montserrat" panose="00000500000000000000" pitchFamily="2" charset="0"/>
      <p:regular r:id="rId12"/>
      <p:bold r:id="rId13"/>
      <p:italic r:id="rId14"/>
      <p:boldItalic r:id="rId15"/>
    </p:embeddedFont>
    <p:embeddedFont>
      <p:font typeface="Montserrat Bold" panose="00000800000000000000" charset="0"/>
      <p:regular r:id="rId16"/>
    </p:embeddedFont>
    <p:embeddedFont>
      <p:font typeface="Open Sans" panose="020B0606030504020204" pitchFamily="34" charset="0"/>
      <p:regular r:id="rId17"/>
      <p:bold r:id="rId18"/>
      <p:italic r:id="rId19"/>
      <p:boldItalic r:id="rId20"/>
    </p:embeddedFont>
    <p:embeddedFont>
      <p:font typeface="Open Sans Bold" panose="020B0806030504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792" autoAdjust="0"/>
  </p:normalViewPr>
  <p:slideViewPr>
    <p:cSldViewPr>
      <p:cViewPr varScale="1">
        <p:scale>
          <a:sx n="42" d="100"/>
          <a:sy n="42" d="100"/>
        </p:scale>
        <p:origin x="7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7A2F28-E637-4DA8-80C7-C216DF379E2E}"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08121-D755-4A8F-ABBB-3192A6326B8D}" type="slidenum">
              <a:rPr lang="en-US" smtClean="0"/>
              <a:t>‹#›</a:t>
            </a:fld>
            <a:endParaRPr lang="en-US"/>
          </a:p>
        </p:txBody>
      </p:sp>
    </p:spTree>
    <p:extLst>
      <p:ext uri="{BB962C8B-B14F-4D97-AF65-F5344CB8AC3E}">
        <p14:creationId xmlns:p14="http://schemas.microsoft.com/office/powerpoint/2010/main" val="547290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5901" lvl="1" indent="0" algn="just">
              <a:lnSpc>
                <a:spcPts val="2800"/>
              </a:lnSpc>
              <a:buFont typeface="Arial"/>
              <a:buNone/>
            </a:pPr>
            <a:r>
              <a:rPr lang="en-US" sz="2000" dirty="0">
                <a:solidFill>
                  <a:srgbClr val="000000"/>
                </a:solidFill>
                <a:latin typeface="Open Sans"/>
              </a:rPr>
              <a:t>Aims to explore rate of recruitment for RCT </a:t>
            </a:r>
          </a:p>
          <a:p>
            <a:pPr marL="215901" lvl="1">
              <a:lnSpc>
                <a:spcPts val="2800"/>
              </a:lnSpc>
            </a:pPr>
            <a:r>
              <a:rPr lang="en-US" sz="2200" dirty="0">
                <a:solidFill>
                  <a:srgbClr val="000000"/>
                </a:solidFill>
                <a:latin typeface="Montserrat" panose="00000500000000000000" pitchFamily="2" charset="0"/>
              </a:rPr>
              <a:t>Health literacy &amp; parental comprehension of trial-specific details</a:t>
            </a:r>
          </a:p>
          <a:p>
            <a:pPr marL="215901" lvl="1">
              <a:lnSpc>
                <a:spcPts val="2800"/>
              </a:lnSpc>
            </a:pPr>
            <a:r>
              <a:rPr lang="en-US" sz="2200" dirty="0">
                <a:solidFill>
                  <a:srgbClr val="000000"/>
                </a:solidFill>
                <a:latin typeface="Montserrat" panose="00000500000000000000" pitchFamily="2" charset="0"/>
              </a:rPr>
              <a:t>Explores parental experiences with the consenting process</a:t>
            </a:r>
          </a:p>
          <a:p>
            <a:pPr marL="431801" lvl="1" indent="-215900" algn="just">
              <a:lnSpc>
                <a:spcPts val="2800"/>
              </a:lnSpc>
              <a:buFont typeface="Arial"/>
              <a:buChar char="•"/>
            </a:pPr>
            <a:endParaRPr lang="en-US" sz="2000" dirty="0">
              <a:solidFill>
                <a:srgbClr val="000000"/>
              </a:solidFill>
              <a:latin typeface="Open Sans"/>
            </a:endParaRPr>
          </a:p>
          <a:p>
            <a:pPr algn="just">
              <a:lnSpc>
                <a:spcPts val="2800"/>
              </a:lnSpc>
            </a:pPr>
            <a:endParaRPr lang="en-US" sz="2000" dirty="0">
              <a:solidFill>
                <a:srgbClr val="000000"/>
              </a:solidFill>
              <a:latin typeface="Open Sans"/>
            </a:endParaRPr>
          </a:p>
          <a:p>
            <a:endParaRPr lang="en-US" dirty="0"/>
          </a:p>
        </p:txBody>
      </p:sp>
      <p:sp>
        <p:nvSpPr>
          <p:cNvPr id="4" name="Slide Number Placeholder 3"/>
          <p:cNvSpPr>
            <a:spLocks noGrp="1"/>
          </p:cNvSpPr>
          <p:nvPr>
            <p:ph type="sldNum" sz="quarter" idx="5"/>
          </p:nvPr>
        </p:nvSpPr>
        <p:spPr/>
        <p:txBody>
          <a:bodyPr/>
          <a:lstStyle/>
          <a:p>
            <a:fld id="{33408121-D755-4A8F-ABBB-3192A6326B8D}" type="slidenum">
              <a:rPr lang="en-US" smtClean="0"/>
              <a:t>2</a:t>
            </a:fld>
            <a:endParaRPr lang="en-US"/>
          </a:p>
        </p:txBody>
      </p:sp>
    </p:spTree>
    <p:extLst>
      <p:ext uri="{BB962C8B-B14F-4D97-AF65-F5344CB8AC3E}">
        <p14:creationId xmlns:p14="http://schemas.microsoft.com/office/powerpoint/2010/main" val="274835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408121-D755-4A8F-ABBB-3192A6326B8D}" type="slidenum">
              <a:rPr lang="en-US" smtClean="0"/>
              <a:t>3</a:t>
            </a:fld>
            <a:endParaRPr lang="en-US"/>
          </a:p>
        </p:txBody>
      </p:sp>
    </p:spTree>
    <p:extLst>
      <p:ext uri="{BB962C8B-B14F-4D97-AF65-F5344CB8AC3E}">
        <p14:creationId xmlns:p14="http://schemas.microsoft.com/office/powerpoint/2010/main" val="3237449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stages</a:t>
            </a:r>
          </a:p>
        </p:txBody>
      </p:sp>
      <p:sp>
        <p:nvSpPr>
          <p:cNvPr id="4" name="Slide Number Placeholder 3"/>
          <p:cNvSpPr>
            <a:spLocks noGrp="1"/>
          </p:cNvSpPr>
          <p:nvPr>
            <p:ph type="sldNum" sz="quarter" idx="5"/>
          </p:nvPr>
        </p:nvSpPr>
        <p:spPr/>
        <p:txBody>
          <a:bodyPr/>
          <a:lstStyle/>
          <a:p>
            <a:fld id="{33408121-D755-4A8F-ABBB-3192A6326B8D}" type="slidenum">
              <a:rPr lang="en-US" smtClean="0"/>
              <a:t>5</a:t>
            </a:fld>
            <a:endParaRPr lang="en-US"/>
          </a:p>
        </p:txBody>
      </p:sp>
    </p:spTree>
    <p:extLst>
      <p:ext uri="{BB962C8B-B14F-4D97-AF65-F5344CB8AC3E}">
        <p14:creationId xmlns:p14="http://schemas.microsoft.com/office/powerpoint/2010/main" val="335934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sv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sv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A89F"/>
        </a:solidFill>
        <a:effectLst/>
      </p:bgPr>
    </p:bg>
    <p:spTree>
      <p:nvGrpSpPr>
        <p:cNvPr id="1" name=""/>
        <p:cNvGrpSpPr/>
        <p:nvPr/>
      </p:nvGrpSpPr>
      <p:grpSpPr>
        <a:xfrm>
          <a:off x="0" y="0"/>
          <a:ext cx="0" cy="0"/>
          <a:chOff x="0" y="0"/>
          <a:chExt cx="0" cy="0"/>
        </a:xfrm>
      </p:grpSpPr>
      <p:grpSp>
        <p:nvGrpSpPr>
          <p:cNvPr id="2" name="Group 2"/>
          <p:cNvGrpSpPr/>
          <p:nvPr/>
        </p:nvGrpSpPr>
        <p:grpSpPr>
          <a:xfrm>
            <a:off x="10016991" y="0"/>
            <a:ext cx="8271010" cy="10287000"/>
            <a:chOff x="0" y="0"/>
            <a:chExt cx="11007796" cy="13716000"/>
          </a:xfrm>
        </p:grpSpPr>
        <p:pic>
          <p:nvPicPr>
            <p:cNvPr id="3" name="Picture 3"/>
            <p:cNvPicPr>
              <a:picLocks noChangeAspect="1"/>
            </p:cNvPicPr>
            <p:nvPr/>
          </p:nvPicPr>
          <p:blipFill>
            <a:blip r:embed="rId2"/>
            <a:srcRect l="24569" r="24569"/>
            <a:stretch>
              <a:fillRect/>
            </a:stretch>
          </p:blipFill>
          <p:spPr>
            <a:xfrm>
              <a:off x="0" y="0"/>
              <a:ext cx="11007796" cy="13716000"/>
            </a:xfrm>
            <a:prstGeom prst="rect">
              <a:avLst/>
            </a:prstGeom>
          </p:spPr>
        </p:pic>
      </p:grpSp>
      <p:sp>
        <p:nvSpPr>
          <p:cNvPr id="4" name="AutoShape 4"/>
          <p:cNvSpPr/>
          <p:nvPr/>
        </p:nvSpPr>
        <p:spPr>
          <a:xfrm flipV="1">
            <a:off x="-1" y="8545418"/>
            <a:ext cx="18288001" cy="0"/>
          </a:xfrm>
          <a:prstGeom prst="line">
            <a:avLst/>
          </a:prstGeom>
          <a:ln w="28575" cap="rnd">
            <a:solidFill>
              <a:srgbClr val="FFFFFF"/>
            </a:solidFill>
            <a:prstDash val="solid"/>
            <a:headEnd type="none" w="sm" len="sm"/>
            <a:tailEnd type="none" w="sm" len="sm"/>
          </a:ln>
        </p:spPr>
      </p:sp>
      <p:sp>
        <p:nvSpPr>
          <p:cNvPr id="5" name="Freeform 5"/>
          <p:cNvSpPr/>
          <p:nvPr/>
        </p:nvSpPr>
        <p:spPr>
          <a:xfrm>
            <a:off x="-128687" y="8706741"/>
            <a:ext cx="18416688" cy="1580259"/>
          </a:xfrm>
          <a:custGeom>
            <a:avLst/>
            <a:gdLst/>
            <a:ahLst/>
            <a:cxnLst/>
            <a:rect l="l" t="t" r="r" b="b"/>
            <a:pathLst>
              <a:path w="18288000" h="4046220">
                <a:moveTo>
                  <a:pt x="0" y="0"/>
                </a:moveTo>
                <a:lnTo>
                  <a:pt x="18288000" y="0"/>
                </a:lnTo>
                <a:lnTo>
                  <a:pt x="18288000" y="4046220"/>
                </a:lnTo>
                <a:lnTo>
                  <a:pt x="0" y="40462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4480250" y="9127671"/>
            <a:ext cx="3550375" cy="883649"/>
          </a:xfrm>
          <a:custGeom>
            <a:avLst/>
            <a:gdLst/>
            <a:ahLst/>
            <a:cxnLst/>
            <a:rect l="l" t="t" r="r" b="b"/>
            <a:pathLst>
              <a:path w="3550375" h="883649">
                <a:moveTo>
                  <a:pt x="0" y="0"/>
                </a:moveTo>
                <a:lnTo>
                  <a:pt x="3550375" y="0"/>
                </a:lnTo>
                <a:lnTo>
                  <a:pt x="3550375" y="883649"/>
                </a:lnTo>
                <a:lnTo>
                  <a:pt x="0" y="883649"/>
                </a:lnTo>
                <a:lnTo>
                  <a:pt x="0" y="0"/>
                </a:lnTo>
                <a:close/>
              </a:path>
            </a:pathLst>
          </a:custGeom>
          <a:blipFill>
            <a:blip r:embed="rId5"/>
            <a:stretch>
              <a:fillRect/>
            </a:stretch>
          </a:blipFill>
        </p:spPr>
      </p:sp>
      <p:sp>
        <p:nvSpPr>
          <p:cNvPr id="7" name="Freeform 7"/>
          <p:cNvSpPr/>
          <p:nvPr/>
        </p:nvSpPr>
        <p:spPr>
          <a:xfrm>
            <a:off x="11176907" y="9127671"/>
            <a:ext cx="2983169" cy="998006"/>
          </a:xfrm>
          <a:custGeom>
            <a:avLst/>
            <a:gdLst/>
            <a:ahLst/>
            <a:cxnLst/>
            <a:rect l="l" t="t" r="r" b="b"/>
            <a:pathLst>
              <a:path w="2983169" h="998006">
                <a:moveTo>
                  <a:pt x="0" y="0"/>
                </a:moveTo>
                <a:lnTo>
                  <a:pt x="2983169" y="0"/>
                </a:lnTo>
                <a:lnTo>
                  <a:pt x="2983169" y="998006"/>
                </a:lnTo>
                <a:lnTo>
                  <a:pt x="0" y="9980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349704" y="9250164"/>
            <a:ext cx="1046571" cy="753020"/>
          </a:xfrm>
          <a:custGeom>
            <a:avLst/>
            <a:gdLst/>
            <a:ahLst/>
            <a:cxnLst/>
            <a:rect l="l" t="t" r="r" b="b"/>
            <a:pathLst>
              <a:path w="1046571" h="753020">
                <a:moveTo>
                  <a:pt x="0" y="0"/>
                </a:moveTo>
                <a:lnTo>
                  <a:pt x="1046570" y="0"/>
                </a:lnTo>
                <a:lnTo>
                  <a:pt x="1046570" y="753020"/>
                </a:lnTo>
                <a:lnTo>
                  <a:pt x="0" y="753020"/>
                </a:lnTo>
                <a:lnTo>
                  <a:pt x="0" y="0"/>
                </a:lnTo>
                <a:close/>
              </a:path>
            </a:pathLst>
          </a:custGeom>
          <a:blipFill>
            <a:blip r:embed="rId8"/>
            <a:stretch>
              <a:fillRect/>
            </a:stretch>
          </a:blipFill>
        </p:spPr>
      </p:sp>
      <p:sp>
        <p:nvSpPr>
          <p:cNvPr id="9" name="Freeform 9"/>
          <p:cNvSpPr/>
          <p:nvPr/>
        </p:nvSpPr>
        <p:spPr>
          <a:xfrm>
            <a:off x="349704" y="267685"/>
            <a:ext cx="2190033" cy="761015"/>
          </a:xfrm>
          <a:custGeom>
            <a:avLst/>
            <a:gdLst/>
            <a:ahLst/>
            <a:cxnLst/>
            <a:rect l="l" t="t" r="r" b="b"/>
            <a:pathLst>
              <a:path w="2190033" h="761015">
                <a:moveTo>
                  <a:pt x="0" y="0"/>
                </a:moveTo>
                <a:lnTo>
                  <a:pt x="2190032" y="0"/>
                </a:lnTo>
                <a:lnTo>
                  <a:pt x="2190032" y="761015"/>
                </a:lnTo>
                <a:lnTo>
                  <a:pt x="0" y="761015"/>
                </a:lnTo>
                <a:lnTo>
                  <a:pt x="0" y="0"/>
                </a:lnTo>
                <a:close/>
              </a:path>
            </a:pathLst>
          </a:custGeom>
          <a:blipFill>
            <a:blip r:embed="rId9"/>
            <a:stretch>
              <a:fillRect/>
            </a:stretch>
          </a:blipFill>
        </p:spPr>
      </p:sp>
      <p:sp>
        <p:nvSpPr>
          <p:cNvPr id="10" name="TextBox 10"/>
          <p:cNvSpPr txBox="1"/>
          <p:nvPr/>
        </p:nvSpPr>
        <p:spPr>
          <a:xfrm>
            <a:off x="872989" y="5035995"/>
            <a:ext cx="5099376" cy="3590085"/>
          </a:xfrm>
          <a:prstGeom prst="rect">
            <a:avLst/>
          </a:prstGeom>
        </p:spPr>
        <p:txBody>
          <a:bodyPr lIns="0" tIns="0" rIns="0" bIns="0" rtlCol="0" anchor="t">
            <a:spAutoFit/>
          </a:bodyPr>
          <a:lstStyle/>
          <a:p>
            <a:pPr>
              <a:lnSpc>
                <a:spcPts val="2520"/>
              </a:lnSpc>
            </a:pPr>
            <a:endParaRPr lang="en-US" sz="1800" dirty="0">
              <a:solidFill>
                <a:srgbClr val="FFFFFF"/>
              </a:solidFill>
              <a:latin typeface="Montserrat"/>
            </a:endParaRPr>
          </a:p>
          <a:p>
            <a:pPr>
              <a:lnSpc>
                <a:spcPts val="2520"/>
              </a:lnSpc>
            </a:pPr>
            <a:endParaRPr lang="en-US" sz="1800" dirty="0">
              <a:solidFill>
                <a:srgbClr val="FFFFFF"/>
              </a:solidFill>
              <a:latin typeface="Montserrat Bold"/>
            </a:endParaRPr>
          </a:p>
          <a:p>
            <a:pPr>
              <a:lnSpc>
                <a:spcPts val="2520"/>
              </a:lnSpc>
            </a:pPr>
            <a:r>
              <a:rPr lang="en-US" sz="1800" dirty="0">
                <a:solidFill>
                  <a:srgbClr val="FFFFFF"/>
                </a:solidFill>
                <a:latin typeface="Montserrat Bold"/>
              </a:rPr>
              <a:t>Co-Principal Investigator</a:t>
            </a:r>
            <a:r>
              <a:rPr lang="en-US" dirty="0">
                <a:solidFill>
                  <a:srgbClr val="FFFFFF"/>
                </a:solidFill>
                <a:latin typeface="Montserrat Bold"/>
              </a:rPr>
              <a:t>s</a:t>
            </a:r>
          </a:p>
          <a:p>
            <a:pPr>
              <a:lnSpc>
                <a:spcPts val="2520"/>
              </a:lnSpc>
            </a:pPr>
            <a:r>
              <a:rPr lang="en-US" sz="1800" dirty="0">
                <a:solidFill>
                  <a:srgbClr val="FFFFFF"/>
                </a:solidFill>
                <a:latin typeface="Montserrat"/>
              </a:rPr>
              <a:t>Dr. Balpreet Singh</a:t>
            </a:r>
          </a:p>
          <a:p>
            <a:pPr>
              <a:lnSpc>
                <a:spcPts val="2520"/>
              </a:lnSpc>
            </a:pPr>
            <a:r>
              <a:rPr lang="en-US" sz="1800" dirty="0">
                <a:solidFill>
                  <a:srgbClr val="FFFFFF"/>
                </a:solidFill>
                <a:latin typeface="Montserrat"/>
              </a:rPr>
              <a:t>Dr. Jon Dorling</a:t>
            </a:r>
          </a:p>
          <a:p>
            <a:pPr>
              <a:lnSpc>
                <a:spcPts val="2520"/>
              </a:lnSpc>
            </a:pPr>
            <a:r>
              <a:rPr lang="en-US" sz="1800" dirty="0">
                <a:solidFill>
                  <a:srgbClr val="FFFFFF"/>
                </a:solidFill>
                <a:latin typeface="Montserrat"/>
              </a:rPr>
              <a:t>Dr. Chris Gail</a:t>
            </a:r>
          </a:p>
          <a:p>
            <a:pPr>
              <a:lnSpc>
                <a:spcPts val="2520"/>
              </a:lnSpc>
            </a:pPr>
            <a:r>
              <a:rPr lang="en-US" sz="1800" dirty="0">
                <a:solidFill>
                  <a:srgbClr val="FFFFFF"/>
                </a:solidFill>
                <a:latin typeface="Montserrat"/>
              </a:rPr>
              <a:t>Dr. Marsha Campbell-Yeo</a:t>
            </a:r>
          </a:p>
          <a:p>
            <a:pPr>
              <a:lnSpc>
                <a:spcPts val="2520"/>
              </a:lnSpc>
            </a:pPr>
            <a:endParaRPr lang="en-US" sz="1800" dirty="0">
              <a:solidFill>
                <a:srgbClr val="FFFFFF"/>
              </a:solidFill>
              <a:latin typeface="Montserrat"/>
            </a:endParaRPr>
          </a:p>
          <a:p>
            <a:pPr>
              <a:lnSpc>
                <a:spcPts val="2520"/>
              </a:lnSpc>
            </a:pPr>
            <a:r>
              <a:rPr lang="en-US" sz="1800" dirty="0">
                <a:solidFill>
                  <a:srgbClr val="FFFFFF"/>
                </a:solidFill>
                <a:latin typeface="Montserrat Bold"/>
              </a:rPr>
              <a:t>Research Coordinator</a:t>
            </a:r>
          </a:p>
          <a:p>
            <a:pPr>
              <a:lnSpc>
                <a:spcPts val="2520"/>
              </a:lnSpc>
            </a:pPr>
            <a:r>
              <a:rPr lang="en-US" sz="1800" dirty="0">
                <a:solidFill>
                  <a:srgbClr val="FFFFFF"/>
                </a:solidFill>
                <a:latin typeface="Montserrat"/>
              </a:rPr>
              <a:t>Cari-Lee Carnell</a:t>
            </a:r>
          </a:p>
          <a:p>
            <a:pPr>
              <a:lnSpc>
                <a:spcPts val="3359"/>
              </a:lnSpc>
            </a:pPr>
            <a:endParaRPr lang="en-US" sz="1800" dirty="0">
              <a:solidFill>
                <a:srgbClr val="FFFFFF"/>
              </a:solidFill>
              <a:latin typeface="Montserrat"/>
            </a:endParaRPr>
          </a:p>
        </p:txBody>
      </p:sp>
      <p:sp>
        <p:nvSpPr>
          <p:cNvPr id="11" name="TextBox 11"/>
          <p:cNvSpPr txBox="1"/>
          <p:nvPr/>
        </p:nvSpPr>
        <p:spPr>
          <a:xfrm>
            <a:off x="847996" y="1467443"/>
            <a:ext cx="8311243" cy="3628173"/>
          </a:xfrm>
          <a:prstGeom prst="rect">
            <a:avLst/>
          </a:prstGeom>
        </p:spPr>
        <p:txBody>
          <a:bodyPr lIns="0" tIns="0" rIns="0" bIns="0" rtlCol="0" anchor="t">
            <a:spAutoFit/>
          </a:bodyPr>
          <a:lstStyle/>
          <a:p>
            <a:pPr algn="just">
              <a:lnSpc>
                <a:spcPts val="4760"/>
              </a:lnSpc>
              <a:spcBef>
                <a:spcPct val="0"/>
              </a:spcBef>
            </a:pPr>
            <a:r>
              <a:rPr lang="en-US" sz="2800" dirty="0">
                <a:solidFill>
                  <a:srgbClr val="FFFFFF"/>
                </a:solidFill>
                <a:latin typeface="Montserrat"/>
              </a:rPr>
              <a:t>Examining the efficacy of a parent-targeted co-designed digital media intervention to increase recruitment rates across a multi-site randomized clinical trial In Canadian NICU’s.</a:t>
            </a:r>
            <a:endParaRPr lang="en-US" sz="1400" dirty="0">
              <a:solidFill>
                <a:srgbClr val="FFFFFF"/>
              </a:solidFill>
              <a:latin typeface="Montserrat"/>
            </a:endParaRPr>
          </a:p>
          <a:p>
            <a:pPr algn="just">
              <a:lnSpc>
                <a:spcPts val="4760"/>
              </a:lnSpc>
              <a:spcBef>
                <a:spcPct val="0"/>
              </a:spcBef>
            </a:pPr>
            <a:endParaRPr lang="en-US" dirty="0">
              <a:solidFill>
                <a:srgbClr val="FFFFFF"/>
              </a:solidFill>
              <a:latin typeface="Montserrat"/>
            </a:endParaRPr>
          </a:p>
          <a:p>
            <a:pPr algn="just">
              <a:lnSpc>
                <a:spcPts val="4760"/>
              </a:lnSpc>
              <a:spcBef>
                <a:spcPct val="0"/>
              </a:spcBef>
            </a:pPr>
            <a:r>
              <a:rPr lang="en-US" sz="2800" dirty="0">
                <a:solidFill>
                  <a:srgbClr val="FFFFFF"/>
                </a:solidFill>
                <a:latin typeface="Montserrat"/>
              </a:rPr>
              <a:t>Short Title: WHEAT-BOOST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096375"/>
            <a:ext cx="18852841" cy="0"/>
          </a:xfrm>
          <a:prstGeom prst="line">
            <a:avLst/>
          </a:prstGeom>
          <a:ln w="28575" cap="rnd">
            <a:solidFill>
              <a:srgbClr val="D9D9D9"/>
            </a:solidFill>
            <a:prstDash val="solid"/>
            <a:headEnd type="none" w="sm" len="sm"/>
            <a:tailEnd type="none" w="sm" len="sm"/>
          </a:ln>
        </p:spPr>
      </p:sp>
      <p:sp>
        <p:nvSpPr>
          <p:cNvPr id="3" name="AutoShape 3"/>
          <p:cNvSpPr/>
          <p:nvPr/>
        </p:nvSpPr>
        <p:spPr>
          <a:xfrm>
            <a:off x="0" y="7950478"/>
            <a:ext cx="18288000" cy="1160185"/>
          </a:xfrm>
          <a:prstGeom prst="rect">
            <a:avLst/>
          </a:prstGeom>
          <a:solidFill>
            <a:srgbClr val="02A89F"/>
          </a:solidFill>
        </p:spPr>
      </p:sp>
      <p:grpSp>
        <p:nvGrpSpPr>
          <p:cNvPr id="5" name="Group 5"/>
          <p:cNvGrpSpPr/>
          <p:nvPr/>
        </p:nvGrpSpPr>
        <p:grpSpPr>
          <a:xfrm>
            <a:off x="1764257" y="4795168"/>
            <a:ext cx="6329150" cy="2910558"/>
            <a:chOff x="0" y="0"/>
            <a:chExt cx="8438866" cy="3839087"/>
          </a:xfrm>
        </p:grpSpPr>
        <p:pic>
          <p:nvPicPr>
            <p:cNvPr id="6" name="Picture 6"/>
            <p:cNvPicPr>
              <a:picLocks noChangeAspect="1"/>
            </p:cNvPicPr>
            <p:nvPr/>
          </p:nvPicPr>
          <p:blipFill>
            <a:blip r:embed="rId3"/>
            <a:srcRect t="15858" b="15858"/>
            <a:stretch>
              <a:fillRect/>
            </a:stretch>
          </p:blipFill>
          <p:spPr>
            <a:xfrm>
              <a:off x="0" y="0"/>
              <a:ext cx="8438866" cy="3839087"/>
            </a:xfrm>
            <a:prstGeom prst="rect">
              <a:avLst/>
            </a:prstGeom>
          </p:spPr>
        </p:pic>
      </p:grpSp>
      <p:sp>
        <p:nvSpPr>
          <p:cNvPr id="7" name="AutoShape 7"/>
          <p:cNvSpPr/>
          <p:nvPr/>
        </p:nvSpPr>
        <p:spPr>
          <a:xfrm flipH="1" flipV="1">
            <a:off x="17023157" y="1028737"/>
            <a:ext cx="14288" cy="5514098"/>
          </a:xfrm>
          <a:prstGeom prst="line">
            <a:avLst/>
          </a:prstGeom>
          <a:ln w="28575" cap="rnd">
            <a:solidFill>
              <a:srgbClr val="7FC8C5"/>
            </a:solidFill>
            <a:prstDash val="solid"/>
            <a:headEnd type="none" w="sm" len="sm"/>
            <a:tailEnd type="none" w="sm" len="sm"/>
          </a:ln>
        </p:spPr>
      </p:sp>
      <p:sp>
        <p:nvSpPr>
          <p:cNvPr id="8" name="Freeform 8"/>
          <p:cNvSpPr/>
          <p:nvPr/>
        </p:nvSpPr>
        <p:spPr>
          <a:xfrm>
            <a:off x="11479081" y="9258300"/>
            <a:ext cx="2641342" cy="883649"/>
          </a:xfrm>
          <a:custGeom>
            <a:avLst/>
            <a:gdLst/>
            <a:ahLst/>
            <a:cxnLst/>
            <a:rect l="l" t="t" r="r" b="b"/>
            <a:pathLst>
              <a:path w="2641342" h="883649">
                <a:moveTo>
                  <a:pt x="0" y="0"/>
                </a:moveTo>
                <a:lnTo>
                  <a:pt x="2641342" y="0"/>
                </a:lnTo>
                <a:lnTo>
                  <a:pt x="2641342" y="883649"/>
                </a:lnTo>
                <a:lnTo>
                  <a:pt x="0" y="8836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4553384" y="9258300"/>
            <a:ext cx="3550375" cy="883649"/>
          </a:xfrm>
          <a:custGeom>
            <a:avLst/>
            <a:gdLst/>
            <a:ahLst/>
            <a:cxnLst/>
            <a:rect l="l" t="t" r="r" b="b"/>
            <a:pathLst>
              <a:path w="3550375" h="883649">
                <a:moveTo>
                  <a:pt x="0" y="0"/>
                </a:moveTo>
                <a:lnTo>
                  <a:pt x="3550375" y="0"/>
                </a:lnTo>
                <a:lnTo>
                  <a:pt x="3550375" y="883649"/>
                </a:lnTo>
                <a:lnTo>
                  <a:pt x="0" y="883649"/>
                </a:lnTo>
                <a:lnTo>
                  <a:pt x="0" y="0"/>
                </a:lnTo>
                <a:close/>
              </a:path>
            </a:pathLst>
          </a:custGeom>
          <a:blipFill>
            <a:blip r:embed="rId6"/>
            <a:stretch>
              <a:fillRect/>
            </a:stretch>
          </a:blipFill>
        </p:spPr>
      </p:sp>
      <p:sp>
        <p:nvSpPr>
          <p:cNvPr id="10" name="Freeform 10"/>
          <p:cNvSpPr/>
          <p:nvPr/>
        </p:nvSpPr>
        <p:spPr>
          <a:xfrm>
            <a:off x="342129" y="9388929"/>
            <a:ext cx="1046571" cy="753020"/>
          </a:xfrm>
          <a:custGeom>
            <a:avLst/>
            <a:gdLst/>
            <a:ahLst/>
            <a:cxnLst/>
            <a:rect l="l" t="t" r="r" b="b"/>
            <a:pathLst>
              <a:path w="1046571" h="753020">
                <a:moveTo>
                  <a:pt x="0" y="0"/>
                </a:moveTo>
                <a:lnTo>
                  <a:pt x="1046571" y="0"/>
                </a:lnTo>
                <a:lnTo>
                  <a:pt x="1046571" y="753020"/>
                </a:lnTo>
                <a:lnTo>
                  <a:pt x="0" y="753020"/>
                </a:lnTo>
                <a:lnTo>
                  <a:pt x="0" y="0"/>
                </a:lnTo>
                <a:close/>
              </a:path>
            </a:pathLst>
          </a:custGeom>
          <a:blipFill>
            <a:blip r:embed="rId7"/>
            <a:stretch>
              <a:fillRect/>
            </a:stretch>
          </a:blipFill>
        </p:spPr>
      </p:sp>
      <p:sp>
        <p:nvSpPr>
          <p:cNvPr id="11" name="TextBox 11"/>
          <p:cNvSpPr txBox="1"/>
          <p:nvPr/>
        </p:nvSpPr>
        <p:spPr>
          <a:xfrm>
            <a:off x="2874493" y="990220"/>
            <a:ext cx="4702016" cy="461852"/>
          </a:xfrm>
          <a:prstGeom prst="rect">
            <a:avLst/>
          </a:prstGeom>
        </p:spPr>
        <p:txBody>
          <a:bodyPr lIns="0" tIns="0" rIns="0" bIns="0" rtlCol="0" anchor="t">
            <a:spAutoFit/>
          </a:bodyPr>
          <a:lstStyle/>
          <a:p>
            <a:pPr>
              <a:lnSpc>
                <a:spcPts val="3558"/>
              </a:lnSpc>
              <a:spcBef>
                <a:spcPct val="0"/>
              </a:spcBef>
            </a:pPr>
            <a:r>
              <a:rPr lang="en-US" sz="3558" dirty="0">
                <a:solidFill>
                  <a:srgbClr val="02A89F"/>
                </a:solidFill>
                <a:latin typeface="Open Sans"/>
              </a:rPr>
              <a:t>Research Question</a:t>
            </a:r>
          </a:p>
        </p:txBody>
      </p:sp>
      <p:sp>
        <p:nvSpPr>
          <p:cNvPr id="12" name="TextBox 12"/>
          <p:cNvSpPr txBox="1"/>
          <p:nvPr/>
        </p:nvSpPr>
        <p:spPr>
          <a:xfrm>
            <a:off x="1769767" y="2179374"/>
            <a:ext cx="6323639" cy="2756204"/>
          </a:xfrm>
          <a:prstGeom prst="rect">
            <a:avLst/>
          </a:prstGeom>
        </p:spPr>
        <p:txBody>
          <a:bodyPr lIns="0" tIns="0" rIns="0" bIns="0" rtlCol="0" anchor="t">
            <a:spAutoFit/>
          </a:bodyPr>
          <a:lstStyle/>
          <a:p>
            <a:pPr algn="just">
              <a:lnSpc>
                <a:spcPts val="3079"/>
              </a:lnSpc>
            </a:pPr>
            <a:r>
              <a:rPr lang="en-US" sz="2199" dirty="0">
                <a:solidFill>
                  <a:srgbClr val="505050"/>
                </a:solidFill>
                <a:latin typeface="Montserrat" panose="00000500000000000000" pitchFamily="2" charset="0"/>
              </a:rPr>
              <a:t>Does the use of a digital media intervention targeting parent-reported questions regarding a complex RCT improve the overall recruitment rate for a large RCT (WHEAT International Trial)  taking place in 16 NICU’s across Canada?</a:t>
            </a:r>
          </a:p>
          <a:p>
            <a:pPr algn="just">
              <a:lnSpc>
                <a:spcPts val="3079"/>
              </a:lnSpc>
            </a:pPr>
            <a:endParaRPr lang="en-US" sz="2199" dirty="0">
              <a:solidFill>
                <a:srgbClr val="505050"/>
              </a:solidFill>
              <a:latin typeface="Open Sans Bold"/>
            </a:endParaRPr>
          </a:p>
        </p:txBody>
      </p:sp>
      <p:sp>
        <p:nvSpPr>
          <p:cNvPr id="14" name="AutoShape 14"/>
          <p:cNvSpPr/>
          <p:nvPr/>
        </p:nvSpPr>
        <p:spPr>
          <a:xfrm flipH="1" flipV="1">
            <a:off x="1764257" y="1799893"/>
            <a:ext cx="6329150" cy="35220"/>
          </a:xfrm>
          <a:prstGeom prst="line">
            <a:avLst/>
          </a:prstGeom>
          <a:ln w="28575" cap="rnd">
            <a:solidFill>
              <a:srgbClr val="7FC8C5"/>
            </a:solidFill>
            <a:prstDash val="solid"/>
            <a:headEnd type="none" w="sm" len="sm"/>
            <a:tailEnd type="none" w="sm" len="sm"/>
          </a:ln>
        </p:spPr>
      </p:sp>
      <p:sp>
        <p:nvSpPr>
          <p:cNvPr id="15" name="TextBox 14">
            <a:extLst>
              <a:ext uri="{FF2B5EF4-FFF2-40B4-BE49-F238E27FC236}">
                <a16:creationId xmlns:a16="http://schemas.microsoft.com/office/drawing/2014/main" id="{60F6A493-9EC2-E3B8-23F1-1ACD183F2BAA}"/>
              </a:ext>
            </a:extLst>
          </p:cNvPr>
          <p:cNvSpPr txBox="1"/>
          <p:nvPr/>
        </p:nvSpPr>
        <p:spPr>
          <a:xfrm>
            <a:off x="9637932" y="1253199"/>
            <a:ext cx="6323639" cy="7550785"/>
          </a:xfrm>
          <a:prstGeom prst="rect">
            <a:avLst/>
          </a:prstGeom>
          <a:noFill/>
        </p:spPr>
        <p:txBody>
          <a:bodyPr wrap="square" rtlCol="0">
            <a:spAutoFit/>
          </a:bodyPr>
          <a:lstStyle/>
          <a:p>
            <a:pPr algn="just">
              <a:lnSpc>
                <a:spcPts val="2800"/>
              </a:lnSpc>
            </a:pPr>
            <a:endParaRPr lang="en-US" sz="2000" dirty="0">
              <a:solidFill>
                <a:srgbClr val="000000"/>
              </a:solidFill>
              <a:latin typeface="Open Sans"/>
            </a:endParaRPr>
          </a:p>
          <a:p>
            <a:pPr algn="just">
              <a:lnSpc>
                <a:spcPts val="2800"/>
              </a:lnSpc>
            </a:pPr>
            <a:r>
              <a:rPr lang="en-US" sz="2200" b="1" dirty="0">
                <a:solidFill>
                  <a:srgbClr val="02A89F"/>
                </a:solidFill>
                <a:latin typeface="Montserrat" panose="00000500000000000000" pitchFamily="2" charset="0"/>
              </a:rPr>
              <a:t>P </a:t>
            </a:r>
            <a:r>
              <a:rPr lang="en-US" sz="2200" dirty="0">
                <a:solidFill>
                  <a:srgbClr val="02A89F"/>
                </a:solidFill>
                <a:latin typeface="Montserrat" panose="00000500000000000000" pitchFamily="2" charset="0"/>
              </a:rPr>
              <a:t>	</a:t>
            </a:r>
            <a:r>
              <a:rPr lang="en-US" sz="2200" dirty="0">
                <a:solidFill>
                  <a:srgbClr val="000000"/>
                </a:solidFill>
                <a:latin typeface="Montserrat" panose="00000500000000000000" pitchFamily="2" charset="0"/>
              </a:rPr>
              <a:t>Parents/Primary caregivers 	approached for participation in the 	WHEAT International Trial; those 	with infants born &lt; 30 weeks 	gestation</a:t>
            </a:r>
          </a:p>
          <a:p>
            <a:pPr algn="just">
              <a:lnSpc>
                <a:spcPts val="2800"/>
              </a:lnSpc>
            </a:pPr>
            <a:endParaRPr lang="en-US" sz="2200" b="1" dirty="0">
              <a:solidFill>
                <a:srgbClr val="000000"/>
              </a:solidFill>
              <a:latin typeface="Montserrat" panose="00000500000000000000" pitchFamily="2" charset="0"/>
            </a:endParaRPr>
          </a:p>
          <a:p>
            <a:pPr algn="just">
              <a:lnSpc>
                <a:spcPts val="2800"/>
              </a:lnSpc>
            </a:pPr>
            <a:r>
              <a:rPr lang="en-US" sz="2200" b="1" dirty="0">
                <a:solidFill>
                  <a:srgbClr val="02A89F"/>
                </a:solidFill>
                <a:latin typeface="Montserrat" panose="00000500000000000000" pitchFamily="2" charset="0"/>
              </a:rPr>
              <a:t>I </a:t>
            </a:r>
            <a:r>
              <a:rPr lang="en-US" sz="2200" dirty="0">
                <a:solidFill>
                  <a:srgbClr val="02A89F"/>
                </a:solidFill>
                <a:latin typeface="Montserrat" panose="00000500000000000000" pitchFamily="2" charset="0"/>
              </a:rPr>
              <a:t> 	</a:t>
            </a:r>
            <a:r>
              <a:rPr lang="en-US" sz="2200" dirty="0">
                <a:solidFill>
                  <a:srgbClr val="000000"/>
                </a:solidFill>
                <a:latin typeface="Montserrat" panose="00000500000000000000" pitchFamily="2" charset="0"/>
              </a:rPr>
              <a:t>Families approached through the 	usual informed consent process with 	the addition of a short video</a:t>
            </a:r>
          </a:p>
          <a:p>
            <a:pPr algn="just">
              <a:lnSpc>
                <a:spcPts val="2800"/>
              </a:lnSpc>
            </a:pPr>
            <a:endParaRPr lang="en-US" sz="2200" b="1" dirty="0">
              <a:solidFill>
                <a:srgbClr val="000000"/>
              </a:solidFill>
              <a:latin typeface="Montserrat" panose="00000500000000000000" pitchFamily="2" charset="0"/>
            </a:endParaRPr>
          </a:p>
          <a:p>
            <a:pPr algn="just">
              <a:lnSpc>
                <a:spcPts val="2800"/>
              </a:lnSpc>
            </a:pPr>
            <a:r>
              <a:rPr lang="en-US" sz="2200" b="1" dirty="0">
                <a:solidFill>
                  <a:srgbClr val="02A89F"/>
                </a:solidFill>
                <a:latin typeface="Montserrat" panose="00000500000000000000" pitchFamily="2" charset="0"/>
              </a:rPr>
              <a:t>C</a:t>
            </a:r>
            <a:r>
              <a:rPr lang="en-US" sz="2200" dirty="0">
                <a:solidFill>
                  <a:srgbClr val="02A89F"/>
                </a:solidFill>
                <a:latin typeface="Montserrat" panose="00000500000000000000" pitchFamily="2" charset="0"/>
              </a:rPr>
              <a:t>	</a:t>
            </a:r>
            <a:r>
              <a:rPr lang="en-US" sz="2200" dirty="0">
                <a:solidFill>
                  <a:srgbClr val="000000"/>
                </a:solidFill>
                <a:latin typeface="Montserrat" panose="00000500000000000000" pitchFamily="2" charset="0"/>
              </a:rPr>
              <a:t>Families approached through the 	usual informed consent process; no 	video shown</a:t>
            </a:r>
          </a:p>
          <a:p>
            <a:pPr algn="just">
              <a:lnSpc>
                <a:spcPts val="2800"/>
              </a:lnSpc>
            </a:pPr>
            <a:endParaRPr lang="en-US" sz="2200" b="1" dirty="0">
              <a:solidFill>
                <a:srgbClr val="000000"/>
              </a:solidFill>
              <a:latin typeface="Montserrat" panose="00000500000000000000" pitchFamily="2" charset="0"/>
            </a:endParaRPr>
          </a:p>
          <a:p>
            <a:pPr algn="just">
              <a:lnSpc>
                <a:spcPts val="2800"/>
              </a:lnSpc>
            </a:pPr>
            <a:r>
              <a:rPr lang="en-US" sz="2200" b="1" dirty="0">
                <a:solidFill>
                  <a:srgbClr val="02A89F"/>
                </a:solidFill>
                <a:latin typeface="Montserrat" panose="00000500000000000000" pitchFamily="2" charset="0"/>
              </a:rPr>
              <a:t>O </a:t>
            </a:r>
            <a:r>
              <a:rPr lang="en-US" sz="2200" dirty="0">
                <a:solidFill>
                  <a:srgbClr val="02A89F"/>
                </a:solidFill>
                <a:latin typeface="Montserrat" panose="00000500000000000000" pitchFamily="2" charset="0"/>
              </a:rPr>
              <a:t>	</a:t>
            </a:r>
            <a:r>
              <a:rPr lang="en-US" sz="2200" dirty="0">
                <a:effectLst/>
                <a:latin typeface="Montserrat" panose="00000500000000000000" pitchFamily="2" charset="0"/>
                <a:ea typeface="Calibri" panose="020F0502020204030204" pitchFamily="34" charset="0"/>
              </a:rPr>
              <a:t>Rate of recruitment to participate in 	the WHEAT International Trial pre-	randomization.</a:t>
            </a:r>
          </a:p>
          <a:p>
            <a:pPr algn="just">
              <a:lnSpc>
                <a:spcPts val="2800"/>
              </a:lnSpc>
            </a:pPr>
            <a:endParaRPr lang="en-US" sz="2200" dirty="0">
              <a:solidFill>
                <a:srgbClr val="000000"/>
              </a:solidFill>
              <a:latin typeface="Montserrat" panose="00000500000000000000" pitchFamily="2" charset="0"/>
            </a:endParaRPr>
          </a:p>
          <a:p>
            <a:pPr algn="just">
              <a:lnSpc>
                <a:spcPts val="2800"/>
              </a:lnSpc>
            </a:pPr>
            <a:endParaRPr lang="en-US" sz="2000" dirty="0">
              <a:solidFill>
                <a:srgbClr val="000000"/>
              </a:solidFill>
              <a:latin typeface="Open Sans"/>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 y="8960303"/>
            <a:ext cx="18288001" cy="0"/>
          </a:xfrm>
          <a:prstGeom prst="line">
            <a:avLst/>
          </a:prstGeom>
          <a:ln w="28575" cap="rnd">
            <a:solidFill>
              <a:srgbClr val="FFFFFF"/>
            </a:solidFill>
            <a:prstDash val="solid"/>
            <a:headEnd type="none" w="sm" len="sm"/>
            <a:tailEnd type="none" w="sm" len="sm"/>
          </a:ln>
        </p:spPr>
      </p:sp>
      <p:sp>
        <p:nvSpPr>
          <p:cNvPr id="3" name="AutoShape 3"/>
          <p:cNvSpPr/>
          <p:nvPr/>
        </p:nvSpPr>
        <p:spPr>
          <a:xfrm flipV="1">
            <a:off x="17483388" y="600005"/>
            <a:ext cx="0" cy="8360298"/>
          </a:xfrm>
          <a:prstGeom prst="line">
            <a:avLst/>
          </a:prstGeom>
          <a:ln w="28575" cap="rnd">
            <a:solidFill>
              <a:srgbClr val="02A89F">
                <a:alpha val="74902"/>
              </a:srgbClr>
            </a:solidFill>
            <a:prstDash val="solid"/>
            <a:headEnd type="none" w="sm" len="sm"/>
            <a:tailEnd type="none" w="sm" len="sm"/>
          </a:ln>
        </p:spPr>
      </p:sp>
      <p:sp>
        <p:nvSpPr>
          <p:cNvPr id="4" name="AutoShape 4"/>
          <p:cNvSpPr/>
          <p:nvPr/>
        </p:nvSpPr>
        <p:spPr>
          <a:xfrm>
            <a:off x="4864631" y="0"/>
            <a:ext cx="2145217" cy="6594554"/>
          </a:xfrm>
          <a:prstGeom prst="rect">
            <a:avLst/>
          </a:prstGeom>
          <a:solidFill>
            <a:srgbClr val="02A89F">
              <a:alpha val="60784"/>
            </a:srgbClr>
          </a:solidFill>
        </p:spPr>
      </p:sp>
      <p:grpSp>
        <p:nvGrpSpPr>
          <p:cNvPr id="5" name="Group 5"/>
          <p:cNvGrpSpPr/>
          <p:nvPr/>
        </p:nvGrpSpPr>
        <p:grpSpPr>
          <a:xfrm>
            <a:off x="0" y="4294119"/>
            <a:ext cx="7009849" cy="4600871"/>
            <a:chOff x="0" y="0"/>
            <a:chExt cx="9723026" cy="6134494"/>
          </a:xfrm>
        </p:grpSpPr>
        <p:pic>
          <p:nvPicPr>
            <p:cNvPr id="6" name="Picture 6"/>
            <p:cNvPicPr>
              <a:picLocks noChangeAspect="1"/>
            </p:cNvPicPr>
            <p:nvPr/>
          </p:nvPicPr>
          <p:blipFill>
            <a:blip r:embed="rId3"/>
            <a:srcRect t="2739" b="2739"/>
            <a:stretch>
              <a:fillRect/>
            </a:stretch>
          </p:blipFill>
          <p:spPr>
            <a:xfrm>
              <a:off x="0" y="0"/>
              <a:ext cx="9723026" cy="6134494"/>
            </a:xfrm>
            <a:prstGeom prst="rect">
              <a:avLst/>
            </a:prstGeom>
          </p:spPr>
        </p:pic>
      </p:grpSp>
      <p:sp>
        <p:nvSpPr>
          <p:cNvPr id="7" name="Freeform 7"/>
          <p:cNvSpPr/>
          <p:nvPr/>
        </p:nvSpPr>
        <p:spPr>
          <a:xfrm>
            <a:off x="14488070" y="9258300"/>
            <a:ext cx="3550375" cy="883649"/>
          </a:xfrm>
          <a:custGeom>
            <a:avLst/>
            <a:gdLst/>
            <a:ahLst/>
            <a:cxnLst/>
            <a:rect l="l" t="t" r="r" b="b"/>
            <a:pathLst>
              <a:path w="3550375" h="883649">
                <a:moveTo>
                  <a:pt x="0" y="0"/>
                </a:moveTo>
                <a:lnTo>
                  <a:pt x="3550375" y="0"/>
                </a:lnTo>
                <a:lnTo>
                  <a:pt x="3550375" y="883649"/>
                </a:lnTo>
                <a:lnTo>
                  <a:pt x="0" y="883649"/>
                </a:lnTo>
                <a:lnTo>
                  <a:pt x="0" y="0"/>
                </a:lnTo>
                <a:close/>
              </a:path>
            </a:pathLst>
          </a:custGeom>
          <a:blipFill>
            <a:blip r:embed="rId4"/>
            <a:stretch>
              <a:fillRect/>
            </a:stretch>
          </a:blipFill>
        </p:spPr>
      </p:sp>
      <p:sp>
        <p:nvSpPr>
          <p:cNvPr id="8" name="Freeform 8"/>
          <p:cNvSpPr/>
          <p:nvPr/>
        </p:nvSpPr>
        <p:spPr>
          <a:xfrm>
            <a:off x="11660543" y="9258300"/>
            <a:ext cx="2641342" cy="883649"/>
          </a:xfrm>
          <a:custGeom>
            <a:avLst/>
            <a:gdLst/>
            <a:ahLst/>
            <a:cxnLst/>
            <a:rect l="l" t="t" r="r" b="b"/>
            <a:pathLst>
              <a:path w="2641342" h="883649">
                <a:moveTo>
                  <a:pt x="0" y="0"/>
                </a:moveTo>
                <a:lnTo>
                  <a:pt x="2641342" y="0"/>
                </a:lnTo>
                <a:lnTo>
                  <a:pt x="2641342" y="883649"/>
                </a:lnTo>
                <a:lnTo>
                  <a:pt x="0" y="8836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146186" y="9323614"/>
            <a:ext cx="1046571" cy="753020"/>
          </a:xfrm>
          <a:custGeom>
            <a:avLst/>
            <a:gdLst/>
            <a:ahLst/>
            <a:cxnLst/>
            <a:rect l="l" t="t" r="r" b="b"/>
            <a:pathLst>
              <a:path w="1046571" h="753020">
                <a:moveTo>
                  <a:pt x="0" y="0"/>
                </a:moveTo>
                <a:lnTo>
                  <a:pt x="1046571" y="0"/>
                </a:lnTo>
                <a:lnTo>
                  <a:pt x="1046571" y="753021"/>
                </a:lnTo>
                <a:lnTo>
                  <a:pt x="0" y="753021"/>
                </a:lnTo>
                <a:lnTo>
                  <a:pt x="0" y="0"/>
                </a:lnTo>
                <a:close/>
              </a:path>
            </a:pathLst>
          </a:custGeom>
          <a:blipFill>
            <a:blip r:embed="rId7"/>
            <a:stretch>
              <a:fillRect/>
            </a:stretch>
          </a:blipFill>
        </p:spPr>
      </p:sp>
      <p:sp>
        <p:nvSpPr>
          <p:cNvPr id="10" name="Freeform 10"/>
          <p:cNvSpPr/>
          <p:nvPr/>
        </p:nvSpPr>
        <p:spPr>
          <a:xfrm>
            <a:off x="8919795" y="980058"/>
            <a:ext cx="2190033" cy="761015"/>
          </a:xfrm>
          <a:custGeom>
            <a:avLst/>
            <a:gdLst/>
            <a:ahLst/>
            <a:cxnLst/>
            <a:rect l="l" t="t" r="r" b="b"/>
            <a:pathLst>
              <a:path w="2190033" h="761015">
                <a:moveTo>
                  <a:pt x="0" y="0"/>
                </a:moveTo>
                <a:lnTo>
                  <a:pt x="2190033" y="0"/>
                </a:lnTo>
                <a:lnTo>
                  <a:pt x="2190033" y="761016"/>
                </a:lnTo>
                <a:lnTo>
                  <a:pt x="0" y="761016"/>
                </a:lnTo>
                <a:lnTo>
                  <a:pt x="0" y="0"/>
                </a:lnTo>
                <a:close/>
              </a:path>
            </a:pathLst>
          </a:custGeom>
          <a:blipFill>
            <a:blip r:embed="rId8"/>
            <a:stretch>
              <a:fillRect/>
            </a:stretch>
          </a:blipFill>
        </p:spPr>
      </p:sp>
      <p:sp>
        <p:nvSpPr>
          <p:cNvPr id="11" name="TextBox 11"/>
          <p:cNvSpPr txBox="1"/>
          <p:nvPr/>
        </p:nvSpPr>
        <p:spPr>
          <a:xfrm>
            <a:off x="818236" y="1512966"/>
            <a:ext cx="6191613" cy="1060451"/>
          </a:xfrm>
          <a:prstGeom prst="rect">
            <a:avLst/>
          </a:prstGeom>
        </p:spPr>
        <p:txBody>
          <a:bodyPr lIns="0" tIns="0" rIns="0" bIns="0" rtlCol="0" anchor="t">
            <a:spAutoFit/>
          </a:bodyPr>
          <a:lstStyle/>
          <a:p>
            <a:pPr>
              <a:lnSpc>
                <a:spcPts val="8000"/>
              </a:lnSpc>
              <a:spcBef>
                <a:spcPct val="0"/>
              </a:spcBef>
            </a:pPr>
            <a:r>
              <a:rPr lang="en-US" sz="8000" dirty="0">
                <a:solidFill>
                  <a:srgbClr val="505050"/>
                </a:solidFill>
                <a:latin typeface="Open Sans Bold"/>
              </a:rPr>
              <a:t>Design</a:t>
            </a:r>
          </a:p>
        </p:txBody>
      </p:sp>
      <p:sp>
        <p:nvSpPr>
          <p:cNvPr id="12" name="TextBox 12"/>
          <p:cNvSpPr txBox="1"/>
          <p:nvPr/>
        </p:nvSpPr>
        <p:spPr>
          <a:xfrm>
            <a:off x="8919795" y="739084"/>
            <a:ext cx="8202323" cy="8899744"/>
          </a:xfrm>
          <a:prstGeom prst="rect">
            <a:avLst/>
          </a:prstGeom>
        </p:spPr>
        <p:txBody>
          <a:bodyPr lIns="0" tIns="0" rIns="0" bIns="0" rtlCol="0" anchor="t">
            <a:spAutoFit/>
          </a:bodyPr>
          <a:lstStyle/>
          <a:p>
            <a:pPr>
              <a:lnSpc>
                <a:spcPts val="2424"/>
              </a:lnSpc>
            </a:pPr>
            <a:endParaRPr dirty="0"/>
          </a:p>
          <a:p>
            <a:pPr>
              <a:lnSpc>
                <a:spcPts val="2828"/>
              </a:lnSpc>
            </a:pPr>
            <a:endParaRPr dirty="0"/>
          </a:p>
          <a:p>
            <a:pPr>
              <a:lnSpc>
                <a:spcPts val="2828"/>
              </a:lnSpc>
            </a:pPr>
            <a:endParaRPr dirty="0"/>
          </a:p>
          <a:p>
            <a:pPr>
              <a:lnSpc>
                <a:spcPts val="2828"/>
              </a:lnSpc>
            </a:pPr>
            <a:endParaRPr dirty="0"/>
          </a:p>
          <a:p>
            <a:pPr>
              <a:lnSpc>
                <a:spcPts val="2828"/>
              </a:lnSpc>
            </a:pPr>
            <a:r>
              <a:rPr lang="en-US" sz="2200" dirty="0">
                <a:solidFill>
                  <a:srgbClr val="505050"/>
                </a:solidFill>
                <a:latin typeface="Montserrat"/>
              </a:rPr>
              <a:t>The WHEAT International Trial explores withholding feeds around time of transfusion and aims to identify whether withholding feeds at time of transfusion will reduce the incidence of NEC in preterm infants.</a:t>
            </a:r>
          </a:p>
          <a:p>
            <a:pPr>
              <a:lnSpc>
                <a:spcPts val="2828"/>
              </a:lnSpc>
            </a:pPr>
            <a:endParaRPr lang="en-US" sz="2200" dirty="0">
              <a:solidFill>
                <a:srgbClr val="505050"/>
              </a:solidFill>
              <a:latin typeface="Montserrat"/>
            </a:endParaRPr>
          </a:p>
          <a:p>
            <a:pPr>
              <a:lnSpc>
                <a:spcPts val="2828"/>
              </a:lnSpc>
            </a:pPr>
            <a:r>
              <a:rPr lang="en-US" sz="2200" dirty="0">
                <a:solidFill>
                  <a:srgbClr val="505050"/>
                </a:solidFill>
                <a:latin typeface="Montserrat"/>
              </a:rPr>
              <a:t>It is a randomized, controlled, comparative effectiveness study funded by the CIHR with a goal of 4333 participants across Canada and the UK over 4 years.</a:t>
            </a:r>
          </a:p>
          <a:p>
            <a:pPr>
              <a:lnSpc>
                <a:spcPts val="2828"/>
              </a:lnSpc>
            </a:pPr>
            <a:endParaRPr lang="en-US" sz="2020" dirty="0">
              <a:solidFill>
                <a:srgbClr val="505050"/>
              </a:solidFill>
              <a:latin typeface="Montserrat"/>
            </a:endParaRPr>
          </a:p>
          <a:p>
            <a:pPr>
              <a:lnSpc>
                <a:spcPts val="2828"/>
              </a:lnSpc>
            </a:pPr>
            <a:endParaRPr lang="en-US" sz="2020" dirty="0">
              <a:solidFill>
                <a:srgbClr val="505050"/>
              </a:solidFill>
              <a:latin typeface="Montserrat Bold"/>
            </a:endParaRPr>
          </a:p>
          <a:p>
            <a:pPr>
              <a:lnSpc>
                <a:spcPts val="2828"/>
              </a:lnSpc>
            </a:pPr>
            <a:r>
              <a:rPr lang="en-US" sz="2020" dirty="0">
                <a:solidFill>
                  <a:srgbClr val="505050"/>
                </a:solidFill>
                <a:latin typeface="Montserrat Bold"/>
              </a:rPr>
              <a:t>SWAT Sub-Study</a:t>
            </a:r>
          </a:p>
          <a:p>
            <a:pPr>
              <a:lnSpc>
                <a:spcPts val="2828"/>
              </a:lnSpc>
            </a:pPr>
            <a:endParaRPr lang="en-US" sz="2020" dirty="0">
              <a:solidFill>
                <a:srgbClr val="505050"/>
              </a:solidFill>
              <a:latin typeface="Montserrat Bold"/>
            </a:endParaRPr>
          </a:p>
          <a:p>
            <a:pPr>
              <a:lnSpc>
                <a:spcPts val="2828"/>
              </a:lnSpc>
            </a:pPr>
            <a:r>
              <a:rPr lang="en-US" sz="2200" dirty="0">
                <a:solidFill>
                  <a:srgbClr val="505050"/>
                </a:solidFill>
                <a:latin typeface="Montserrat"/>
              </a:rPr>
              <a:t>16 Canadian NICU sites participating in the WHEAT International Trial will be cluster randomized with a stepped wedge design.</a:t>
            </a:r>
          </a:p>
          <a:p>
            <a:pPr>
              <a:lnSpc>
                <a:spcPts val="2828"/>
              </a:lnSpc>
            </a:pPr>
            <a:endParaRPr lang="en-US" sz="2200" dirty="0">
              <a:solidFill>
                <a:srgbClr val="505050"/>
              </a:solidFill>
              <a:latin typeface="Montserrat"/>
            </a:endParaRPr>
          </a:p>
          <a:p>
            <a:pPr>
              <a:lnSpc>
                <a:spcPts val="2828"/>
              </a:lnSpc>
            </a:pPr>
            <a:r>
              <a:rPr lang="en-US" sz="2200" dirty="0">
                <a:solidFill>
                  <a:srgbClr val="505050"/>
                </a:solidFill>
                <a:latin typeface="Montserrat"/>
              </a:rPr>
              <a:t>Optimal sample size is 900 participants over 1.5 years of recruitment.</a:t>
            </a:r>
          </a:p>
          <a:p>
            <a:pPr>
              <a:lnSpc>
                <a:spcPts val="2828"/>
              </a:lnSpc>
            </a:pPr>
            <a:endParaRPr lang="en-US" sz="2020" dirty="0">
              <a:solidFill>
                <a:srgbClr val="505050"/>
              </a:solidFill>
              <a:latin typeface="Montserrat"/>
            </a:endParaRPr>
          </a:p>
          <a:p>
            <a:pPr>
              <a:lnSpc>
                <a:spcPts val="2828"/>
              </a:lnSpc>
            </a:pPr>
            <a:endParaRPr lang="en-US" sz="2020" dirty="0">
              <a:solidFill>
                <a:srgbClr val="505050"/>
              </a:solidFill>
              <a:latin typeface="Montserrat"/>
            </a:endParaRPr>
          </a:p>
          <a:p>
            <a:pPr>
              <a:lnSpc>
                <a:spcPts val="2828"/>
              </a:lnSpc>
            </a:pPr>
            <a:endParaRPr lang="en-US" sz="2020" dirty="0">
              <a:solidFill>
                <a:srgbClr val="505050"/>
              </a:solidFill>
              <a:latin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2864" y="9029701"/>
            <a:ext cx="18173697" cy="0"/>
          </a:xfrm>
          <a:prstGeom prst="line">
            <a:avLst/>
          </a:prstGeom>
          <a:ln w="28575" cap="rnd">
            <a:solidFill>
              <a:srgbClr val="219A92"/>
            </a:solidFill>
            <a:prstDash val="solid"/>
            <a:headEnd type="none" w="sm" len="sm"/>
            <a:tailEnd type="none" w="sm" len="sm"/>
          </a:ln>
        </p:spPr>
      </p:sp>
      <p:sp>
        <p:nvSpPr>
          <p:cNvPr id="3" name="Freeform 3"/>
          <p:cNvSpPr/>
          <p:nvPr/>
        </p:nvSpPr>
        <p:spPr>
          <a:xfrm rot="-5400000">
            <a:off x="215412" y="1249973"/>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sp>
      <p:sp>
        <p:nvSpPr>
          <p:cNvPr id="4" name="AutoShape 4"/>
          <p:cNvSpPr/>
          <p:nvPr/>
        </p:nvSpPr>
        <p:spPr>
          <a:xfrm flipV="1">
            <a:off x="637442" y="2218304"/>
            <a:ext cx="7144" cy="5488388"/>
          </a:xfrm>
          <a:prstGeom prst="line">
            <a:avLst/>
          </a:prstGeom>
          <a:ln w="28575" cap="rnd">
            <a:solidFill>
              <a:srgbClr val="219A92">
                <a:alpha val="74902"/>
              </a:srgbClr>
            </a:solidFill>
            <a:prstDash val="solid"/>
            <a:headEnd type="none" w="sm" len="sm"/>
            <a:tailEnd type="none" w="sm" len="sm"/>
          </a:ln>
        </p:spPr>
      </p:sp>
      <p:sp>
        <p:nvSpPr>
          <p:cNvPr id="5" name="Freeform 5"/>
          <p:cNvSpPr/>
          <p:nvPr/>
        </p:nvSpPr>
        <p:spPr>
          <a:xfrm>
            <a:off x="11389944" y="9258300"/>
            <a:ext cx="2641342" cy="883649"/>
          </a:xfrm>
          <a:custGeom>
            <a:avLst/>
            <a:gdLst/>
            <a:ahLst/>
            <a:cxnLst/>
            <a:rect l="l" t="t" r="r" b="b"/>
            <a:pathLst>
              <a:path w="2641342" h="883649">
                <a:moveTo>
                  <a:pt x="0" y="0"/>
                </a:moveTo>
                <a:lnTo>
                  <a:pt x="2641342" y="0"/>
                </a:lnTo>
                <a:lnTo>
                  <a:pt x="2641342" y="883649"/>
                </a:lnTo>
                <a:lnTo>
                  <a:pt x="0" y="8836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4488070" y="9258300"/>
            <a:ext cx="3550375" cy="883649"/>
          </a:xfrm>
          <a:custGeom>
            <a:avLst/>
            <a:gdLst/>
            <a:ahLst/>
            <a:cxnLst/>
            <a:rect l="l" t="t" r="r" b="b"/>
            <a:pathLst>
              <a:path w="3550375" h="883649">
                <a:moveTo>
                  <a:pt x="0" y="0"/>
                </a:moveTo>
                <a:lnTo>
                  <a:pt x="3550375" y="0"/>
                </a:lnTo>
                <a:lnTo>
                  <a:pt x="3550375" y="883649"/>
                </a:lnTo>
                <a:lnTo>
                  <a:pt x="0" y="883649"/>
                </a:lnTo>
                <a:lnTo>
                  <a:pt x="0" y="0"/>
                </a:lnTo>
                <a:close/>
              </a:path>
            </a:pathLst>
          </a:custGeom>
          <a:blipFill>
            <a:blip r:embed="rId6"/>
            <a:stretch>
              <a:fillRect/>
            </a:stretch>
          </a:blipFill>
        </p:spPr>
      </p:sp>
      <p:sp>
        <p:nvSpPr>
          <p:cNvPr id="7" name="Freeform 7"/>
          <p:cNvSpPr/>
          <p:nvPr/>
        </p:nvSpPr>
        <p:spPr>
          <a:xfrm>
            <a:off x="342129" y="9254218"/>
            <a:ext cx="1046571" cy="753020"/>
          </a:xfrm>
          <a:custGeom>
            <a:avLst/>
            <a:gdLst/>
            <a:ahLst/>
            <a:cxnLst/>
            <a:rect l="l" t="t" r="r" b="b"/>
            <a:pathLst>
              <a:path w="1046571" h="753020">
                <a:moveTo>
                  <a:pt x="0" y="0"/>
                </a:moveTo>
                <a:lnTo>
                  <a:pt x="1046571" y="0"/>
                </a:lnTo>
                <a:lnTo>
                  <a:pt x="1046571" y="753020"/>
                </a:lnTo>
                <a:lnTo>
                  <a:pt x="0" y="753020"/>
                </a:lnTo>
                <a:lnTo>
                  <a:pt x="0" y="0"/>
                </a:lnTo>
                <a:close/>
              </a:path>
            </a:pathLst>
          </a:custGeom>
          <a:blipFill>
            <a:blip r:embed="rId7"/>
            <a:stretch>
              <a:fillRect/>
            </a:stretch>
          </a:blipFill>
        </p:spPr>
      </p:sp>
      <p:sp>
        <p:nvSpPr>
          <p:cNvPr id="8" name="Freeform 8"/>
          <p:cNvSpPr/>
          <p:nvPr/>
        </p:nvSpPr>
        <p:spPr>
          <a:xfrm>
            <a:off x="2888102" y="2445644"/>
            <a:ext cx="12372194" cy="5335509"/>
          </a:xfrm>
          <a:custGeom>
            <a:avLst/>
            <a:gdLst/>
            <a:ahLst/>
            <a:cxnLst/>
            <a:rect l="l" t="t" r="r" b="b"/>
            <a:pathLst>
              <a:path w="12372194" h="5335509">
                <a:moveTo>
                  <a:pt x="0" y="0"/>
                </a:moveTo>
                <a:lnTo>
                  <a:pt x="12372194" y="0"/>
                </a:lnTo>
                <a:lnTo>
                  <a:pt x="12372194" y="5335509"/>
                </a:lnTo>
                <a:lnTo>
                  <a:pt x="0" y="5335509"/>
                </a:lnTo>
                <a:lnTo>
                  <a:pt x="0" y="0"/>
                </a:lnTo>
                <a:close/>
              </a:path>
            </a:pathLst>
          </a:custGeom>
          <a:blipFill>
            <a:blip r:embed="rId8"/>
            <a:stretch>
              <a:fillRect/>
            </a:stretch>
          </a:blipFill>
        </p:spPr>
      </p:sp>
      <p:sp>
        <p:nvSpPr>
          <p:cNvPr id="9" name="TextBox 9"/>
          <p:cNvSpPr txBox="1"/>
          <p:nvPr/>
        </p:nvSpPr>
        <p:spPr>
          <a:xfrm>
            <a:off x="1507395" y="1057275"/>
            <a:ext cx="9133667" cy="894084"/>
          </a:xfrm>
          <a:prstGeom prst="rect">
            <a:avLst/>
          </a:prstGeom>
        </p:spPr>
        <p:txBody>
          <a:bodyPr lIns="0" tIns="0" rIns="0" bIns="0" rtlCol="0" anchor="t">
            <a:spAutoFit/>
          </a:bodyPr>
          <a:lstStyle/>
          <a:p>
            <a:pPr>
              <a:lnSpc>
                <a:spcPts val="6700"/>
              </a:lnSpc>
              <a:spcBef>
                <a:spcPct val="0"/>
              </a:spcBef>
            </a:pPr>
            <a:r>
              <a:rPr lang="en-US" sz="6700" dirty="0">
                <a:solidFill>
                  <a:srgbClr val="505050"/>
                </a:solidFill>
                <a:latin typeface="Open Sans Bold" panose="020B0806030504020204" charset="0"/>
                <a:ea typeface="Open Sans Bold" panose="020B0806030504020204" charset="0"/>
                <a:cs typeface="Open Sans Bold" panose="020B0806030504020204" charset="0"/>
              </a:rPr>
              <a:t>Proposed Timeline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931048"/>
            <a:ext cx="18852841" cy="0"/>
          </a:xfrm>
          <a:prstGeom prst="line">
            <a:avLst/>
          </a:prstGeom>
          <a:ln w="28575" cap="rnd">
            <a:solidFill>
              <a:srgbClr val="D9D9D9"/>
            </a:solidFill>
            <a:prstDash val="solid"/>
            <a:headEnd type="none" w="sm" len="sm"/>
            <a:tailEnd type="none" w="sm" len="sm"/>
          </a:ln>
        </p:spPr>
      </p:sp>
      <p:sp>
        <p:nvSpPr>
          <p:cNvPr id="3" name="Freeform 3"/>
          <p:cNvSpPr/>
          <p:nvPr/>
        </p:nvSpPr>
        <p:spPr>
          <a:xfrm rot="-5400000">
            <a:off x="215412" y="1249973"/>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sp>
      <p:sp>
        <p:nvSpPr>
          <p:cNvPr id="4" name="AutoShape 4"/>
          <p:cNvSpPr/>
          <p:nvPr/>
        </p:nvSpPr>
        <p:spPr>
          <a:xfrm flipV="1">
            <a:off x="637443" y="3067286"/>
            <a:ext cx="7144" cy="4573988"/>
          </a:xfrm>
          <a:prstGeom prst="line">
            <a:avLst/>
          </a:prstGeom>
          <a:ln w="28575" cap="rnd">
            <a:solidFill>
              <a:srgbClr val="219A92">
                <a:alpha val="74902"/>
              </a:srgbClr>
            </a:solidFill>
            <a:prstDash val="solid"/>
            <a:headEnd type="none" w="sm" len="sm"/>
            <a:tailEnd type="none" w="sm" len="sm"/>
          </a:ln>
        </p:spPr>
      </p:sp>
      <p:sp>
        <p:nvSpPr>
          <p:cNvPr id="5" name="Freeform 5"/>
          <p:cNvSpPr/>
          <p:nvPr/>
        </p:nvSpPr>
        <p:spPr>
          <a:xfrm>
            <a:off x="14455412" y="9145361"/>
            <a:ext cx="3550375" cy="883649"/>
          </a:xfrm>
          <a:custGeom>
            <a:avLst/>
            <a:gdLst/>
            <a:ahLst/>
            <a:cxnLst/>
            <a:rect l="l" t="t" r="r" b="b"/>
            <a:pathLst>
              <a:path w="3550375" h="883649">
                <a:moveTo>
                  <a:pt x="0" y="0"/>
                </a:moveTo>
                <a:lnTo>
                  <a:pt x="3550376" y="0"/>
                </a:lnTo>
                <a:lnTo>
                  <a:pt x="3550376" y="883649"/>
                </a:lnTo>
                <a:lnTo>
                  <a:pt x="0" y="883649"/>
                </a:lnTo>
                <a:lnTo>
                  <a:pt x="0" y="0"/>
                </a:lnTo>
                <a:close/>
              </a:path>
            </a:pathLst>
          </a:custGeom>
          <a:blipFill>
            <a:blip r:embed="rId5"/>
            <a:stretch>
              <a:fillRect/>
            </a:stretch>
          </a:blipFill>
        </p:spPr>
      </p:sp>
      <p:sp>
        <p:nvSpPr>
          <p:cNvPr id="6" name="Freeform 6"/>
          <p:cNvSpPr/>
          <p:nvPr/>
        </p:nvSpPr>
        <p:spPr>
          <a:xfrm>
            <a:off x="11482915" y="9173936"/>
            <a:ext cx="2641342" cy="883649"/>
          </a:xfrm>
          <a:custGeom>
            <a:avLst/>
            <a:gdLst/>
            <a:ahLst/>
            <a:cxnLst/>
            <a:rect l="l" t="t" r="r" b="b"/>
            <a:pathLst>
              <a:path w="2641342" h="883649">
                <a:moveTo>
                  <a:pt x="0" y="0"/>
                </a:moveTo>
                <a:lnTo>
                  <a:pt x="2641342" y="0"/>
                </a:lnTo>
                <a:lnTo>
                  <a:pt x="2641342" y="883649"/>
                </a:lnTo>
                <a:lnTo>
                  <a:pt x="0" y="8836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373739" y="9173936"/>
            <a:ext cx="1046571" cy="753020"/>
          </a:xfrm>
          <a:custGeom>
            <a:avLst/>
            <a:gdLst/>
            <a:ahLst/>
            <a:cxnLst/>
            <a:rect l="l" t="t" r="r" b="b"/>
            <a:pathLst>
              <a:path w="1046571" h="753020">
                <a:moveTo>
                  <a:pt x="0" y="0"/>
                </a:moveTo>
                <a:lnTo>
                  <a:pt x="1046570" y="0"/>
                </a:lnTo>
                <a:lnTo>
                  <a:pt x="1046570" y="753020"/>
                </a:lnTo>
                <a:lnTo>
                  <a:pt x="0" y="753020"/>
                </a:lnTo>
                <a:lnTo>
                  <a:pt x="0" y="0"/>
                </a:lnTo>
                <a:close/>
              </a:path>
            </a:pathLst>
          </a:custGeom>
          <a:blipFill>
            <a:blip r:embed="rId8"/>
            <a:stretch>
              <a:fillRect/>
            </a:stretch>
          </a:blipFill>
        </p:spPr>
      </p:sp>
      <p:sp>
        <p:nvSpPr>
          <p:cNvPr id="8" name="TextBox 8"/>
          <p:cNvSpPr txBox="1"/>
          <p:nvPr/>
        </p:nvSpPr>
        <p:spPr>
          <a:xfrm>
            <a:off x="1550938" y="970351"/>
            <a:ext cx="6308824" cy="894084"/>
          </a:xfrm>
          <a:prstGeom prst="rect">
            <a:avLst/>
          </a:prstGeom>
        </p:spPr>
        <p:txBody>
          <a:bodyPr lIns="0" tIns="0" rIns="0" bIns="0" rtlCol="0" anchor="t">
            <a:spAutoFit/>
          </a:bodyPr>
          <a:lstStyle/>
          <a:p>
            <a:pPr>
              <a:lnSpc>
                <a:spcPts val="6700"/>
              </a:lnSpc>
              <a:spcBef>
                <a:spcPct val="0"/>
              </a:spcBef>
            </a:pPr>
            <a:r>
              <a:rPr lang="en-US" sz="6700" dirty="0">
                <a:solidFill>
                  <a:srgbClr val="5C6366"/>
                </a:solidFill>
                <a:latin typeface="Open Sans Bold" panose="020B0806030504020204" charset="0"/>
                <a:ea typeface="Open Sans Bold" panose="020B0806030504020204" charset="0"/>
                <a:cs typeface="Open Sans Bold" panose="020B0806030504020204" charset="0"/>
              </a:rPr>
              <a:t>Update</a:t>
            </a:r>
          </a:p>
        </p:txBody>
      </p:sp>
      <p:sp>
        <p:nvSpPr>
          <p:cNvPr id="9" name="TextBox 9"/>
          <p:cNvSpPr txBox="1"/>
          <p:nvPr/>
        </p:nvSpPr>
        <p:spPr>
          <a:xfrm>
            <a:off x="1240695" y="2426689"/>
            <a:ext cx="6961967" cy="6254276"/>
          </a:xfrm>
          <a:prstGeom prst="rect">
            <a:avLst/>
          </a:prstGeom>
        </p:spPr>
        <p:txBody>
          <a:bodyPr lIns="0" tIns="0" rIns="0" bIns="0" rtlCol="0" anchor="t">
            <a:spAutoFit/>
          </a:bodyPr>
          <a:lstStyle/>
          <a:p>
            <a:pPr algn="just">
              <a:lnSpc>
                <a:spcPts val="3499"/>
              </a:lnSpc>
            </a:pPr>
            <a:endParaRPr dirty="0"/>
          </a:p>
          <a:p>
            <a:pPr algn="just">
              <a:lnSpc>
                <a:spcPts val="3499"/>
              </a:lnSpc>
            </a:pPr>
            <a:endParaRPr dirty="0"/>
          </a:p>
          <a:p>
            <a:pPr algn="just">
              <a:lnSpc>
                <a:spcPts val="3499"/>
              </a:lnSpc>
            </a:pPr>
            <a:r>
              <a:rPr lang="en-US" sz="2800" dirty="0">
                <a:solidFill>
                  <a:srgbClr val="000000"/>
                </a:solidFill>
                <a:latin typeface="Montserrat" panose="00000500000000000000" pitchFamily="2" charset="0"/>
              </a:rPr>
              <a:t>Meeting of Parent Partner Co-Design Team</a:t>
            </a:r>
          </a:p>
          <a:p>
            <a:pPr algn="just">
              <a:lnSpc>
                <a:spcPts val="3499"/>
              </a:lnSpc>
            </a:pPr>
            <a:endParaRPr lang="en-US" sz="2800" dirty="0">
              <a:solidFill>
                <a:srgbClr val="000000"/>
              </a:solidFill>
              <a:latin typeface="Montserrat" panose="00000500000000000000" pitchFamily="2" charset="0"/>
            </a:endParaRPr>
          </a:p>
          <a:p>
            <a:pPr algn="just">
              <a:lnSpc>
                <a:spcPts val="3499"/>
              </a:lnSpc>
            </a:pPr>
            <a:endParaRPr lang="en-US" sz="2800" dirty="0">
              <a:solidFill>
                <a:srgbClr val="000000"/>
              </a:solidFill>
              <a:latin typeface="Montserrat" panose="00000500000000000000" pitchFamily="2" charset="0"/>
            </a:endParaRPr>
          </a:p>
          <a:p>
            <a:pPr algn="just">
              <a:lnSpc>
                <a:spcPts val="3499"/>
              </a:lnSpc>
            </a:pPr>
            <a:r>
              <a:rPr lang="en-US" sz="2800" dirty="0">
                <a:solidFill>
                  <a:srgbClr val="000000"/>
                </a:solidFill>
                <a:latin typeface="Montserrat" panose="00000500000000000000" pitchFamily="2" charset="0"/>
              </a:rPr>
              <a:t>Video Creation  </a:t>
            </a:r>
          </a:p>
          <a:p>
            <a:pPr algn="just">
              <a:lnSpc>
                <a:spcPts val="3499"/>
              </a:lnSpc>
            </a:pPr>
            <a:endParaRPr lang="en-US" sz="2800" dirty="0">
              <a:solidFill>
                <a:srgbClr val="000000"/>
              </a:solidFill>
              <a:latin typeface="Montserrat" panose="00000500000000000000" pitchFamily="2" charset="0"/>
            </a:endParaRPr>
          </a:p>
          <a:p>
            <a:pPr algn="just">
              <a:lnSpc>
                <a:spcPts val="3499"/>
              </a:lnSpc>
            </a:pPr>
            <a:endParaRPr lang="en-US" sz="2800" dirty="0">
              <a:solidFill>
                <a:srgbClr val="000000"/>
              </a:solidFill>
              <a:latin typeface="Montserrat" panose="00000500000000000000" pitchFamily="2" charset="0"/>
            </a:endParaRPr>
          </a:p>
          <a:p>
            <a:pPr algn="just">
              <a:lnSpc>
                <a:spcPts val="3499"/>
              </a:lnSpc>
            </a:pPr>
            <a:r>
              <a:rPr lang="en-US" sz="2800" dirty="0">
                <a:solidFill>
                  <a:srgbClr val="000000"/>
                </a:solidFill>
                <a:latin typeface="Montserrat" panose="00000500000000000000" pitchFamily="2" charset="0"/>
              </a:rPr>
              <a:t>Research Ethics Board submission</a:t>
            </a:r>
          </a:p>
          <a:p>
            <a:pPr algn="just">
              <a:lnSpc>
                <a:spcPts val="3499"/>
              </a:lnSpc>
            </a:pPr>
            <a:endParaRPr lang="en-US" sz="2499" dirty="0">
              <a:solidFill>
                <a:srgbClr val="000000"/>
              </a:solidFill>
              <a:latin typeface="Open Sans"/>
            </a:endParaRPr>
          </a:p>
          <a:p>
            <a:pPr algn="just">
              <a:lnSpc>
                <a:spcPts val="3499"/>
              </a:lnSpc>
            </a:pPr>
            <a:endParaRPr lang="en-US" sz="2499" dirty="0">
              <a:solidFill>
                <a:srgbClr val="000000"/>
              </a:solidFill>
              <a:latin typeface="Open Sans"/>
            </a:endParaRPr>
          </a:p>
          <a:p>
            <a:pPr algn="just">
              <a:lnSpc>
                <a:spcPts val="3499"/>
              </a:lnSpc>
            </a:pPr>
            <a:endParaRPr lang="en-US" sz="2499" dirty="0">
              <a:solidFill>
                <a:srgbClr val="000000"/>
              </a:solidFill>
              <a:latin typeface="Open Sans"/>
            </a:endParaRPr>
          </a:p>
          <a:p>
            <a:pPr algn="just">
              <a:lnSpc>
                <a:spcPts val="3499"/>
              </a:lnSpc>
            </a:pPr>
            <a:endParaRPr lang="en-US" sz="2499" dirty="0">
              <a:solidFill>
                <a:srgbClr val="000000"/>
              </a:solidFill>
              <a:latin typeface="Open Sans"/>
            </a:endParaRPr>
          </a:p>
        </p:txBody>
      </p:sp>
      <p:sp>
        <p:nvSpPr>
          <p:cNvPr id="10" name="AutoShape 10"/>
          <p:cNvSpPr/>
          <p:nvPr/>
        </p:nvSpPr>
        <p:spPr>
          <a:xfrm>
            <a:off x="9426420" y="0"/>
            <a:ext cx="876993" cy="7085239"/>
          </a:xfrm>
          <a:prstGeom prst="rect">
            <a:avLst/>
          </a:prstGeom>
          <a:solidFill>
            <a:srgbClr val="02A89F">
              <a:alpha val="60784"/>
            </a:srgbClr>
          </a:solidFill>
        </p:spPr>
      </p:sp>
      <p:grpSp>
        <p:nvGrpSpPr>
          <p:cNvPr id="11" name="Group 11"/>
          <p:cNvGrpSpPr/>
          <p:nvPr/>
        </p:nvGrpSpPr>
        <p:grpSpPr>
          <a:xfrm>
            <a:off x="10303415" y="-1"/>
            <a:ext cx="7984586" cy="8569779"/>
            <a:chOff x="0" y="0"/>
            <a:chExt cx="11582287" cy="11622314"/>
          </a:xfrm>
        </p:grpSpPr>
        <p:pic>
          <p:nvPicPr>
            <p:cNvPr id="12" name="Picture 12"/>
            <p:cNvPicPr>
              <a:picLocks noChangeAspect="1"/>
            </p:cNvPicPr>
            <p:nvPr/>
          </p:nvPicPr>
          <p:blipFill>
            <a:blip r:embed="rId9">
              <a:alphaModFix amt="84000"/>
            </a:blip>
            <a:srcRect l="16739" r="16739"/>
            <a:stretch>
              <a:fillRect/>
            </a:stretch>
          </p:blipFill>
          <p:spPr>
            <a:xfrm>
              <a:off x="0" y="0"/>
              <a:ext cx="11582287" cy="11622314"/>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3BEB1AD0340E468D477139C7E6DBD8" ma:contentTypeVersion="13" ma:contentTypeDescription="Create a new document." ma:contentTypeScope="" ma:versionID="7091b6aa82201025c173208055b54e54">
  <xsd:schema xmlns:xsd="http://www.w3.org/2001/XMLSchema" xmlns:xs="http://www.w3.org/2001/XMLSchema" xmlns:p="http://schemas.microsoft.com/office/2006/metadata/properties" xmlns:ns2="f5ee7e71-09ac-4c02-865c-9c648656807f" xmlns:ns3="f936bd3e-f241-4811-aae3-9536cd51b658" targetNamespace="http://schemas.microsoft.com/office/2006/metadata/properties" ma:root="true" ma:fieldsID="5a8412cef8f6b668b339446751519ceb" ns2:_="" ns3:_="">
    <xsd:import namespace="f5ee7e71-09ac-4c02-865c-9c648656807f"/>
    <xsd:import namespace="f936bd3e-f241-4811-aae3-9536cd51b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e7e71-09ac-4c02-865c-9c64865680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b3bd45d0-aadd-4f31-bce2-3c5993825758}" ma:internalName="TaxCatchAll" ma:showField="CatchAllData" ma:web="f5ee7e71-09ac-4c02-865c-9c64865680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36bd3e-f241-4811-aae3-9536cd51b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faf260b-1e44-4780-8ae1-0b8ba4d51a6f"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ee7e71-09ac-4c02-865c-9c648656807f" xsi:nil="true"/>
    <lcf76f155ced4ddcb4097134ff3c332f xmlns="f936bd3e-f241-4811-aae3-9536cd51b6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345885A-7FF0-46DB-A4E6-FBB32642D7CE}"/>
</file>

<file path=customXml/itemProps2.xml><?xml version="1.0" encoding="utf-8"?>
<ds:datastoreItem xmlns:ds="http://schemas.openxmlformats.org/officeDocument/2006/customXml" ds:itemID="{91BAA9C2-2F19-43C1-96B0-65301FECB019}"/>
</file>

<file path=customXml/itemProps3.xml><?xml version="1.0" encoding="utf-8"?>
<ds:datastoreItem xmlns:ds="http://schemas.openxmlformats.org/officeDocument/2006/customXml" ds:itemID="{9BA6A2E6-4F9D-4590-A4F5-0252971CC35A}"/>
</file>

<file path=docProps/app.xml><?xml version="1.0" encoding="utf-8"?>
<Properties xmlns="http://schemas.openxmlformats.org/officeDocument/2006/extended-properties" xmlns:vt="http://schemas.openxmlformats.org/officeDocument/2006/docPropsVTypes">
  <TotalTime>147</TotalTime>
  <Words>307</Words>
  <Application>Microsoft Office PowerPoint</Application>
  <PresentationFormat>Custom</PresentationFormat>
  <Paragraphs>61</Paragraphs>
  <Slides>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Calibri</vt:lpstr>
      <vt:lpstr>Montserrat</vt:lpstr>
      <vt:lpstr>Montserrat Bold</vt:lpstr>
      <vt:lpstr>Open Sans</vt:lpstr>
      <vt:lpstr>Open Sans Bold</vt:lpstr>
      <vt:lpstr>Arial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Presentation</dc:title>
  <dc:creator>Baccardax, Tessa</dc:creator>
  <cp:lastModifiedBy>Carnell, Cari-Lee</cp:lastModifiedBy>
  <cp:revision>10</cp:revision>
  <dcterms:created xsi:type="dcterms:W3CDTF">2006-08-16T00:00:00Z</dcterms:created>
  <dcterms:modified xsi:type="dcterms:W3CDTF">2023-09-15T12:48:33Z</dcterms:modified>
  <dc:identifier>DAFuLFh86Bg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0x010100293BEB1AD0340E468D477139C7E6DBD8</vt:lpwstr>
  </property>
  <property fmtid="{D5CDD505-2E9C-101B-9397-08002B2CF9AE}" pid="3" name="MediaServiceImageTags">
    <vt:lpwstr/>
  </property>
</Properties>
</file>