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3"/>
  </p:sldMasterIdLst>
  <p:notesMasterIdLst>
    <p:notesMasterId r:id="rId9"/>
  </p:notesMasterIdLst>
  <p:sldIdLst>
    <p:sldId id="265" r:id="rId4"/>
    <p:sldId id="257" r:id="rId5"/>
    <p:sldId id="266" r:id="rId6"/>
    <p:sldId id="269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81747C-4842-FF32-B16C-324756A07B1B}" name="Sylvie Aucoin" initials="SA" userId="S::syaucoin@toh.ca::097cd841-839b-4142-8662-cff3eee668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9B70-253F-A1EF-9493-3AEE9077BE17}" v="1" dt="2023-10-18T21:11:18.680"/>
    <p1510:client id="{B8372365-7760-904B-92C0-0C04E36EAC74}" v="289" dt="2023-09-21T09:28:03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9"/>
    <p:restoredTop sz="94558" autoAdjust="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il.kantipuly@rimuhc.ca" userId="S::urn:spo:guest#akhil.kantipuly@rimuhc.ca::" providerId="AD" clId="Web-{779F9B70-253F-A1EF-9493-3AEE9077BE17}"/>
    <pc:docChg chg="delSld">
      <pc:chgData name="akhil.kantipuly@rimuhc.ca" userId="S::urn:spo:guest#akhil.kantipuly@rimuhc.ca::" providerId="AD" clId="Web-{779F9B70-253F-A1EF-9493-3AEE9077BE17}" dt="2023-10-18T21:11:18.680" v="0"/>
      <pc:docMkLst>
        <pc:docMk/>
      </pc:docMkLst>
      <pc:sldChg chg="del">
        <pc:chgData name="akhil.kantipuly@rimuhc.ca" userId="S::urn:spo:guest#akhil.kantipuly@rimuhc.ca::" providerId="AD" clId="Web-{779F9B70-253F-A1EF-9493-3AEE9077BE17}" dt="2023-10-18T21:11:18.680" v="0"/>
        <pc:sldMkLst>
          <pc:docMk/>
          <pc:sldMk cId="1575631543" sldId="26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D2CD8-2BFA-4247-8B0E-A2CD5498495B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630842-11C6-4B24-81FE-B71DB2219CD9}">
      <dgm:prSet custT="1"/>
      <dgm:spPr/>
      <dgm:t>
        <a:bodyPr/>
        <a:lstStyle/>
        <a:p>
          <a:r>
            <a:rPr lang="en-US" sz="2800"/>
            <a:t>Pilot</a:t>
          </a:r>
          <a:endParaRPr lang="en-US" sz="2800" dirty="0"/>
        </a:p>
      </dgm:t>
    </dgm:pt>
    <dgm:pt modelId="{E09FCE2F-DF3A-4B08-948D-410F8045E0D2}" type="parTrans" cxnId="{9D797661-04B9-4B4C-8E86-CE2CB139B1CA}">
      <dgm:prSet/>
      <dgm:spPr/>
      <dgm:t>
        <a:bodyPr/>
        <a:lstStyle/>
        <a:p>
          <a:endParaRPr lang="en-US"/>
        </a:p>
      </dgm:t>
    </dgm:pt>
    <dgm:pt modelId="{FCF7134D-8C41-4BB7-B145-7FF4533B31D3}" type="sibTrans" cxnId="{9D797661-04B9-4B4C-8E86-CE2CB139B1CA}">
      <dgm:prSet/>
      <dgm:spPr/>
      <dgm:t>
        <a:bodyPr/>
        <a:lstStyle/>
        <a:p>
          <a:endParaRPr lang="en-US"/>
        </a:p>
      </dgm:t>
    </dgm:pt>
    <dgm:pt modelId="{2E60FCD9-F45F-409A-AB21-E19110C6A1B3}">
      <dgm:prSet custT="1"/>
      <dgm:spPr/>
      <dgm:t>
        <a:bodyPr/>
        <a:lstStyle/>
        <a:p>
          <a:r>
            <a:rPr lang="en-US" sz="2800" b="1" i="0"/>
            <a:t>Feasibility</a:t>
          </a:r>
          <a:r>
            <a:rPr lang="en-US" sz="2800" i="0"/>
            <a:t>:</a:t>
          </a:r>
          <a:endParaRPr lang="en-US" sz="2800" i="0" dirty="0"/>
        </a:p>
      </dgm:t>
    </dgm:pt>
    <dgm:pt modelId="{F14C818C-77A5-420D-B126-E64D7481A2F8}" type="parTrans" cxnId="{BA86FD8E-0801-4CFC-8D23-99C5B4DA2078}">
      <dgm:prSet/>
      <dgm:spPr/>
      <dgm:t>
        <a:bodyPr/>
        <a:lstStyle/>
        <a:p>
          <a:endParaRPr lang="en-US"/>
        </a:p>
      </dgm:t>
    </dgm:pt>
    <dgm:pt modelId="{74F67A59-74E2-444D-8BA5-54709C23ED7D}" type="sibTrans" cxnId="{BA86FD8E-0801-4CFC-8D23-99C5B4DA2078}">
      <dgm:prSet/>
      <dgm:spPr/>
      <dgm:t>
        <a:bodyPr/>
        <a:lstStyle/>
        <a:p>
          <a:endParaRPr lang="en-US"/>
        </a:p>
      </dgm:t>
    </dgm:pt>
    <dgm:pt modelId="{4E3EEECC-2DF4-4AE3-A39F-989085CB5F92}">
      <dgm:prSet custT="1"/>
      <dgm:spPr/>
      <dgm:t>
        <a:bodyPr/>
        <a:lstStyle/>
        <a:p>
          <a:r>
            <a:rPr lang="en-CA" sz="2400" dirty="0"/>
            <a:t>Full – Primary Efficacy Outcome</a:t>
          </a:r>
          <a:endParaRPr lang="en-US" sz="2400" dirty="0"/>
        </a:p>
      </dgm:t>
    </dgm:pt>
    <dgm:pt modelId="{C9758691-D409-435A-BD27-99434D15FE03}" type="parTrans" cxnId="{5E41695E-8FB0-4B05-8C2A-C9ABA126F38B}">
      <dgm:prSet/>
      <dgm:spPr/>
      <dgm:t>
        <a:bodyPr/>
        <a:lstStyle/>
        <a:p>
          <a:endParaRPr lang="en-US"/>
        </a:p>
      </dgm:t>
    </dgm:pt>
    <dgm:pt modelId="{C718B42C-D649-4FEE-B306-76C809E6B800}" type="sibTrans" cxnId="{5E41695E-8FB0-4B05-8C2A-C9ABA126F38B}">
      <dgm:prSet/>
      <dgm:spPr/>
      <dgm:t>
        <a:bodyPr/>
        <a:lstStyle/>
        <a:p>
          <a:endParaRPr lang="en-US"/>
        </a:p>
      </dgm:t>
    </dgm:pt>
    <dgm:pt modelId="{615562B4-D0C0-442A-B0B9-61D28F0E222D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dirty="0"/>
            <a:t>Full – Secondary Efficacy Outcomes:</a:t>
          </a:r>
          <a:endParaRPr lang="en-US" dirty="0"/>
        </a:p>
      </dgm:t>
    </dgm:pt>
    <dgm:pt modelId="{A3566194-1EFF-4FE6-BADB-4525C67ACCB5}" type="parTrans" cxnId="{70EF410D-F368-40C7-9687-99744EAED5ED}">
      <dgm:prSet/>
      <dgm:spPr/>
      <dgm:t>
        <a:bodyPr/>
        <a:lstStyle/>
        <a:p>
          <a:endParaRPr lang="en-US"/>
        </a:p>
      </dgm:t>
    </dgm:pt>
    <dgm:pt modelId="{2027C6AA-95E0-4468-B125-188CD093B583}" type="sibTrans" cxnId="{70EF410D-F368-40C7-9687-99744EAED5ED}">
      <dgm:prSet/>
      <dgm:spPr/>
      <dgm:t>
        <a:bodyPr/>
        <a:lstStyle/>
        <a:p>
          <a:endParaRPr lang="en-US"/>
        </a:p>
      </dgm:t>
    </dgm:pt>
    <dgm:pt modelId="{4900D66A-2E34-4973-B909-010D0F5CED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b="1" dirty="0"/>
            <a:t>Resource use</a:t>
          </a:r>
          <a:r>
            <a:rPr lang="en-CA" sz="1800" dirty="0"/>
            <a:t>: length of stay, readmissions, total hospital days, ED use</a:t>
          </a:r>
          <a:endParaRPr lang="en-US" sz="1800" dirty="0"/>
        </a:p>
      </dgm:t>
    </dgm:pt>
    <dgm:pt modelId="{F8F537A0-5997-46FA-9661-1EE1BA62B48C}" type="parTrans" cxnId="{FD72DFA2-4C9F-4ECF-9D52-E89515438924}">
      <dgm:prSet/>
      <dgm:spPr/>
      <dgm:t>
        <a:bodyPr/>
        <a:lstStyle/>
        <a:p>
          <a:endParaRPr lang="en-US"/>
        </a:p>
      </dgm:t>
    </dgm:pt>
    <dgm:pt modelId="{B6F61AD2-131D-4330-97E6-1556CE25575B}" type="sibTrans" cxnId="{FD72DFA2-4C9F-4ECF-9D52-E89515438924}">
      <dgm:prSet/>
      <dgm:spPr/>
      <dgm:t>
        <a:bodyPr/>
        <a:lstStyle/>
        <a:p>
          <a:endParaRPr lang="en-US"/>
        </a:p>
      </dgm:t>
    </dgm:pt>
    <dgm:pt modelId="{36307D6E-3BA0-493D-9C34-25FF00BF2B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800" b="1" dirty="0"/>
            <a:t>Patient-Centred: </a:t>
          </a:r>
          <a:r>
            <a:rPr lang="en-CA" sz="1800" b="0" dirty="0"/>
            <a:t>quality</a:t>
          </a:r>
          <a:r>
            <a:rPr lang="en-CA" sz="1800" dirty="0"/>
            <a:t> of life, delirium, pain interference, satisfaction, goal attainment </a:t>
          </a:r>
        </a:p>
        <a:p>
          <a:pPr>
            <a:lnSpc>
              <a:spcPct val="100000"/>
            </a:lnSpc>
          </a:pPr>
          <a:r>
            <a:rPr lang="en-CA" sz="1800" b="1" dirty="0"/>
            <a:t>Safety: </a:t>
          </a:r>
          <a:r>
            <a:rPr lang="en-CA" sz="1800" dirty="0"/>
            <a:t>medication adverse events</a:t>
          </a:r>
          <a:br>
            <a:rPr lang="en-CA" sz="1800" dirty="0"/>
          </a:br>
          <a:endParaRPr lang="en-US" sz="1800" dirty="0"/>
        </a:p>
      </dgm:t>
    </dgm:pt>
    <dgm:pt modelId="{B1E6949B-F237-4694-97D9-8E207DC671C9}" type="parTrans" cxnId="{DCDC2074-44DA-4536-84FD-F89EF6EAF7C0}">
      <dgm:prSet/>
      <dgm:spPr/>
      <dgm:t>
        <a:bodyPr/>
        <a:lstStyle/>
        <a:p>
          <a:endParaRPr lang="en-US"/>
        </a:p>
      </dgm:t>
    </dgm:pt>
    <dgm:pt modelId="{266D5181-56F2-44DC-AE98-B73B25F2DD13}" type="sibTrans" cxnId="{DCDC2074-44DA-4536-84FD-F89EF6EAF7C0}">
      <dgm:prSet/>
      <dgm:spPr/>
      <dgm:t>
        <a:bodyPr/>
        <a:lstStyle/>
        <a:p>
          <a:endParaRPr lang="en-US"/>
        </a:p>
      </dgm:t>
    </dgm:pt>
    <dgm:pt modelId="{D6AD90EE-A7BA-FF47-9751-1C4EE4A5FFC2}">
      <dgm:prSet custT="1"/>
      <dgm:spPr/>
      <dgm:t>
        <a:bodyPr/>
        <a:lstStyle/>
        <a:p>
          <a:r>
            <a:rPr lang="en-CA" sz="2800" b="1" i="0" u="none" dirty="0"/>
            <a:t>Days Alive at Home 30-days</a:t>
          </a:r>
          <a:endParaRPr lang="en-US" sz="2800" b="1" i="0" u="none" dirty="0"/>
        </a:p>
      </dgm:t>
    </dgm:pt>
    <dgm:pt modelId="{9A77727E-2807-A346-A7C0-57A9BE4023D3}" type="parTrans" cxnId="{AE0E31A2-20DE-7942-8522-2AF770F37805}">
      <dgm:prSet/>
      <dgm:spPr/>
      <dgm:t>
        <a:bodyPr/>
        <a:lstStyle/>
        <a:p>
          <a:endParaRPr lang="en-US"/>
        </a:p>
      </dgm:t>
    </dgm:pt>
    <dgm:pt modelId="{27D8202D-BD97-6C43-A090-96E41DDEF892}" type="sibTrans" cxnId="{AE0E31A2-20DE-7942-8522-2AF770F37805}">
      <dgm:prSet/>
      <dgm:spPr/>
      <dgm:t>
        <a:bodyPr/>
        <a:lstStyle/>
        <a:p>
          <a:endParaRPr lang="en-US"/>
        </a:p>
      </dgm:t>
    </dgm:pt>
    <dgm:pt modelId="{22D5E96C-FD32-4F42-AB37-C6B11062B374}">
      <dgm:prSet custT="1"/>
      <dgm:spPr/>
      <dgm:t>
        <a:bodyPr/>
        <a:lstStyle/>
        <a:p>
          <a:r>
            <a:rPr lang="en-US" sz="2400"/>
            <a:t>Enrollment</a:t>
          </a:r>
          <a:endParaRPr lang="en-US" sz="2400" dirty="0"/>
        </a:p>
      </dgm:t>
    </dgm:pt>
    <dgm:pt modelId="{87C3DF65-B4CF-1F42-B5DF-28F5522C4EA6}" type="parTrans" cxnId="{A22D2EA0-A95C-7E47-B85D-3D864368C958}">
      <dgm:prSet/>
      <dgm:spPr/>
      <dgm:t>
        <a:bodyPr/>
        <a:lstStyle/>
        <a:p>
          <a:endParaRPr lang="en-US"/>
        </a:p>
      </dgm:t>
    </dgm:pt>
    <dgm:pt modelId="{A10C2E99-563F-3843-9705-66EDD9FF9E43}" type="sibTrans" cxnId="{A22D2EA0-A95C-7E47-B85D-3D864368C958}">
      <dgm:prSet/>
      <dgm:spPr/>
      <dgm:t>
        <a:bodyPr/>
        <a:lstStyle/>
        <a:p>
          <a:endParaRPr lang="en-US"/>
        </a:p>
      </dgm:t>
    </dgm:pt>
    <dgm:pt modelId="{B3173190-F50F-9B45-90DB-5E972BC3E804}">
      <dgm:prSet custT="1"/>
      <dgm:spPr/>
      <dgm:t>
        <a:bodyPr/>
        <a:lstStyle/>
        <a:p>
          <a:r>
            <a:rPr lang="en-US" sz="2400"/>
            <a:t>Intervention fidelity</a:t>
          </a:r>
          <a:endParaRPr lang="en-US" sz="2400" dirty="0"/>
        </a:p>
      </dgm:t>
    </dgm:pt>
    <dgm:pt modelId="{1317AAE5-4DA2-3840-A75B-AD388D7AFD1C}" type="parTrans" cxnId="{87991ECB-EF2B-0B48-997E-9822A31C08C6}">
      <dgm:prSet/>
      <dgm:spPr/>
      <dgm:t>
        <a:bodyPr/>
        <a:lstStyle/>
        <a:p>
          <a:endParaRPr lang="en-US"/>
        </a:p>
      </dgm:t>
    </dgm:pt>
    <dgm:pt modelId="{A463DE1B-6B16-3C44-B2C1-109B8F823A1D}" type="sibTrans" cxnId="{87991ECB-EF2B-0B48-997E-9822A31C08C6}">
      <dgm:prSet/>
      <dgm:spPr/>
      <dgm:t>
        <a:bodyPr/>
        <a:lstStyle/>
        <a:p>
          <a:endParaRPr lang="en-US"/>
        </a:p>
      </dgm:t>
    </dgm:pt>
    <dgm:pt modelId="{F36A4812-213F-E745-A2E4-4C3706D77C70}">
      <dgm:prSet custT="1"/>
      <dgm:spPr/>
      <dgm:t>
        <a:bodyPr/>
        <a:lstStyle/>
        <a:p>
          <a:r>
            <a:rPr lang="en-US" sz="2400"/>
            <a:t>Complete follow-up</a:t>
          </a:r>
          <a:endParaRPr lang="en-US" sz="2400" dirty="0"/>
        </a:p>
      </dgm:t>
    </dgm:pt>
    <dgm:pt modelId="{9BCE88E5-B93F-2144-B1EA-1C2BC3572D61}" type="parTrans" cxnId="{EBD29BB7-B340-4D42-A863-857AEC08020A}">
      <dgm:prSet/>
      <dgm:spPr/>
      <dgm:t>
        <a:bodyPr/>
        <a:lstStyle/>
        <a:p>
          <a:endParaRPr lang="en-US"/>
        </a:p>
      </dgm:t>
    </dgm:pt>
    <dgm:pt modelId="{0EFBEC84-BE8C-3E48-8DD3-4A721821921E}" type="sibTrans" cxnId="{EBD29BB7-B340-4D42-A863-857AEC08020A}">
      <dgm:prSet/>
      <dgm:spPr/>
      <dgm:t>
        <a:bodyPr/>
        <a:lstStyle/>
        <a:p>
          <a:endParaRPr lang="en-US"/>
        </a:p>
      </dgm:t>
    </dgm:pt>
    <dgm:pt modelId="{88693328-A9EF-7449-925C-18F93409159D}" type="pres">
      <dgm:prSet presAssocID="{ADCD2CD8-2BFA-4247-8B0E-A2CD5498495B}" presName="Name0" presStyleCnt="0">
        <dgm:presLayoutVars>
          <dgm:dir/>
          <dgm:animLvl val="lvl"/>
          <dgm:resizeHandles val="exact"/>
        </dgm:presLayoutVars>
      </dgm:prSet>
      <dgm:spPr/>
    </dgm:pt>
    <dgm:pt modelId="{41DD8526-43E8-9943-8889-BAADF9439CDE}" type="pres">
      <dgm:prSet presAssocID="{A2630842-11C6-4B24-81FE-B71DB2219CD9}" presName="composite" presStyleCnt="0"/>
      <dgm:spPr/>
    </dgm:pt>
    <dgm:pt modelId="{7469869B-075D-2947-ADDF-25C2117EAA8A}" type="pres">
      <dgm:prSet presAssocID="{A2630842-11C6-4B24-81FE-B71DB2219CD9}" presName="parTx" presStyleLbl="alignNode1" presStyleIdx="0" presStyleCnt="3">
        <dgm:presLayoutVars>
          <dgm:chMax val="0"/>
          <dgm:chPref val="0"/>
        </dgm:presLayoutVars>
      </dgm:prSet>
      <dgm:spPr/>
    </dgm:pt>
    <dgm:pt modelId="{CE962207-58BB-6D41-BA42-642CA36E0AA0}" type="pres">
      <dgm:prSet presAssocID="{A2630842-11C6-4B24-81FE-B71DB2219CD9}" presName="desTx" presStyleLbl="alignAccFollowNode1" presStyleIdx="0" presStyleCnt="3">
        <dgm:presLayoutVars/>
      </dgm:prSet>
      <dgm:spPr/>
    </dgm:pt>
    <dgm:pt modelId="{4C5FC31D-BC8E-1448-A94F-80795983D7AD}" type="pres">
      <dgm:prSet presAssocID="{FCF7134D-8C41-4BB7-B145-7FF4533B31D3}" presName="space" presStyleCnt="0"/>
      <dgm:spPr/>
    </dgm:pt>
    <dgm:pt modelId="{BF51D00A-D5DA-1845-B1EF-05289DFD35EB}" type="pres">
      <dgm:prSet presAssocID="{4E3EEECC-2DF4-4AE3-A39F-989085CB5F92}" presName="composite" presStyleCnt="0"/>
      <dgm:spPr/>
    </dgm:pt>
    <dgm:pt modelId="{DB2A3F84-D028-2943-961E-7D43238D0E95}" type="pres">
      <dgm:prSet presAssocID="{4E3EEECC-2DF4-4AE3-A39F-989085CB5F92}" presName="parTx" presStyleLbl="alignNode1" presStyleIdx="1" presStyleCnt="3">
        <dgm:presLayoutVars>
          <dgm:chMax val="0"/>
          <dgm:chPref val="0"/>
        </dgm:presLayoutVars>
      </dgm:prSet>
      <dgm:spPr/>
    </dgm:pt>
    <dgm:pt modelId="{54C70FCE-0668-224A-8145-5692212F1E1B}" type="pres">
      <dgm:prSet presAssocID="{4E3EEECC-2DF4-4AE3-A39F-989085CB5F92}" presName="desTx" presStyleLbl="alignAccFollowNode1" presStyleIdx="1" presStyleCnt="3">
        <dgm:presLayoutVars/>
      </dgm:prSet>
      <dgm:spPr/>
    </dgm:pt>
    <dgm:pt modelId="{22066DF4-3340-F74E-9FE9-70FF3E788C4F}" type="pres">
      <dgm:prSet presAssocID="{C718B42C-D649-4FEE-B306-76C809E6B800}" presName="space" presStyleCnt="0"/>
      <dgm:spPr/>
    </dgm:pt>
    <dgm:pt modelId="{63E73175-A6E9-DF47-9B56-3875FC66DD66}" type="pres">
      <dgm:prSet presAssocID="{615562B4-D0C0-442A-B0B9-61D28F0E222D}" presName="composite" presStyleCnt="0"/>
      <dgm:spPr/>
    </dgm:pt>
    <dgm:pt modelId="{9B1B5A5A-2D98-1144-8844-16B350AD958E}" type="pres">
      <dgm:prSet presAssocID="{615562B4-D0C0-442A-B0B9-61D28F0E222D}" presName="parTx" presStyleLbl="alignNode1" presStyleIdx="2" presStyleCnt="3">
        <dgm:presLayoutVars>
          <dgm:chMax val="0"/>
          <dgm:chPref val="0"/>
        </dgm:presLayoutVars>
      </dgm:prSet>
      <dgm:spPr/>
    </dgm:pt>
    <dgm:pt modelId="{6700D914-85EA-CA4C-903D-0CDB3E3B4F1B}" type="pres">
      <dgm:prSet presAssocID="{615562B4-D0C0-442A-B0B9-61D28F0E222D}" presName="desTx" presStyleLbl="alignAccFollowNode1" presStyleIdx="2" presStyleCnt="3">
        <dgm:presLayoutVars/>
      </dgm:prSet>
      <dgm:spPr/>
    </dgm:pt>
  </dgm:ptLst>
  <dgm:cxnLst>
    <dgm:cxn modelId="{F4376206-0B6F-544C-B01B-FFD94DD16899}" type="presOf" srcId="{4900D66A-2E34-4973-B909-010D0F5CED22}" destId="{6700D914-85EA-CA4C-903D-0CDB3E3B4F1B}" srcOrd="0" destOrd="0" presId="urn:microsoft.com/office/officeart/2016/7/layout/ChevronBlockProcess"/>
    <dgm:cxn modelId="{70EF410D-F368-40C7-9687-99744EAED5ED}" srcId="{ADCD2CD8-2BFA-4247-8B0E-A2CD5498495B}" destId="{615562B4-D0C0-442A-B0B9-61D28F0E222D}" srcOrd="2" destOrd="0" parTransId="{A3566194-1EFF-4FE6-BADB-4525C67ACCB5}" sibTransId="{2027C6AA-95E0-4468-B125-188CD093B583}"/>
    <dgm:cxn modelId="{81FAD515-F9CC-B94D-9A6F-3C868BF640C0}" type="presOf" srcId="{B3173190-F50F-9B45-90DB-5E972BC3E804}" destId="{CE962207-58BB-6D41-BA42-642CA36E0AA0}" srcOrd="0" destOrd="2" presId="urn:microsoft.com/office/officeart/2016/7/layout/ChevronBlockProcess"/>
    <dgm:cxn modelId="{ABB15437-11DB-F24D-A019-A45938166181}" type="presOf" srcId="{D6AD90EE-A7BA-FF47-9751-1C4EE4A5FFC2}" destId="{54C70FCE-0668-224A-8145-5692212F1E1B}" srcOrd="0" destOrd="0" presId="urn:microsoft.com/office/officeart/2016/7/layout/ChevronBlockProcess"/>
    <dgm:cxn modelId="{5E41695E-8FB0-4B05-8C2A-C9ABA126F38B}" srcId="{ADCD2CD8-2BFA-4247-8B0E-A2CD5498495B}" destId="{4E3EEECC-2DF4-4AE3-A39F-989085CB5F92}" srcOrd="1" destOrd="0" parTransId="{C9758691-D409-435A-BD27-99434D15FE03}" sibTransId="{C718B42C-D649-4FEE-B306-76C809E6B800}"/>
    <dgm:cxn modelId="{B712725F-33A1-A448-AA77-2AE5C39C7C1A}" type="presOf" srcId="{A2630842-11C6-4B24-81FE-B71DB2219CD9}" destId="{7469869B-075D-2947-ADDF-25C2117EAA8A}" srcOrd="0" destOrd="0" presId="urn:microsoft.com/office/officeart/2016/7/layout/ChevronBlockProcess"/>
    <dgm:cxn modelId="{9D797661-04B9-4B4C-8E86-CE2CB139B1CA}" srcId="{ADCD2CD8-2BFA-4247-8B0E-A2CD5498495B}" destId="{A2630842-11C6-4B24-81FE-B71DB2219CD9}" srcOrd="0" destOrd="0" parTransId="{E09FCE2F-DF3A-4B08-948D-410F8045E0D2}" sibTransId="{FCF7134D-8C41-4BB7-B145-7FF4533B31D3}"/>
    <dgm:cxn modelId="{06F87F52-80E6-B841-BE40-9DFE64C38A9F}" type="presOf" srcId="{36307D6E-3BA0-493D-9C34-25FF00BF2B03}" destId="{6700D914-85EA-CA4C-903D-0CDB3E3B4F1B}" srcOrd="0" destOrd="1" presId="urn:microsoft.com/office/officeart/2016/7/layout/ChevronBlockProcess"/>
    <dgm:cxn modelId="{DCDC2074-44DA-4536-84FD-F89EF6EAF7C0}" srcId="{615562B4-D0C0-442A-B0B9-61D28F0E222D}" destId="{36307D6E-3BA0-493D-9C34-25FF00BF2B03}" srcOrd="1" destOrd="0" parTransId="{B1E6949B-F237-4694-97D9-8E207DC671C9}" sibTransId="{266D5181-56F2-44DC-AE98-B73B25F2DD13}"/>
    <dgm:cxn modelId="{7DC8AC8D-3482-E44B-9E14-FEBF0A014483}" type="presOf" srcId="{F36A4812-213F-E745-A2E4-4C3706D77C70}" destId="{CE962207-58BB-6D41-BA42-642CA36E0AA0}" srcOrd="0" destOrd="3" presId="urn:microsoft.com/office/officeart/2016/7/layout/ChevronBlockProcess"/>
    <dgm:cxn modelId="{BA86FD8E-0801-4CFC-8D23-99C5B4DA2078}" srcId="{A2630842-11C6-4B24-81FE-B71DB2219CD9}" destId="{2E60FCD9-F45F-409A-AB21-E19110C6A1B3}" srcOrd="0" destOrd="0" parTransId="{F14C818C-77A5-420D-B126-E64D7481A2F8}" sibTransId="{74F67A59-74E2-444D-8BA5-54709C23ED7D}"/>
    <dgm:cxn modelId="{749A7A99-5FA1-2D47-B83C-89510BF4FEF8}" type="presOf" srcId="{ADCD2CD8-2BFA-4247-8B0E-A2CD5498495B}" destId="{88693328-A9EF-7449-925C-18F93409159D}" srcOrd="0" destOrd="0" presId="urn:microsoft.com/office/officeart/2016/7/layout/ChevronBlockProcess"/>
    <dgm:cxn modelId="{A2F29199-001B-3240-A717-02478DD81000}" type="presOf" srcId="{615562B4-D0C0-442A-B0B9-61D28F0E222D}" destId="{9B1B5A5A-2D98-1144-8844-16B350AD958E}" srcOrd="0" destOrd="0" presId="urn:microsoft.com/office/officeart/2016/7/layout/ChevronBlockProcess"/>
    <dgm:cxn modelId="{A22D2EA0-A95C-7E47-B85D-3D864368C958}" srcId="{2E60FCD9-F45F-409A-AB21-E19110C6A1B3}" destId="{22D5E96C-FD32-4F42-AB37-C6B11062B374}" srcOrd="0" destOrd="0" parTransId="{87C3DF65-B4CF-1F42-B5DF-28F5522C4EA6}" sibTransId="{A10C2E99-563F-3843-9705-66EDD9FF9E43}"/>
    <dgm:cxn modelId="{AE0E31A2-20DE-7942-8522-2AF770F37805}" srcId="{4E3EEECC-2DF4-4AE3-A39F-989085CB5F92}" destId="{D6AD90EE-A7BA-FF47-9751-1C4EE4A5FFC2}" srcOrd="0" destOrd="0" parTransId="{9A77727E-2807-A346-A7C0-57A9BE4023D3}" sibTransId="{27D8202D-BD97-6C43-A090-96E41DDEF892}"/>
    <dgm:cxn modelId="{FD72DFA2-4C9F-4ECF-9D52-E89515438924}" srcId="{615562B4-D0C0-442A-B0B9-61D28F0E222D}" destId="{4900D66A-2E34-4973-B909-010D0F5CED22}" srcOrd="0" destOrd="0" parTransId="{F8F537A0-5997-46FA-9661-1EE1BA62B48C}" sibTransId="{B6F61AD2-131D-4330-97E6-1556CE25575B}"/>
    <dgm:cxn modelId="{EBD29BB7-B340-4D42-A863-857AEC08020A}" srcId="{2E60FCD9-F45F-409A-AB21-E19110C6A1B3}" destId="{F36A4812-213F-E745-A2E4-4C3706D77C70}" srcOrd="2" destOrd="0" parTransId="{9BCE88E5-B93F-2144-B1EA-1C2BC3572D61}" sibTransId="{0EFBEC84-BE8C-3E48-8DD3-4A721821921E}"/>
    <dgm:cxn modelId="{CF4B6ABF-1D0E-6548-9122-C58BA108BDD0}" type="presOf" srcId="{4E3EEECC-2DF4-4AE3-A39F-989085CB5F92}" destId="{DB2A3F84-D028-2943-961E-7D43238D0E95}" srcOrd="0" destOrd="0" presId="urn:microsoft.com/office/officeart/2016/7/layout/ChevronBlockProcess"/>
    <dgm:cxn modelId="{87991ECB-EF2B-0B48-997E-9822A31C08C6}" srcId="{2E60FCD9-F45F-409A-AB21-E19110C6A1B3}" destId="{B3173190-F50F-9B45-90DB-5E972BC3E804}" srcOrd="1" destOrd="0" parTransId="{1317AAE5-4DA2-3840-A75B-AD388D7AFD1C}" sibTransId="{A463DE1B-6B16-3C44-B2C1-109B8F823A1D}"/>
    <dgm:cxn modelId="{0FA7F3E6-A17B-0C48-91A7-C90553686CE6}" type="presOf" srcId="{22D5E96C-FD32-4F42-AB37-C6B11062B374}" destId="{CE962207-58BB-6D41-BA42-642CA36E0AA0}" srcOrd="0" destOrd="1" presId="urn:microsoft.com/office/officeart/2016/7/layout/ChevronBlockProcess"/>
    <dgm:cxn modelId="{8373D6F6-DA7B-5743-85E2-FC30E6E12DE1}" type="presOf" srcId="{2E60FCD9-F45F-409A-AB21-E19110C6A1B3}" destId="{CE962207-58BB-6D41-BA42-642CA36E0AA0}" srcOrd="0" destOrd="0" presId="urn:microsoft.com/office/officeart/2016/7/layout/ChevronBlockProcess"/>
    <dgm:cxn modelId="{BD4C6F9D-BCE1-8245-B2BF-4794F12E5158}" type="presParOf" srcId="{88693328-A9EF-7449-925C-18F93409159D}" destId="{41DD8526-43E8-9943-8889-BAADF9439CDE}" srcOrd="0" destOrd="0" presId="urn:microsoft.com/office/officeart/2016/7/layout/ChevronBlockProcess"/>
    <dgm:cxn modelId="{A48BA7DF-75A7-0048-ABEB-BA0F0506B6EC}" type="presParOf" srcId="{41DD8526-43E8-9943-8889-BAADF9439CDE}" destId="{7469869B-075D-2947-ADDF-25C2117EAA8A}" srcOrd="0" destOrd="0" presId="urn:microsoft.com/office/officeart/2016/7/layout/ChevronBlockProcess"/>
    <dgm:cxn modelId="{7A9C1D67-0C06-A746-A6BE-3BE08F61615D}" type="presParOf" srcId="{41DD8526-43E8-9943-8889-BAADF9439CDE}" destId="{CE962207-58BB-6D41-BA42-642CA36E0AA0}" srcOrd="1" destOrd="0" presId="urn:microsoft.com/office/officeart/2016/7/layout/ChevronBlockProcess"/>
    <dgm:cxn modelId="{60D78F52-B452-1941-9413-7E223A78C656}" type="presParOf" srcId="{88693328-A9EF-7449-925C-18F93409159D}" destId="{4C5FC31D-BC8E-1448-A94F-80795983D7AD}" srcOrd="1" destOrd="0" presId="urn:microsoft.com/office/officeart/2016/7/layout/ChevronBlockProcess"/>
    <dgm:cxn modelId="{8C6ADA8F-A766-454F-A063-6833803BD6D1}" type="presParOf" srcId="{88693328-A9EF-7449-925C-18F93409159D}" destId="{BF51D00A-D5DA-1845-B1EF-05289DFD35EB}" srcOrd="2" destOrd="0" presId="urn:microsoft.com/office/officeart/2016/7/layout/ChevronBlockProcess"/>
    <dgm:cxn modelId="{83204B77-73BA-B244-8DCC-DA0200DB3924}" type="presParOf" srcId="{BF51D00A-D5DA-1845-B1EF-05289DFD35EB}" destId="{DB2A3F84-D028-2943-961E-7D43238D0E95}" srcOrd="0" destOrd="0" presId="urn:microsoft.com/office/officeart/2016/7/layout/ChevronBlockProcess"/>
    <dgm:cxn modelId="{20EB4833-9551-D34E-8226-7C31D0B1075F}" type="presParOf" srcId="{BF51D00A-D5DA-1845-B1EF-05289DFD35EB}" destId="{54C70FCE-0668-224A-8145-5692212F1E1B}" srcOrd="1" destOrd="0" presId="urn:microsoft.com/office/officeart/2016/7/layout/ChevronBlockProcess"/>
    <dgm:cxn modelId="{CAFAFF97-4A4A-C041-8DF4-6EAB66677AE7}" type="presParOf" srcId="{88693328-A9EF-7449-925C-18F93409159D}" destId="{22066DF4-3340-F74E-9FE9-70FF3E788C4F}" srcOrd="3" destOrd="0" presId="urn:microsoft.com/office/officeart/2016/7/layout/ChevronBlockProcess"/>
    <dgm:cxn modelId="{86E239B8-B469-7A42-85FE-655CE7774F91}" type="presParOf" srcId="{88693328-A9EF-7449-925C-18F93409159D}" destId="{63E73175-A6E9-DF47-9B56-3875FC66DD66}" srcOrd="4" destOrd="0" presId="urn:microsoft.com/office/officeart/2016/7/layout/ChevronBlockProcess"/>
    <dgm:cxn modelId="{2438D6EC-BB78-2B48-8953-676088BFDFDE}" type="presParOf" srcId="{63E73175-A6E9-DF47-9B56-3875FC66DD66}" destId="{9B1B5A5A-2D98-1144-8844-16B350AD958E}" srcOrd="0" destOrd="0" presId="urn:microsoft.com/office/officeart/2016/7/layout/ChevronBlockProcess"/>
    <dgm:cxn modelId="{906BCD6D-BCC3-6C40-A745-536C1E8503C3}" type="presParOf" srcId="{63E73175-A6E9-DF47-9B56-3875FC66DD66}" destId="{6700D914-85EA-CA4C-903D-0CDB3E3B4F1B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9869B-075D-2947-ADDF-25C2117EAA8A}">
      <dsp:nvSpPr>
        <dsp:cNvPr id="0" name=""/>
        <dsp:cNvSpPr/>
      </dsp:nvSpPr>
      <dsp:spPr>
        <a:xfrm>
          <a:off x="8770" y="53034"/>
          <a:ext cx="3470847" cy="1041254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566" tIns="128566" rIns="128566" bIns="1285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Pilot</a:t>
          </a:r>
          <a:endParaRPr lang="en-US" sz="2800" kern="1200" dirty="0"/>
        </a:p>
      </dsp:txBody>
      <dsp:txXfrm>
        <a:off x="321146" y="53034"/>
        <a:ext cx="2846095" cy="1041254"/>
      </dsp:txXfrm>
    </dsp:sp>
    <dsp:sp modelId="{CE962207-58BB-6D41-BA42-642CA36E0AA0}">
      <dsp:nvSpPr>
        <dsp:cNvPr id="0" name=""/>
        <dsp:cNvSpPr/>
      </dsp:nvSpPr>
      <dsp:spPr>
        <a:xfrm>
          <a:off x="8770" y="1094288"/>
          <a:ext cx="3158471" cy="336975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589" tIns="249589" rIns="249589" bIns="499179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/>
            <a:t>Feasibility</a:t>
          </a:r>
          <a:r>
            <a:rPr lang="en-US" sz="2800" i="0" kern="1200"/>
            <a:t>:</a:t>
          </a:r>
          <a:endParaRPr lang="en-US" sz="280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Enrollment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Intervention fidelity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Complete follow-up</a:t>
          </a:r>
          <a:endParaRPr lang="en-US" sz="2400" kern="1200" dirty="0"/>
        </a:p>
      </dsp:txBody>
      <dsp:txXfrm>
        <a:off x="8770" y="1094288"/>
        <a:ext cx="3158471" cy="3369756"/>
      </dsp:txXfrm>
    </dsp:sp>
    <dsp:sp modelId="{DB2A3F84-D028-2943-961E-7D43238D0E95}">
      <dsp:nvSpPr>
        <dsp:cNvPr id="0" name=""/>
        <dsp:cNvSpPr/>
      </dsp:nvSpPr>
      <dsp:spPr>
        <a:xfrm>
          <a:off x="3428034" y="53034"/>
          <a:ext cx="3470847" cy="1041254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566" tIns="128566" rIns="128566" bIns="12856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Full – Primary Efficacy Outcome</a:t>
          </a:r>
          <a:endParaRPr lang="en-US" sz="2400" kern="1200" dirty="0"/>
        </a:p>
      </dsp:txBody>
      <dsp:txXfrm>
        <a:off x="3740410" y="53034"/>
        <a:ext cx="2846095" cy="1041254"/>
      </dsp:txXfrm>
    </dsp:sp>
    <dsp:sp modelId="{54C70FCE-0668-224A-8145-5692212F1E1B}">
      <dsp:nvSpPr>
        <dsp:cNvPr id="0" name=""/>
        <dsp:cNvSpPr/>
      </dsp:nvSpPr>
      <dsp:spPr>
        <a:xfrm>
          <a:off x="3428034" y="1094288"/>
          <a:ext cx="3158471" cy="336975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589" tIns="249589" rIns="249589" bIns="499179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i="0" u="none" kern="1200" dirty="0"/>
            <a:t>Days Alive at Home 30-days</a:t>
          </a:r>
          <a:endParaRPr lang="en-US" sz="2800" b="1" i="0" u="none" kern="1200" dirty="0"/>
        </a:p>
      </dsp:txBody>
      <dsp:txXfrm>
        <a:off x="3428034" y="1094288"/>
        <a:ext cx="3158471" cy="3369756"/>
      </dsp:txXfrm>
    </dsp:sp>
    <dsp:sp modelId="{9B1B5A5A-2D98-1144-8844-16B350AD958E}">
      <dsp:nvSpPr>
        <dsp:cNvPr id="0" name=""/>
        <dsp:cNvSpPr/>
      </dsp:nvSpPr>
      <dsp:spPr>
        <a:xfrm>
          <a:off x="6847297" y="53034"/>
          <a:ext cx="3470847" cy="1041254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566" tIns="128566" rIns="128566" bIns="128566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Full – Secondary Efficacy Outcomes:</a:t>
          </a:r>
          <a:endParaRPr lang="en-US" sz="2300" kern="1200" dirty="0"/>
        </a:p>
      </dsp:txBody>
      <dsp:txXfrm>
        <a:off x="7159673" y="53034"/>
        <a:ext cx="2846095" cy="1041254"/>
      </dsp:txXfrm>
    </dsp:sp>
    <dsp:sp modelId="{6700D914-85EA-CA4C-903D-0CDB3E3B4F1B}">
      <dsp:nvSpPr>
        <dsp:cNvPr id="0" name=""/>
        <dsp:cNvSpPr/>
      </dsp:nvSpPr>
      <dsp:spPr>
        <a:xfrm>
          <a:off x="6847297" y="1094288"/>
          <a:ext cx="3158471" cy="336975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589" tIns="249589" rIns="249589" bIns="499179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Resource use</a:t>
          </a:r>
          <a:r>
            <a:rPr lang="en-CA" sz="1800" kern="1200" dirty="0"/>
            <a:t>: length of stay, readmissions, total hospital days, ED use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Patient-Centred: </a:t>
          </a:r>
          <a:r>
            <a:rPr lang="en-CA" sz="1800" b="0" kern="1200" dirty="0"/>
            <a:t>quality</a:t>
          </a:r>
          <a:r>
            <a:rPr lang="en-CA" sz="1800" kern="1200" dirty="0"/>
            <a:t> of life, delirium, pain interference, satisfaction, goal attainment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Safety: </a:t>
          </a:r>
          <a:r>
            <a:rPr lang="en-CA" sz="1800" kern="1200" dirty="0"/>
            <a:t>medication adverse events</a:t>
          </a:r>
          <a:br>
            <a:rPr lang="en-CA" sz="1800" kern="1200" dirty="0"/>
          </a:br>
          <a:endParaRPr lang="en-US" sz="1800" kern="1200" dirty="0"/>
        </a:p>
      </dsp:txBody>
      <dsp:txXfrm>
        <a:off x="6847297" y="1094288"/>
        <a:ext cx="3158471" cy="33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D3C0B-2041-784B-99D7-BD04A7CA786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E5AD-9AA8-524A-B432-8D1C33DC5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virtual post-surgical care?</a:t>
            </a:r>
          </a:p>
          <a:p>
            <a:r>
              <a:rPr lang="en-US" dirty="0"/>
              <a:t>Innovative model of care for patients which has evolved following the first PVC-RAM trial in 2020. It that exists in many centres across the country, including in Ottawa and Edmonton, who are the the two sites where this pilot will be conducted.</a:t>
            </a:r>
          </a:p>
          <a:p>
            <a:r>
              <a:rPr lang="en-US" dirty="0"/>
              <a:t>Patients discharged from hospital with a tablet that has Cloud DX software on it and </a:t>
            </a:r>
            <a:r>
              <a:rPr lang="en-US" dirty="0" err="1"/>
              <a:t>bluetooth</a:t>
            </a:r>
            <a:r>
              <a:rPr lang="en-US" dirty="0"/>
              <a:t> monitoring equipment. They do twice daily vital signs and complete a daily symptoms survey and regular video calls with a virtual nurse.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E5AD-9AA8-524A-B432-8D1C33DC5A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E5AD-9AA8-524A-B432-8D1C33DC5A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E5AD-9AA8-524A-B432-8D1C33DC5A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0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E5AD-9AA8-524A-B432-8D1C33DC5A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4B24CCB-57E3-904A-B132-26EE5155C8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305094-6851-6F47-AB6F-0ADD472FC844}"/>
              </a:ext>
            </a:extLst>
          </p:cNvPr>
          <p:cNvSpPr/>
          <p:nvPr/>
        </p:nvSpPr>
        <p:spPr>
          <a:xfrm>
            <a:off x="0" y="-100898"/>
            <a:ext cx="12192000" cy="5726563"/>
          </a:xfrm>
          <a:prstGeom prst="rect">
            <a:avLst/>
          </a:prstGeom>
          <a:solidFill>
            <a:srgbClr val="295D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3033" y="2037602"/>
            <a:ext cx="5232972" cy="5788737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>
              <a:lnSpc>
                <a:spcPct val="80000"/>
              </a:lnSpc>
              <a:defRPr sz="4800" b="1" cap="none" spc="0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3032" y="3619400"/>
            <a:ext cx="5027529" cy="114527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3200" b="0" i="0" cap="none" spc="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B0692-DBD7-4523-A89D-6B038902D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023" y="5508117"/>
            <a:ext cx="12192000" cy="22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2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F24FFEB-8544-E24F-BAB4-4FCA9EF900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833" y="136656"/>
            <a:ext cx="10297887" cy="132384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F6A4310-3946-AF45-BBBE-EBCF3DDF8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2" y="1798573"/>
            <a:ext cx="10326916" cy="4517080"/>
          </a:xfrm>
          <a:prstGeom prst="rect">
            <a:avLst/>
          </a:prstGeom>
        </p:spPr>
        <p:txBody>
          <a:bodyPr/>
          <a:lstStyle>
            <a:lvl1pPr>
              <a:buClr>
                <a:srgbClr val="4287A3"/>
              </a:buClr>
              <a:buSzPct val="100000"/>
              <a:defRPr sz="3733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rgbClr val="4287A3"/>
              </a:buClr>
              <a:buSzPct val="100000"/>
              <a:defRPr sz="3200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rgbClr val="4287A3"/>
              </a:buClr>
              <a:buSzPct val="100000"/>
              <a:defRPr sz="2667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rgbClr val="4287A3"/>
              </a:buClr>
              <a:buSzPct val="100000"/>
              <a:defRPr sz="2133">
                <a:solidFill>
                  <a:srgbClr val="707273"/>
                </a:solidFill>
              </a:defRPr>
            </a:lvl4pPr>
            <a:lvl5pPr>
              <a:buClr>
                <a:srgbClr val="4287A3"/>
              </a:buClr>
              <a:buSzPct val="100000"/>
              <a:defRPr sz="1867">
                <a:solidFill>
                  <a:srgbClr val="70727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9813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63600" y="1795219"/>
            <a:ext cx="5040000" cy="4561239"/>
          </a:xfrm>
          <a:prstGeom prst="rect">
            <a:avLst/>
          </a:prstGeom>
        </p:spPr>
        <p:txBody>
          <a:bodyPr/>
          <a:lstStyle>
            <a:lvl1pPr>
              <a:buClr>
                <a:srgbClr val="4287A3"/>
              </a:buClr>
              <a:buSzPct val="100000"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rgbClr val="4287A3"/>
              </a:buClr>
              <a:buSzPct val="100000"/>
              <a:defRPr sz="2667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rgbClr val="4287A3"/>
              </a:buClr>
              <a:buSzPct val="100000"/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rgbClr val="4287A3"/>
              </a:buClr>
              <a:buSzPct val="100000"/>
              <a:defRPr sz="2133">
                <a:solidFill>
                  <a:schemeClr val="tx2">
                    <a:lumMod val="75000"/>
                  </a:schemeClr>
                </a:solidFill>
              </a:defRPr>
            </a:lvl4pPr>
            <a:lvl5pPr>
              <a:buClr>
                <a:srgbClr val="4287A3"/>
              </a:buClr>
              <a:buSzPct val="100000"/>
              <a:defRPr sz="1867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150516" y="1798580"/>
            <a:ext cx="5040000" cy="4544425"/>
          </a:xfrm>
          <a:prstGeom prst="rect">
            <a:avLst/>
          </a:prstGeom>
        </p:spPr>
        <p:txBody>
          <a:bodyPr/>
          <a:lstStyle>
            <a:lvl1pPr>
              <a:buClr>
                <a:srgbClr val="4287A3"/>
              </a:buClr>
              <a:buSzPct val="100000"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rgbClr val="4287A3"/>
              </a:buClr>
              <a:buSzPct val="100000"/>
              <a:defRPr sz="2667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rgbClr val="4287A3"/>
              </a:buClr>
              <a:buSzPct val="100000"/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rgbClr val="4287A3"/>
              </a:buClr>
              <a:buSzPct val="100000"/>
              <a:defRPr sz="2133">
                <a:solidFill>
                  <a:schemeClr val="tx2">
                    <a:lumMod val="75000"/>
                  </a:schemeClr>
                </a:solidFill>
              </a:defRPr>
            </a:lvl4pPr>
            <a:lvl5pPr>
              <a:buClr>
                <a:srgbClr val="4287A3"/>
              </a:buClr>
              <a:buSzPct val="100000"/>
              <a:defRPr sz="1867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DEC27E2-F435-409C-B088-E1C0B2D9C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833" y="136656"/>
            <a:ext cx="10297887" cy="132384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</a:p>
        </p:txBody>
      </p:sp>
    </p:spTree>
    <p:extLst>
      <p:ext uri="{BB962C8B-B14F-4D97-AF65-F5344CB8AC3E}">
        <p14:creationId xmlns:p14="http://schemas.microsoft.com/office/powerpoint/2010/main" val="3207177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5CB865-BF9E-409E-8507-9A592F52D7EF}"/>
              </a:ext>
            </a:extLst>
          </p:cNvPr>
          <p:cNvSpPr/>
          <p:nvPr/>
        </p:nvSpPr>
        <p:spPr>
          <a:xfrm>
            <a:off x="-101600" y="-228602"/>
            <a:ext cx="3759200" cy="7185715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A9F1D-6930-4BB8-AFB1-8ED3987924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42"/>
          <a:stretch/>
        </p:blipFill>
        <p:spPr>
          <a:xfrm>
            <a:off x="-1055508" y="-228601"/>
            <a:ext cx="4713109" cy="615882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1778E8-B783-4FDC-B46B-E721FD2E1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070" y="1798573"/>
            <a:ext cx="6889449" cy="4517080"/>
          </a:xfrm>
          <a:prstGeom prst="rect">
            <a:avLst/>
          </a:prstGeom>
        </p:spPr>
        <p:txBody>
          <a:bodyPr/>
          <a:lstStyle>
            <a:lvl1pPr>
              <a:buClr>
                <a:srgbClr val="4287A3"/>
              </a:buClr>
              <a:buSzPct val="100000"/>
              <a:defRPr sz="3733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rgbClr val="4287A3"/>
              </a:buClr>
              <a:buSzPct val="100000"/>
              <a:defRPr sz="3200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rgbClr val="4287A3"/>
              </a:buClr>
              <a:buSzPct val="100000"/>
              <a:defRPr sz="2667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rgbClr val="4287A3"/>
              </a:buClr>
              <a:buSzPct val="100000"/>
              <a:defRPr sz="2133">
                <a:solidFill>
                  <a:srgbClr val="707273"/>
                </a:solidFill>
              </a:defRPr>
            </a:lvl4pPr>
            <a:lvl5pPr>
              <a:buClr>
                <a:srgbClr val="4287A3"/>
              </a:buClr>
              <a:buSzPct val="100000"/>
              <a:defRPr sz="1867">
                <a:solidFill>
                  <a:srgbClr val="70727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88234A3-342C-4E31-80DC-4F8196214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9965" y="2"/>
            <a:ext cx="3036793" cy="668634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master </a:t>
            </a:r>
            <a:br>
              <a:rPr lang="en-US" dirty="0"/>
            </a:br>
            <a:r>
              <a:rPr lang="en-US" dirty="0"/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1ACDF0-1D28-4BDD-950E-5125BAD216D1}"/>
              </a:ext>
            </a:extLst>
          </p:cNvPr>
          <p:cNvSpPr/>
          <p:nvPr/>
        </p:nvSpPr>
        <p:spPr>
          <a:xfrm>
            <a:off x="3657604" y="6396041"/>
            <a:ext cx="1821456" cy="49943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691787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or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87B130-83CB-41B9-8BE1-B41DF2892808}"/>
              </a:ext>
            </a:extLst>
          </p:cNvPr>
          <p:cNvSpPr/>
          <p:nvPr/>
        </p:nvSpPr>
        <p:spPr>
          <a:xfrm>
            <a:off x="-152400" y="-135467"/>
            <a:ext cx="12530667" cy="75184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FD96D5-A5B8-4D4F-9383-F1D2CF2FE4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42"/>
          <a:stretch/>
        </p:blipFill>
        <p:spPr>
          <a:xfrm>
            <a:off x="7572026" y="349591"/>
            <a:ext cx="4713109" cy="615882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EEA0E2C-E5D9-4946-A448-EE0313AC61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136" y="829735"/>
            <a:ext cx="11159067" cy="5678676"/>
          </a:xfrm>
          <a:prstGeom prst="rect">
            <a:avLst/>
          </a:prstGeom>
        </p:spPr>
        <p:txBody>
          <a:bodyPr vert="horz" lIns="0" tIns="0" rIns="0" bIns="0" rtlCol="0" anchor="ctr" anchorCtr="1">
            <a:normAutofit/>
          </a:bodyPr>
          <a:lstStyle>
            <a:lvl1pPr algn="ctr">
              <a:defRPr sz="58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Emphasis or “</a:t>
            </a:r>
            <a:r>
              <a:rPr lang="en-US" dirty="0" err="1"/>
              <a:t>quote”slide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ith Logo - No li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63084" y="1425402"/>
            <a:ext cx="10363200" cy="40777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rgbClr val="78BE2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D8B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B9D3D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3084" y="561403"/>
            <a:ext cx="10363200" cy="720000"/>
          </a:xfrm>
        </p:spPr>
        <p:txBody>
          <a:bodyPr bIns="36000" anchor="b" anchorCtr="0">
            <a:normAutofit/>
          </a:bodyPr>
          <a:lstStyle>
            <a:lvl1pPr algn="l">
              <a:defRPr sz="3200" b="1" cap="all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0801" y="6315654"/>
            <a:ext cx="944329" cy="488471"/>
          </a:xfrm>
        </p:spPr>
        <p:txBody>
          <a:bodyPr/>
          <a:lstStyle>
            <a:lvl1pPr>
              <a:defRPr>
                <a:solidFill>
                  <a:srgbClr val="0033A0"/>
                </a:solidFill>
              </a:defRPr>
            </a:lvl1pPr>
          </a:lstStyle>
          <a:p>
            <a:fld id="{07B392A0-20F2-A244-A5E0-64CEB3FBC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4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 log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63084" y="561400"/>
            <a:ext cx="10363200" cy="720000"/>
          </a:xfrm>
        </p:spPr>
        <p:txBody>
          <a:bodyPr bIns="36000" anchor="b" anchorCtr="0">
            <a:normAutofit/>
          </a:bodyPr>
          <a:lstStyle>
            <a:lvl1pPr algn="l">
              <a:defRPr sz="3200" b="1" cap="all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63084" y="1425400"/>
            <a:ext cx="10363200" cy="50016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rgbClr val="78BE2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D8B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B9D3D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0801" y="6315654"/>
            <a:ext cx="944329" cy="488471"/>
          </a:xfrm>
        </p:spPr>
        <p:txBody>
          <a:bodyPr/>
          <a:lstStyle>
            <a:lvl1pPr>
              <a:defRPr>
                <a:solidFill>
                  <a:srgbClr val="0033A0"/>
                </a:solidFill>
              </a:defRPr>
            </a:lvl1pPr>
          </a:lstStyle>
          <a:p>
            <a:fld id="{07B392A0-20F2-A244-A5E0-64CEB3FBC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2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de by Side - With Log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92A0-20F2-A244-A5E0-64CEB3FBCA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63083" y="1425401"/>
            <a:ext cx="5040000" cy="411112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rgbClr val="78BE2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D8B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B9D3D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63084" y="561403"/>
            <a:ext cx="10363200" cy="720000"/>
          </a:xfrm>
        </p:spPr>
        <p:txBody>
          <a:bodyPr bIns="36000" anchor="b" anchorCtr="0">
            <a:normAutofit/>
          </a:bodyPr>
          <a:lstStyle>
            <a:lvl1pPr algn="l">
              <a:defRPr sz="3200" b="1" cap="all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284" y="1428761"/>
            <a:ext cx="5040000" cy="4544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rgbClr val="78BE2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ED8B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B9D3D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0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D60BBB-C70E-432A-BDE0-C931D4E746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6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</p:sldLayoutIdLst>
  <p:txStyles>
    <p:titleStyle>
      <a:lvl1pPr algn="l" defTabSz="609555" rtl="0" eaLnBrk="1" latinLnBrk="0" hangingPunct="1">
        <a:lnSpc>
          <a:spcPct val="100000"/>
        </a:lnSpc>
        <a:spcBef>
          <a:spcPct val="0"/>
        </a:spcBef>
        <a:buNone/>
        <a:defRPr sz="4800" b="1" i="0" kern="1200" cap="none" spc="-133">
          <a:solidFill>
            <a:srgbClr val="295D90"/>
          </a:solidFill>
          <a:latin typeface="Arial"/>
          <a:ea typeface="+mj-ea"/>
          <a:cs typeface="Arial"/>
        </a:defRPr>
      </a:lvl1pPr>
    </p:titleStyle>
    <p:bodyStyle>
      <a:lvl1pPr marL="368273" indent="-368273" algn="l" defTabSz="609555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rgbClr val="4287A3"/>
        </a:buClr>
        <a:buSzPct val="100000"/>
        <a:buFont typeface="Arial" panose="020B0604020202020204" pitchFamily="34" charset="0"/>
        <a:buChar char="•"/>
        <a:tabLst/>
        <a:defRPr sz="3733" b="0" i="0" kern="1200" spc="0">
          <a:solidFill>
            <a:srgbClr val="707273"/>
          </a:solidFill>
          <a:latin typeface="Arial"/>
          <a:ea typeface="+mn-ea"/>
          <a:cs typeface="Arial"/>
        </a:defRPr>
      </a:lvl1pPr>
      <a:lvl2pPr marL="654002" indent="-285730" algn="l" defTabSz="609555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rgbClr val="4287A3"/>
        </a:buClr>
        <a:buSzPct val="100000"/>
        <a:buFont typeface="Arial" panose="020B0604020202020204" pitchFamily="34" charset="0"/>
        <a:buChar char="•"/>
        <a:tabLst/>
        <a:defRPr sz="3200" b="0" i="0" kern="1200">
          <a:solidFill>
            <a:srgbClr val="707273"/>
          </a:solidFill>
          <a:latin typeface="Arial"/>
          <a:ea typeface="+mn-ea"/>
          <a:cs typeface="Arial"/>
        </a:defRPr>
      </a:lvl2pPr>
      <a:lvl3pPr marL="899516" indent="-245517" algn="l" defTabSz="609555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rgbClr val="4287A3"/>
        </a:buClr>
        <a:buFont typeface="Arial" panose="020B0604020202020204" pitchFamily="34" charset="0"/>
        <a:buChar char="•"/>
        <a:tabLst/>
        <a:defRPr sz="2667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077304" indent="-177786" algn="l" defTabSz="609555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rgbClr val="4287A3"/>
        </a:buClr>
        <a:buSzPct val="100000"/>
        <a:buFont typeface="Arial" panose="020B0604020202020204" pitchFamily="34" charset="0"/>
        <a:buChar char="•"/>
        <a:tabLst/>
        <a:defRPr sz="1867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187362" indent="-110060" algn="l" defTabSz="609555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rgbClr val="4287A3"/>
        </a:buClr>
        <a:buSzPct val="100000"/>
        <a:buFont typeface="Arial" panose="020B0604020202020204" pitchFamily="34" charset="0"/>
        <a:buChar char="•"/>
        <a:tabLst/>
        <a:defRPr sz="1467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4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47A6-4B3B-C0D7-1D24-00439728B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134" y="468136"/>
            <a:ext cx="10679288" cy="249237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VICTORY </a:t>
            </a:r>
            <a:br>
              <a:rPr lang="en-US" dirty="0"/>
            </a:br>
            <a:r>
              <a:rPr lang="en-CA" sz="3200" i="1" u="sng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V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irtual, </a:t>
            </a:r>
            <a:r>
              <a:rPr lang="en-CA" sz="3200" i="1" u="sng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I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nnovative, postsurgical </a:t>
            </a:r>
            <a:r>
              <a:rPr lang="en-CA" sz="3200" i="1" u="sng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C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are </a:t>
            </a:r>
            <a:r>
              <a:rPr lang="en-CA" sz="3200" i="1" u="sng" cap="none" dirty="0"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T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o </a:t>
            </a:r>
            <a:r>
              <a:rPr lang="en-CA" sz="3200" i="1" u="sng" cap="none" dirty="0"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O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ptimize</a:t>
            </a:r>
            <a:br>
              <a:rPr lang="en-CA" sz="3200" i="1" cap="none" dirty="0"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</a:br>
            <a:r>
              <a:rPr lang="en-CA" sz="3200" i="1" u="sng" cap="none" dirty="0"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R</a:t>
            </a:r>
            <a:r>
              <a:rPr lang="en-CA" sz="3200" i="1" cap="none" dirty="0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eturn home for older people with </a:t>
            </a:r>
            <a:r>
              <a:rPr lang="en-CA" sz="3200" i="1" cap="none" dirty="0" err="1">
                <a:effectLst/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frailt</a:t>
            </a:r>
            <a:r>
              <a:rPr lang="en-CA" sz="3200" i="1" u="sng" cap="none" dirty="0" err="1">
                <a:latin typeface="+mj-lt"/>
                <a:ea typeface="Baskerville Old Face" panose="02020602080505020303" pitchFamily="18" charset="77"/>
                <a:cs typeface="Baskerville Old Face" panose="02020602080505020303" pitchFamily="18" charset="77"/>
              </a:rPr>
              <a:t>Y</a:t>
            </a:r>
            <a:br>
              <a:rPr lang="en-US" sz="3200" cap="none" dirty="0">
                <a:latin typeface="+mj-lt"/>
              </a:rPr>
            </a:br>
            <a:endParaRPr lang="en-US" sz="3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9D64BDA-0F7A-CDA1-C8B7-2911E5F5B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134" y="3144661"/>
            <a:ext cx="11125200" cy="1146175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Sylvie Aucoin, MD, MSc</a:t>
            </a:r>
            <a:br>
              <a:rPr lang="en-US" dirty="0"/>
            </a:br>
            <a:r>
              <a:rPr lang="en-US" dirty="0"/>
              <a:t>Manoj Lalu, MD, PhD</a:t>
            </a:r>
            <a:br>
              <a:rPr lang="en-US" dirty="0"/>
            </a:br>
            <a:r>
              <a:rPr lang="en-US" dirty="0"/>
              <a:t>Daniel McIsaac, MD, MSc</a:t>
            </a:r>
            <a:br>
              <a:rPr lang="en-US" dirty="0"/>
            </a:br>
            <a:r>
              <a:rPr lang="en-US" dirty="0"/>
              <a:t>Michael Jacka, MD</a:t>
            </a:r>
          </a:p>
        </p:txBody>
      </p:sp>
    </p:spTree>
    <p:extLst>
      <p:ext uri="{BB962C8B-B14F-4D97-AF65-F5344CB8AC3E}">
        <p14:creationId xmlns:p14="http://schemas.microsoft.com/office/powerpoint/2010/main" val="184670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46B697-979C-71FA-3995-B7B00699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795219"/>
            <a:ext cx="5040000" cy="4561239"/>
          </a:xfrm>
        </p:spPr>
        <p:txBody>
          <a:bodyPr vert="horz" lIns="0" tIns="45720" rIns="0" bIns="0" rtlCol="0">
            <a:normAutofit/>
          </a:bodyPr>
          <a:lstStyle/>
          <a:p>
            <a:pPr marL="0" indent="0" algn="just" defTabSz="457178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Is a multicenter RCT of frailty-specific virtual post-surgical care to improve patient-centered outcomes for surgical patients with frailty feasible?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onnected Health Kit">
            <a:extLst>
              <a:ext uri="{FF2B5EF4-FFF2-40B4-BE49-F238E27FC236}">
                <a16:creationId xmlns:a16="http://schemas.microsoft.com/office/drawing/2014/main" id="{95AA25A2-DED2-5EE1-4040-9392D18F2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0516" y="1953995"/>
            <a:ext cx="5040000" cy="4233594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1797949-A82A-F17F-C3E1-5833F6DC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33" y="136656"/>
            <a:ext cx="10297887" cy="1323845"/>
          </a:xfrm>
        </p:spPr>
        <p:txBody>
          <a:bodyPr anchor="b">
            <a:normAutofit/>
          </a:bodyPr>
          <a:lstStyle/>
          <a:p>
            <a:r>
              <a:rPr lang="en-US" cap="none" spc="-100"/>
              <a:t>VICTORY Pilot Trial</a:t>
            </a:r>
          </a:p>
        </p:txBody>
      </p:sp>
    </p:spTree>
    <p:extLst>
      <p:ext uri="{BB962C8B-B14F-4D97-AF65-F5344CB8AC3E}">
        <p14:creationId xmlns:p14="http://schemas.microsoft.com/office/powerpoint/2010/main" val="65554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619FD3EA-EF8C-690A-2174-28739654F7F2}"/>
              </a:ext>
            </a:extLst>
          </p:cNvPr>
          <p:cNvGrpSpPr/>
          <p:nvPr/>
        </p:nvGrpSpPr>
        <p:grpSpPr>
          <a:xfrm>
            <a:off x="40583" y="3086217"/>
            <a:ext cx="1449246" cy="1449246"/>
            <a:chOff x="2253003" y="3771316"/>
            <a:chExt cx="2076899" cy="2079006"/>
          </a:xfrm>
        </p:grpSpPr>
        <p:sp>
          <p:nvSpPr>
            <p:cNvPr id="27" name="Flowchart: Connector 26">
              <a:extLst>
                <a:ext uri="{FF2B5EF4-FFF2-40B4-BE49-F238E27FC236}">
                  <a16:creationId xmlns:a16="http://schemas.microsoft.com/office/drawing/2014/main" id="{6470BF13-9666-F432-9D4B-B81D8C1D3AF1}"/>
                </a:ext>
              </a:extLst>
            </p:cNvPr>
            <p:cNvSpPr/>
            <p:nvPr/>
          </p:nvSpPr>
          <p:spPr>
            <a:xfrm>
              <a:off x="2253003" y="3771316"/>
              <a:ext cx="2076899" cy="2079006"/>
            </a:xfrm>
            <a:prstGeom prst="flowChartConnector">
              <a:avLst/>
            </a:prstGeom>
            <a:no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pic>
          <p:nvPicPr>
            <p:cNvPr id="28" name="Picture 27" descr="Silhouette of a person helping a person with a walker&#10;&#10;Description automatically generated">
              <a:extLst>
                <a:ext uri="{FF2B5EF4-FFF2-40B4-BE49-F238E27FC236}">
                  <a16:creationId xmlns:a16="http://schemas.microsoft.com/office/drawing/2014/main" id="{5A040176-9A6C-EACA-E9D7-76AF648CD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2481" y="3950668"/>
              <a:ext cx="485776" cy="736760"/>
            </a:xfrm>
            <a:prstGeom prst="rect">
              <a:avLst/>
            </a:prstGeom>
          </p:spPr>
        </p:pic>
        <p:pic>
          <p:nvPicPr>
            <p:cNvPr id="29" name="Picture 28" descr="Silhouette of a person helping a person with a walker&#10;&#10;Description automatically generated">
              <a:extLst>
                <a:ext uri="{FF2B5EF4-FFF2-40B4-BE49-F238E27FC236}">
                  <a16:creationId xmlns:a16="http://schemas.microsoft.com/office/drawing/2014/main" id="{8C110BEE-AE19-0D83-A261-7E359BE25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7507" y="4729382"/>
              <a:ext cx="485776" cy="736760"/>
            </a:xfrm>
            <a:prstGeom prst="rect">
              <a:avLst/>
            </a:prstGeom>
          </p:spPr>
        </p:pic>
        <p:pic>
          <p:nvPicPr>
            <p:cNvPr id="30" name="Picture 29" descr="A silhouette of an old person with a cane&#10;&#10;Description automatically generated">
              <a:extLst>
                <a:ext uri="{FF2B5EF4-FFF2-40B4-BE49-F238E27FC236}">
                  <a16:creationId xmlns:a16="http://schemas.microsoft.com/office/drawing/2014/main" id="{BA843368-0AB0-21C5-5F92-C7A02DBF8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82086" y="4937049"/>
              <a:ext cx="422069" cy="720000"/>
            </a:xfrm>
            <a:prstGeom prst="rect">
              <a:avLst/>
            </a:prstGeom>
          </p:spPr>
        </p:pic>
        <p:pic>
          <p:nvPicPr>
            <p:cNvPr id="31" name="Picture 30" descr="A silhouette of a person with a walker&#10;&#10;Description automatically generated">
              <a:extLst>
                <a:ext uri="{FF2B5EF4-FFF2-40B4-BE49-F238E27FC236}">
                  <a16:creationId xmlns:a16="http://schemas.microsoft.com/office/drawing/2014/main" id="{8674C771-FA12-46CF-F7DC-D5EA73E9C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76472" y="3935546"/>
              <a:ext cx="422070" cy="819312"/>
            </a:xfrm>
            <a:prstGeom prst="rect">
              <a:avLst/>
            </a:prstGeom>
          </p:spPr>
        </p:pic>
        <p:pic>
          <p:nvPicPr>
            <p:cNvPr id="32" name="Picture 31" descr="A silhouette of a person with a walker&#10;&#10;Description automatically generated">
              <a:extLst>
                <a:ext uri="{FF2B5EF4-FFF2-40B4-BE49-F238E27FC236}">
                  <a16:creationId xmlns:a16="http://schemas.microsoft.com/office/drawing/2014/main" id="{2397B388-1876-BF7B-84FC-8BE7A0C40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9112" y="4621449"/>
              <a:ext cx="422070" cy="819312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2F3466-3269-B023-0C96-E11EE752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36" y="212955"/>
            <a:ext cx="9129129" cy="720000"/>
          </a:xfrm>
        </p:spPr>
        <p:txBody>
          <a:bodyPr>
            <a:normAutofit/>
          </a:bodyPr>
          <a:lstStyle/>
          <a:p>
            <a:r>
              <a:rPr lang="en-US" sz="4000" cap="none" spc="-100" dirty="0">
                <a:solidFill>
                  <a:srgbClr val="295D90"/>
                </a:solidFill>
              </a:rPr>
              <a:t>VICTORY – Vanguard RCT Design</a:t>
            </a:r>
            <a:endParaRPr lang="en-US" sz="4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4D458E-D292-6653-8267-8378BE055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640" y="1822495"/>
            <a:ext cx="3577622" cy="10151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&gt;60 years old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Clinical Frailty Score ≥4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Non-cardiac surgery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9C6504-06E5-ADDE-8219-365D14301DF9}"/>
              </a:ext>
            </a:extLst>
          </p:cNvPr>
          <p:cNvCxnSpPr>
            <a:cxnSpLocks/>
          </p:cNvCxnSpPr>
          <p:nvPr/>
        </p:nvCxnSpPr>
        <p:spPr>
          <a:xfrm>
            <a:off x="3032449" y="3521141"/>
            <a:ext cx="2468018" cy="0"/>
          </a:xfrm>
          <a:prstGeom prst="straightConnector1">
            <a:avLst/>
          </a:prstGeom>
          <a:ln w="635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5258611-15F7-68B4-FE2F-A6934DD7CF80}"/>
              </a:ext>
            </a:extLst>
          </p:cNvPr>
          <p:cNvCxnSpPr>
            <a:cxnSpLocks/>
          </p:cNvCxnSpPr>
          <p:nvPr/>
        </p:nvCxnSpPr>
        <p:spPr>
          <a:xfrm flipV="1">
            <a:off x="5736609" y="2630457"/>
            <a:ext cx="1743567" cy="724024"/>
          </a:xfrm>
          <a:prstGeom prst="straightConnector1">
            <a:avLst/>
          </a:prstGeom>
          <a:ln w="635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04AF869-26A1-FAE3-17C8-EC3E4E2FCE89}"/>
              </a:ext>
            </a:extLst>
          </p:cNvPr>
          <p:cNvCxnSpPr>
            <a:cxnSpLocks/>
          </p:cNvCxnSpPr>
          <p:nvPr/>
        </p:nvCxnSpPr>
        <p:spPr>
          <a:xfrm>
            <a:off x="5736609" y="3675640"/>
            <a:ext cx="1743567" cy="667193"/>
          </a:xfrm>
          <a:prstGeom prst="straightConnector1">
            <a:avLst/>
          </a:prstGeom>
          <a:ln w="63500"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4663A9A-0368-FBB0-4B45-8A20A8979909}"/>
              </a:ext>
            </a:extLst>
          </p:cNvPr>
          <p:cNvSpPr txBox="1">
            <a:spLocks/>
          </p:cNvSpPr>
          <p:nvPr/>
        </p:nvSpPr>
        <p:spPr>
          <a:xfrm>
            <a:off x="8302395" y="772840"/>
            <a:ext cx="3427748" cy="583149"/>
          </a:xfrm>
        </p:spPr>
        <p:txBody>
          <a:bodyPr bIns="36000" anchor="b" anchorCtr="0">
            <a:noAutofit/>
          </a:bodyPr>
          <a:lstStyle>
            <a:lvl1pPr algn="l" defTabSz="60955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i="0" kern="1200" cap="all" spc="-133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cap="none" spc="-100" dirty="0">
                <a:solidFill>
                  <a:schemeClr val="tx1"/>
                </a:solidFill>
              </a:rPr>
              <a:t>Intervention</a:t>
            </a:r>
            <a:r>
              <a:rPr lang="en-US" sz="2800" dirty="0">
                <a:solidFill>
                  <a:schemeClr val="tx1"/>
                </a:solidFill>
              </a:rPr>
              <a:t> G</a:t>
            </a:r>
            <a:r>
              <a:rPr lang="en-US" sz="2800" cap="none" spc="-100" dirty="0">
                <a:solidFill>
                  <a:schemeClr val="tx1"/>
                </a:solidFill>
              </a:rPr>
              <a:t>roup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F1579D1-AD28-D1EF-D2ED-5777C5F33629}"/>
              </a:ext>
            </a:extLst>
          </p:cNvPr>
          <p:cNvSpPr txBox="1">
            <a:spLocks/>
          </p:cNvSpPr>
          <p:nvPr/>
        </p:nvSpPr>
        <p:spPr>
          <a:xfrm>
            <a:off x="7416414" y="1710205"/>
            <a:ext cx="3343790" cy="2362686"/>
          </a:xfrm>
        </p:spPr>
        <p:txBody>
          <a:bodyPr/>
          <a:lstStyle>
            <a:lvl1pPr marL="368273" indent="-368273" algn="l" defTabSz="609555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733" b="0" i="0" kern="1200" spc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54002" indent="-28573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99516" indent="-245517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8BE20"/>
              </a:buClr>
              <a:buFont typeface="Arial" panose="020B0604020202020204" pitchFamily="34" charset="0"/>
              <a:buChar char="•"/>
              <a:tabLst/>
              <a:defRPr sz="26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7304" indent="-177786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D8B00"/>
              </a:buClr>
              <a:buSzPct val="100000"/>
              <a:buFont typeface="Arial" panose="020B0604020202020204" pitchFamily="34" charset="0"/>
              <a:buChar char="•"/>
              <a:tabLst/>
              <a:defRPr sz="18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87362" indent="-11006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B9D3DC"/>
              </a:buClr>
              <a:buSzPct val="100000"/>
              <a:buFont typeface="Arial" panose="020B0604020202020204" pitchFamily="34" charset="0"/>
              <a:buChar char="•"/>
              <a:tabLst/>
              <a:defRPr sz="14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54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Remote monitoring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Virtual nursing care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‘4Ms’ assessment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14 days discharge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3CECC1E-CF3B-4836-039C-CE8947908992}"/>
              </a:ext>
            </a:extLst>
          </p:cNvPr>
          <p:cNvSpPr txBox="1">
            <a:spLocks/>
          </p:cNvSpPr>
          <p:nvPr/>
        </p:nvSpPr>
        <p:spPr>
          <a:xfrm>
            <a:off x="8505028" y="3810840"/>
            <a:ext cx="2644166" cy="548199"/>
          </a:xfrm>
        </p:spPr>
        <p:txBody>
          <a:bodyPr bIns="36000" anchor="b" anchorCtr="0">
            <a:noAutofit/>
          </a:bodyPr>
          <a:lstStyle>
            <a:lvl1pPr algn="l" defTabSz="60955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i="0" kern="1200" cap="all" spc="-133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cap="none" spc="-100" dirty="0">
                <a:solidFill>
                  <a:schemeClr val="tx1"/>
                </a:solidFill>
              </a:rPr>
              <a:t>Control</a:t>
            </a:r>
            <a:r>
              <a:rPr lang="en-US" sz="2800" dirty="0">
                <a:solidFill>
                  <a:schemeClr val="tx1"/>
                </a:solidFill>
              </a:rPr>
              <a:t> G</a:t>
            </a:r>
            <a:r>
              <a:rPr lang="en-US" sz="2800" cap="none" spc="-100" dirty="0">
                <a:solidFill>
                  <a:schemeClr val="tx1"/>
                </a:solidFill>
              </a:rPr>
              <a:t>roup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07215B2-6660-4FD4-CAE0-157FB94081A6}"/>
              </a:ext>
            </a:extLst>
          </p:cNvPr>
          <p:cNvSpPr txBox="1">
            <a:spLocks/>
          </p:cNvSpPr>
          <p:nvPr/>
        </p:nvSpPr>
        <p:spPr>
          <a:xfrm>
            <a:off x="7396536" y="4842753"/>
            <a:ext cx="2642266" cy="1802292"/>
          </a:xfrm>
        </p:spPr>
        <p:txBody>
          <a:bodyPr/>
          <a:lstStyle>
            <a:lvl1pPr marL="368273" indent="-368273" algn="l" defTabSz="609555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733" b="0" i="0" kern="1200" spc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54002" indent="-28573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99516" indent="-245517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8BE20"/>
              </a:buClr>
              <a:buFont typeface="Arial" panose="020B0604020202020204" pitchFamily="34" charset="0"/>
              <a:buChar char="•"/>
              <a:tabLst/>
              <a:defRPr sz="26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7304" indent="-177786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D8B00"/>
              </a:buClr>
              <a:buSzPct val="100000"/>
              <a:buFont typeface="Arial" panose="020B0604020202020204" pitchFamily="34" charset="0"/>
              <a:buChar char="•"/>
              <a:tabLst/>
              <a:defRPr sz="18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87362" indent="-11006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B9D3DC"/>
              </a:buClr>
              <a:buSzPct val="100000"/>
              <a:buFont typeface="Arial" panose="020B0604020202020204" pitchFamily="34" charset="0"/>
              <a:buChar char="•"/>
              <a:tabLst/>
              <a:defRPr sz="14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54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100" dirty="0">
                <a:solidFill>
                  <a:schemeClr val="tx2">
                    <a:lumMod val="75000"/>
                  </a:schemeClr>
                </a:solidFill>
              </a:rPr>
              <a:t>Institution-standard post-discharge care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91AB2E3-CDAF-806B-9797-F0D06562C0DA}"/>
              </a:ext>
            </a:extLst>
          </p:cNvPr>
          <p:cNvGrpSpPr/>
          <p:nvPr/>
        </p:nvGrpSpPr>
        <p:grpSpPr>
          <a:xfrm>
            <a:off x="645370" y="1689012"/>
            <a:ext cx="1449246" cy="1449246"/>
            <a:chOff x="988506" y="1898444"/>
            <a:chExt cx="1980000" cy="1980000"/>
          </a:xfrm>
        </p:grpSpPr>
        <p:pic>
          <p:nvPicPr>
            <p:cNvPr id="4" name="Picture 3" descr="A silhouette of an old person with a cane&#10;&#10;Description automatically generated">
              <a:extLst>
                <a:ext uri="{FF2B5EF4-FFF2-40B4-BE49-F238E27FC236}">
                  <a16:creationId xmlns:a16="http://schemas.microsoft.com/office/drawing/2014/main" id="{2B56A841-D7AA-A2E4-694F-BE4A166CF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0593" y="2755383"/>
              <a:ext cx="402377" cy="685712"/>
            </a:xfrm>
            <a:prstGeom prst="rect">
              <a:avLst/>
            </a:prstGeom>
          </p:spPr>
        </p:pic>
        <p:pic>
          <p:nvPicPr>
            <p:cNvPr id="8" name="Picture 7" descr="A silhouette of a person with a walker&#10;&#10;Description automatically generated">
              <a:extLst>
                <a:ext uri="{FF2B5EF4-FFF2-40B4-BE49-F238E27FC236}">
                  <a16:creationId xmlns:a16="http://schemas.microsoft.com/office/drawing/2014/main" id="{AB10622A-987F-EDFC-2F67-F71D2B62B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19387" y="2048085"/>
              <a:ext cx="402378" cy="780295"/>
            </a:xfrm>
            <a:prstGeom prst="rect">
              <a:avLst/>
            </a:prstGeom>
          </p:spPr>
        </p:pic>
        <p:pic>
          <p:nvPicPr>
            <p:cNvPr id="12" name="Picture 11" descr="Silhouette of a person helping a person with a walker&#10;&#10;Description automatically generated">
              <a:extLst>
                <a:ext uri="{FF2B5EF4-FFF2-40B4-BE49-F238E27FC236}">
                  <a16:creationId xmlns:a16="http://schemas.microsoft.com/office/drawing/2014/main" id="{B089B71B-6405-BBDD-C46E-B0FBD069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0576" y="2952980"/>
              <a:ext cx="463112" cy="701674"/>
            </a:xfrm>
            <a:prstGeom prst="rect">
              <a:avLst/>
            </a:prstGeom>
          </p:spPr>
        </p:pic>
        <p:sp>
          <p:nvSpPr>
            <p:cNvPr id="23" name="Flowchart: Connector 22">
              <a:extLst>
                <a:ext uri="{FF2B5EF4-FFF2-40B4-BE49-F238E27FC236}">
                  <a16:creationId xmlns:a16="http://schemas.microsoft.com/office/drawing/2014/main" id="{77B17731-A8EB-FF34-4DDC-96B3DD5F0D4E}"/>
                </a:ext>
              </a:extLst>
            </p:cNvPr>
            <p:cNvSpPr/>
            <p:nvPr/>
          </p:nvSpPr>
          <p:spPr>
            <a:xfrm>
              <a:off x="988506" y="1898444"/>
              <a:ext cx="1980000" cy="1980000"/>
            </a:xfrm>
            <a:prstGeom prst="flowChartConnector">
              <a:avLst/>
            </a:prstGeom>
            <a:no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pic>
          <p:nvPicPr>
            <p:cNvPr id="24" name="Picture 23" descr="A silhouette of a person with a walker&#10;&#10;Description automatically generated">
              <a:extLst>
                <a:ext uri="{FF2B5EF4-FFF2-40B4-BE49-F238E27FC236}">
                  <a16:creationId xmlns:a16="http://schemas.microsoft.com/office/drawing/2014/main" id="{E5F94ECB-2F5D-FF57-5BD6-9DD547DBA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41966" y="2693577"/>
              <a:ext cx="402378" cy="780295"/>
            </a:xfrm>
            <a:prstGeom prst="rect">
              <a:avLst/>
            </a:prstGeom>
          </p:spPr>
        </p:pic>
        <p:pic>
          <p:nvPicPr>
            <p:cNvPr id="25" name="Picture 24" descr="A silhouette of an old person with a cane&#10;&#10;Description automatically generated">
              <a:extLst>
                <a:ext uri="{FF2B5EF4-FFF2-40B4-BE49-F238E27FC236}">
                  <a16:creationId xmlns:a16="http://schemas.microsoft.com/office/drawing/2014/main" id="{6909F80C-1433-A801-A387-192DE61CF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12865" y="2103355"/>
              <a:ext cx="402377" cy="685712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6E32D4E-948C-3D91-3204-C59B09CACF37}"/>
              </a:ext>
            </a:extLst>
          </p:cNvPr>
          <p:cNvGrpSpPr/>
          <p:nvPr/>
        </p:nvGrpSpPr>
        <p:grpSpPr>
          <a:xfrm>
            <a:off x="1565560" y="3013479"/>
            <a:ext cx="1449246" cy="1449246"/>
            <a:chOff x="88636" y="3807938"/>
            <a:chExt cx="2076899" cy="2079006"/>
          </a:xfrm>
        </p:grpSpPr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6EB3DE7C-9967-DDBB-23CA-2BF7CA11CA3C}"/>
                </a:ext>
              </a:extLst>
            </p:cNvPr>
            <p:cNvSpPr/>
            <p:nvPr/>
          </p:nvSpPr>
          <p:spPr>
            <a:xfrm>
              <a:off x="88636" y="3807938"/>
              <a:ext cx="2076899" cy="2079006"/>
            </a:xfrm>
            <a:prstGeom prst="flowChartConnector">
              <a:avLst/>
            </a:prstGeom>
            <a:no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pic>
          <p:nvPicPr>
            <p:cNvPr id="33" name="Picture 32" descr="A silhouette of an old person with a cane&#10;&#10;Description automatically generated">
              <a:extLst>
                <a:ext uri="{FF2B5EF4-FFF2-40B4-BE49-F238E27FC236}">
                  <a16:creationId xmlns:a16="http://schemas.microsoft.com/office/drawing/2014/main" id="{61C0F440-CF43-93F4-371F-C59EB1DDC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5349" y="3979633"/>
              <a:ext cx="422069" cy="720000"/>
            </a:xfrm>
            <a:prstGeom prst="rect">
              <a:avLst/>
            </a:prstGeom>
          </p:spPr>
        </p:pic>
        <p:pic>
          <p:nvPicPr>
            <p:cNvPr id="34" name="Picture 33" descr="Silhouette of a person helping a person with a walker&#10;&#10;Description automatically generated">
              <a:extLst>
                <a:ext uri="{FF2B5EF4-FFF2-40B4-BE49-F238E27FC236}">
                  <a16:creationId xmlns:a16="http://schemas.microsoft.com/office/drawing/2014/main" id="{99A0CAE1-CF16-6009-B939-DF6A9BB9B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704" y="4754858"/>
              <a:ext cx="485776" cy="736760"/>
            </a:xfrm>
            <a:prstGeom prst="rect">
              <a:avLst/>
            </a:prstGeom>
          </p:spPr>
        </p:pic>
        <p:pic>
          <p:nvPicPr>
            <p:cNvPr id="35" name="Picture 34" descr="A silhouette of a person with a walker&#10;&#10;Description automatically generated">
              <a:extLst>
                <a:ext uri="{FF2B5EF4-FFF2-40B4-BE49-F238E27FC236}">
                  <a16:creationId xmlns:a16="http://schemas.microsoft.com/office/drawing/2014/main" id="{4932F21B-77D9-47E9-D677-2FAE929CA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5214" y="4937049"/>
              <a:ext cx="422070" cy="819312"/>
            </a:xfrm>
            <a:prstGeom prst="rect">
              <a:avLst/>
            </a:prstGeom>
          </p:spPr>
        </p:pic>
        <p:pic>
          <p:nvPicPr>
            <p:cNvPr id="36" name="Picture 35" descr="Silhouette of a person helping a person with a walker&#10;&#10;Description automatically generated">
              <a:extLst>
                <a:ext uri="{FF2B5EF4-FFF2-40B4-BE49-F238E27FC236}">
                  <a16:creationId xmlns:a16="http://schemas.microsoft.com/office/drawing/2014/main" id="{ED78E71F-E41D-8867-A5A3-E7C93753A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820" y="4053095"/>
              <a:ext cx="485776" cy="736760"/>
            </a:xfrm>
            <a:prstGeom prst="rect">
              <a:avLst/>
            </a:prstGeom>
          </p:spPr>
        </p:pic>
        <p:pic>
          <p:nvPicPr>
            <p:cNvPr id="37" name="Picture 36" descr="A silhouette of an old person with a cane&#10;&#10;Description automatically generated">
              <a:extLst>
                <a:ext uri="{FF2B5EF4-FFF2-40B4-BE49-F238E27FC236}">
                  <a16:creationId xmlns:a16="http://schemas.microsoft.com/office/drawing/2014/main" id="{0CE5B4B0-17B2-08FB-A376-C8FC2A6D5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7256" y="4843394"/>
              <a:ext cx="422069" cy="72000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1041856-4B35-B608-CC45-B990FCF50D75}"/>
              </a:ext>
            </a:extLst>
          </p:cNvPr>
          <p:cNvSpPr txBox="1"/>
          <p:nvPr/>
        </p:nvSpPr>
        <p:spPr>
          <a:xfrm>
            <a:off x="622007" y="4589728"/>
            <a:ext cx="19447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3 centers </a:t>
            </a:r>
          </a:p>
          <a:p>
            <a:pPr algn="ctr"/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96 patients</a:t>
            </a:r>
          </a:p>
          <a:p>
            <a:pPr algn="ctr"/>
            <a:endParaRPr lang="fr-CA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6" name="Picture 45" descr="A silhouette of a person with a walker&#10;&#10;Description automatically generated">
            <a:extLst>
              <a:ext uri="{FF2B5EF4-FFF2-40B4-BE49-F238E27FC236}">
                <a16:creationId xmlns:a16="http://schemas.microsoft.com/office/drawing/2014/main" id="{B85BFD45-0CF9-7EED-3D5E-B592115E6B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9010" y="4327923"/>
            <a:ext cx="422070" cy="819312"/>
          </a:xfrm>
          <a:prstGeom prst="rect">
            <a:avLst/>
          </a:prstGeom>
        </p:spPr>
      </p:pic>
      <p:pic>
        <p:nvPicPr>
          <p:cNvPr id="47" name="Picture 46" descr="A silhouette of a person with a walker&#10;&#10;Description automatically generated">
            <a:extLst>
              <a:ext uri="{FF2B5EF4-FFF2-40B4-BE49-F238E27FC236}">
                <a16:creationId xmlns:a16="http://schemas.microsoft.com/office/drawing/2014/main" id="{53A4C842-3D57-A8E9-B0CB-2C98827568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5911" y="1904129"/>
            <a:ext cx="422070" cy="819312"/>
          </a:xfrm>
          <a:prstGeom prst="rect">
            <a:avLst/>
          </a:prstGeom>
        </p:spPr>
      </p:pic>
      <p:pic>
        <p:nvPicPr>
          <p:cNvPr id="48" name="Picture 47" descr="Silhouette of a person helping a person with a walker&#10;&#10;Description automatically generated">
            <a:extLst>
              <a:ext uri="{FF2B5EF4-FFF2-40B4-BE49-F238E27FC236}">
                <a16:creationId xmlns:a16="http://schemas.microsoft.com/office/drawing/2014/main" id="{BF5CFE59-56D6-C30A-41DB-5D6EE0E50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633" y="4868420"/>
            <a:ext cx="485776" cy="736760"/>
          </a:xfrm>
          <a:prstGeom prst="rect">
            <a:avLst/>
          </a:prstGeom>
        </p:spPr>
      </p:pic>
      <p:pic>
        <p:nvPicPr>
          <p:cNvPr id="49" name="Picture 48" descr="Silhouette of a person helping a person with a walker&#10;&#10;Description automatically generated">
            <a:extLst>
              <a:ext uri="{FF2B5EF4-FFF2-40B4-BE49-F238E27FC236}">
                <a16:creationId xmlns:a16="http://schemas.microsoft.com/office/drawing/2014/main" id="{30851BC2-045A-9A1C-A6D1-2E4C5B2E8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576" y="2155156"/>
            <a:ext cx="485776" cy="736760"/>
          </a:xfrm>
          <a:prstGeom prst="rect">
            <a:avLst/>
          </a:prstGeom>
        </p:spPr>
      </p:pic>
      <p:pic>
        <p:nvPicPr>
          <p:cNvPr id="52" name="Picture 51" descr="A silhouette of an old person with a cane&#10;&#10;Description automatically generated">
            <a:extLst>
              <a:ext uri="{FF2B5EF4-FFF2-40B4-BE49-F238E27FC236}">
                <a16:creationId xmlns:a16="http://schemas.microsoft.com/office/drawing/2014/main" id="{F71EA035-61A2-332B-BA7A-419AB47DD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452" y="4166250"/>
            <a:ext cx="422069" cy="720000"/>
          </a:xfrm>
          <a:prstGeom prst="rect">
            <a:avLst/>
          </a:prstGeom>
        </p:spPr>
      </p:pic>
      <p:pic>
        <p:nvPicPr>
          <p:cNvPr id="55" name="Picture 54" descr="A silhouette of an old person with a cane&#10;&#10;Description automatically generated">
            <a:extLst>
              <a:ext uri="{FF2B5EF4-FFF2-40B4-BE49-F238E27FC236}">
                <a16:creationId xmlns:a16="http://schemas.microsoft.com/office/drawing/2014/main" id="{0722048E-84E7-6B73-026A-5E1587A67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975" y="1454066"/>
            <a:ext cx="422069" cy="720000"/>
          </a:xfrm>
          <a:prstGeom prst="rect">
            <a:avLst/>
          </a:prstGeom>
        </p:spPr>
      </p:pic>
      <p:pic>
        <p:nvPicPr>
          <p:cNvPr id="56" name="Picture 55" descr="A person using a computer&#10;&#10;Description automatically generated">
            <a:extLst>
              <a:ext uri="{FF2B5EF4-FFF2-40B4-BE49-F238E27FC236}">
                <a16:creationId xmlns:a16="http://schemas.microsoft.com/office/drawing/2014/main" id="{07DC135A-66F5-FEF3-83C6-3DA887CB1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"/>
          <a:stretch/>
        </p:blipFill>
        <p:spPr bwMode="auto">
          <a:xfrm>
            <a:off x="10163743" y="1378514"/>
            <a:ext cx="1846581" cy="19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esign the Perfect Atmosphere for Healthcare Waiting Room - Jukeboxy">
            <a:extLst>
              <a:ext uri="{FF2B5EF4-FFF2-40B4-BE49-F238E27FC236}">
                <a16:creationId xmlns:a16="http://schemas.microsoft.com/office/drawing/2014/main" id="{82B445C2-C29A-DE9C-34EB-0BFC76A10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211" y="4550204"/>
            <a:ext cx="2134504" cy="193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4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C27C-DDC6-85DB-28D4-52B25BA2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33" y="136656"/>
            <a:ext cx="10297887" cy="1323845"/>
          </a:xfrm>
        </p:spPr>
        <p:txBody>
          <a:bodyPr anchor="b">
            <a:normAutofit/>
          </a:bodyPr>
          <a:lstStyle/>
          <a:p>
            <a:r>
              <a:rPr lang="en-US" dirty="0"/>
              <a:t>Victory Trial Outcomes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E6E854C-501B-A7B1-6774-F5F7417D9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476330"/>
              </p:ext>
            </p:extLst>
          </p:nvPr>
        </p:nvGraphicFramePr>
        <p:xfrm>
          <a:off x="863602" y="1798573"/>
          <a:ext cx="10326916" cy="451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269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B0DC4E-16B6-D2E1-6D56-4F45512F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none" spc="-100" dirty="0">
                <a:solidFill>
                  <a:srgbClr val="295D90"/>
                </a:solidFill>
              </a:rPr>
              <a:t>Timeline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27FF26-4B3A-EBCE-5A89-E91A2D644D34}"/>
              </a:ext>
            </a:extLst>
          </p:cNvPr>
          <p:cNvGrpSpPr/>
          <p:nvPr/>
        </p:nvGrpSpPr>
        <p:grpSpPr>
          <a:xfrm>
            <a:off x="1501422" y="2831472"/>
            <a:ext cx="7501467" cy="792000"/>
            <a:chOff x="485422" y="3064933"/>
            <a:chExt cx="10329334" cy="7958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9368352-6CE4-1CA2-765A-B199F23E8DE1}"/>
                </a:ext>
              </a:extLst>
            </p:cNvPr>
            <p:cNvCxnSpPr/>
            <p:nvPr/>
          </p:nvCxnSpPr>
          <p:spPr>
            <a:xfrm>
              <a:off x="491067" y="3429000"/>
              <a:ext cx="10323689" cy="0"/>
            </a:xfrm>
            <a:prstGeom prst="line">
              <a:avLst/>
            </a:prstGeom>
            <a:ln w="177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CAD4D49-386A-BB84-D753-5E80CBCA30EA}"/>
                </a:ext>
              </a:extLst>
            </p:cNvPr>
            <p:cNvCxnSpPr/>
            <p:nvPr/>
          </p:nvCxnSpPr>
          <p:spPr>
            <a:xfrm>
              <a:off x="485422" y="3064933"/>
              <a:ext cx="0" cy="795867"/>
            </a:xfrm>
            <a:prstGeom prst="line">
              <a:avLst/>
            </a:prstGeom>
            <a:ln w="177800">
              <a:solidFill>
                <a:schemeClr val="dk1"/>
              </a:solidFill>
              <a:rou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B775B-6998-78E3-21F8-85147E3FC75D}"/>
              </a:ext>
            </a:extLst>
          </p:cNvPr>
          <p:cNvCxnSpPr/>
          <p:nvPr/>
        </p:nvCxnSpPr>
        <p:spPr>
          <a:xfrm>
            <a:off x="3369726" y="2831468"/>
            <a:ext cx="0" cy="795867"/>
          </a:xfrm>
          <a:prstGeom prst="line">
            <a:avLst/>
          </a:prstGeom>
          <a:ln w="1778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790EA0E3-848D-15B4-E1C1-C3A9199662D7}"/>
              </a:ext>
            </a:extLst>
          </p:cNvPr>
          <p:cNvSpPr/>
          <p:nvPr/>
        </p:nvSpPr>
        <p:spPr>
          <a:xfrm rot="5400000">
            <a:off x="2252131" y="3017740"/>
            <a:ext cx="366886" cy="1868304"/>
          </a:xfrm>
          <a:prstGeom prst="rightBrace">
            <a:avLst>
              <a:gd name="adj1" fmla="val 0"/>
              <a:gd name="adj2" fmla="val 50000"/>
            </a:avLst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BF1C323-18A2-2CDD-6C94-052CF12AE2D8}"/>
              </a:ext>
            </a:extLst>
          </p:cNvPr>
          <p:cNvSpPr txBox="1">
            <a:spLocks/>
          </p:cNvSpPr>
          <p:nvPr/>
        </p:nvSpPr>
        <p:spPr>
          <a:xfrm>
            <a:off x="1223834" y="4231180"/>
            <a:ext cx="2688207" cy="1618011"/>
          </a:xfrm>
        </p:spPr>
        <p:txBody>
          <a:bodyPr/>
          <a:lstStyle>
            <a:lvl1pPr marL="368273" indent="-368273" algn="l" defTabSz="609555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733" b="0" i="0" kern="1200" spc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54002" indent="-28573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99516" indent="-245517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8BE20"/>
              </a:buClr>
              <a:buFont typeface="Arial" panose="020B0604020202020204" pitchFamily="34" charset="0"/>
              <a:buChar char="•"/>
              <a:tabLst/>
              <a:defRPr sz="26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7304" indent="-177786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D8B00"/>
              </a:buClr>
              <a:buSzPct val="100000"/>
              <a:buFont typeface="Arial" panose="020B0604020202020204" pitchFamily="34" charset="0"/>
              <a:buChar char="•"/>
              <a:tabLst/>
              <a:defRPr sz="18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87362" indent="-11006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B9D3DC"/>
              </a:buClr>
              <a:buSzPct val="100000"/>
              <a:buFont typeface="Arial" panose="020B0604020202020204" pitchFamily="34" charset="0"/>
              <a:buChar char="•"/>
              <a:tabLst/>
              <a:defRPr sz="14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54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/>
              <a:t>Work to Date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dirty="0">
                <a:solidFill>
                  <a:schemeClr val="tx2">
                    <a:lumMod val="75000"/>
                  </a:schemeClr>
                </a:solidFill>
              </a:rPr>
              <a:t>REB approval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dirty="0">
                <a:solidFill>
                  <a:schemeClr val="tx2">
                    <a:lumMod val="75000"/>
                  </a:schemeClr>
                </a:solidFill>
              </a:rPr>
              <a:t>Liaison b/w sites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dirty="0">
                <a:solidFill>
                  <a:schemeClr val="tx2">
                    <a:lumMod val="75000"/>
                  </a:schemeClr>
                </a:solidFill>
              </a:rPr>
              <a:t>Funding for trial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1F6ACC-FDDB-0DC9-8B8B-0939E39AFBAF}"/>
              </a:ext>
            </a:extLst>
          </p:cNvPr>
          <p:cNvCxnSpPr/>
          <p:nvPr/>
        </p:nvCxnSpPr>
        <p:spPr>
          <a:xfrm>
            <a:off x="6180641" y="2828651"/>
            <a:ext cx="0" cy="795867"/>
          </a:xfrm>
          <a:prstGeom prst="line">
            <a:avLst/>
          </a:prstGeom>
          <a:ln w="177800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94BB4B8-CEA3-A874-F559-34DC2986E227}"/>
              </a:ext>
            </a:extLst>
          </p:cNvPr>
          <p:cNvSpPr/>
          <p:nvPr/>
        </p:nvSpPr>
        <p:spPr>
          <a:xfrm rot="5400000">
            <a:off x="4590322" y="2547853"/>
            <a:ext cx="369720" cy="2810912"/>
          </a:xfrm>
          <a:prstGeom prst="rightBrace">
            <a:avLst>
              <a:gd name="adj1" fmla="val 0"/>
              <a:gd name="adj2" fmla="val 50000"/>
            </a:avLst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F8543C-5123-8EB2-CDF9-F1043362696C}"/>
              </a:ext>
            </a:extLst>
          </p:cNvPr>
          <p:cNvSpPr txBox="1">
            <a:spLocks/>
          </p:cNvSpPr>
          <p:nvPr/>
        </p:nvSpPr>
        <p:spPr>
          <a:xfrm>
            <a:off x="3598181" y="4231181"/>
            <a:ext cx="3359209" cy="578666"/>
          </a:xfrm>
        </p:spPr>
        <p:txBody>
          <a:bodyPr/>
          <a:lstStyle>
            <a:lvl1pPr marL="368273" indent="-368273" algn="l" defTabSz="609555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733" b="0" i="0" kern="1200" spc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54002" indent="-28573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99516" indent="-245517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8BE20"/>
              </a:buClr>
              <a:buFont typeface="Arial" panose="020B0604020202020204" pitchFamily="34" charset="0"/>
              <a:buChar char="•"/>
              <a:tabLst/>
              <a:defRPr sz="26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77304" indent="-177786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D8B00"/>
              </a:buClr>
              <a:buSzPct val="100000"/>
              <a:buFont typeface="Arial" panose="020B0604020202020204" pitchFamily="34" charset="0"/>
              <a:buChar char="•"/>
              <a:tabLst/>
              <a:defRPr sz="18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87362" indent="-110060" algn="l" defTabSz="60955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B9D3DC"/>
              </a:buClr>
              <a:buSzPct val="100000"/>
              <a:buFont typeface="Arial" panose="020B0604020202020204" pitchFamily="34" charset="0"/>
              <a:buChar char="•"/>
              <a:tabLst/>
              <a:defRPr sz="1467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54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8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CA" sz="2200" dirty="0"/>
              <a:t>Recruitment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solidFill>
                  <a:schemeClr val="tx2">
                    <a:lumMod val="75000"/>
                  </a:schemeClr>
                </a:solidFill>
              </a:rPr>
              <a:t>   8 participants/month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314C2-AF53-8AC0-FD6D-52A0FDF9C716}"/>
              </a:ext>
            </a:extLst>
          </p:cNvPr>
          <p:cNvSpPr txBox="1"/>
          <p:nvPr/>
        </p:nvSpPr>
        <p:spPr>
          <a:xfrm rot="17460902">
            <a:off x="1049865" y="1799132"/>
            <a:ext cx="14619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Arial"/>
                <a:cs typeface="Arial"/>
              </a:rPr>
              <a:t>Mid 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9EE6CC-FFE5-5989-3D50-94C2DBB4D0A1}"/>
              </a:ext>
            </a:extLst>
          </p:cNvPr>
          <p:cNvSpPr txBox="1"/>
          <p:nvPr/>
        </p:nvSpPr>
        <p:spPr>
          <a:xfrm rot="17460902">
            <a:off x="2762587" y="1695384"/>
            <a:ext cx="1788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Arial"/>
                <a:cs typeface="Arial"/>
              </a:rPr>
              <a:t>Early 2024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F91ECF-B002-249A-27F5-C0237EC9AF2A}"/>
              </a:ext>
            </a:extLst>
          </p:cNvPr>
          <p:cNvSpPr txBox="1"/>
          <p:nvPr/>
        </p:nvSpPr>
        <p:spPr>
          <a:xfrm rot="17460902">
            <a:off x="5663943" y="1847677"/>
            <a:ext cx="14619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Arial"/>
                <a:cs typeface="Arial"/>
              </a:rPr>
              <a:t>Mid 2024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615614-0F11-3FD8-68B3-A6962FB3D6E9}"/>
              </a:ext>
            </a:extLst>
          </p:cNvPr>
          <p:cNvSpPr txBox="1"/>
          <p:nvPr/>
        </p:nvSpPr>
        <p:spPr>
          <a:xfrm>
            <a:off x="9139713" y="2017055"/>
            <a:ext cx="235095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09555">
              <a:buClr>
                <a:srgbClr val="4287A3"/>
              </a:buClr>
              <a:buSzPct val="100000"/>
            </a:pPr>
            <a:r>
              <a:rPr lang="en-US" sz="2400" dirty="0">
                <a:latin typeface="Arial"/>
                <a:cs typeface="Arial"/>
              </a:rPr>
              <a:t>End of 2024</a:t>
            </a:r>
          </a:p>
          <a:p>
            <a:pPr marL="368273" indent="-368273" defTabSz="609555"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12 months to complete pilot</a:t>
            </a:r>
          </a:p>
          <a:p>
            <a:pPr marL="368273" indent="-368273" defTabSz="609555">
              <a:buClr>
                <a:srgbClr val="4287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Will inform adequately powered VICTORY trial</a:t>
            </a:r>
          </a:p>
        </p:txBody>
      </p:sp>
    </p:spTree>
    <p:extLst>
      <p:ext uri="{BB962C8B-B14F-4D97-AF65-F5344CB8AC3E}">
        <p14:creationId xmlns:p14="http://schemas.microsoft.com/office/powerpoint/2010/main" val="184455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 animBg="1"/>
      <p:bldP spid="15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OHRI temp">
  <a:themeElements>
    <a:clrScheme name="Custom 6">
      <a:dk1>
        <a:srgbClr val="295D90"/>
      </a:dk1>
      <a:lt1>
        <a:srgbClr val="FFFFFF"/>
      </a:lt1>
      <a:dk2>
        <a:srgbClr val="535655"/>
      </a:dk2>
      <a:lt2>
        <a:srgbClr val="FFFFFF"/>
      </a:lt2>
      <a:accent1>
        <a:srgbClr val="BFBFBF"/>
      </a:accent1>
      <a:accent2>
        <a:srgbClr val="723C7D"/>
      </a:accent2>
      <a:accent3>
        <a:srgbClr val="C15C2E"/>
      </a:accent3>
      <a:accent4>
        <a:srgbClr val="FDB933"/>
      </a:accent4>
      <a:accent5>
        <a:srgbClr val="70B9C6"/>
      </a:accent5>
      <a:accent6>
        <a:srgbClr val="A6BE4B"/>
      </a:accent6>
      <a:hlink>
        <a:srgbClr val="70B9C6"/>
      </a:hlink>
      <a:folHlink>
        <a:srgbClr val="A6BE4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2">
            <a:lumMod val="95000"/>
          </a:schemeClr>
        </a:solidFill>
      </a:spPr>
      <a:bodyPr wrap="square" rtlCol="0">
        <a:spAutoFit/>
      </a:bodyPr>
      <a:lstStyle>
        <a:defPPr algn="l">
          <a:defRPr dirty="0">
            <a:solidFill>
              <a:schemeClr val="tx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HRI temp" id="{D028140B-4AA4-4818-B4FF-D39BCA338EDB}" vid="{93EC42FF-F8B3-4F7D-BE87-5A66C9C94E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CEB5F-EFA7-4E53-8966-FDC81FFA44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C0D464-CCA0-42DF-8CAC-5711E985A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ee7e71-09ac-4c02-865c-9c648656807f"/>
    <ds:schemaRef ds:uri="f936bd3e-f241-4811-aae3-9536cd51b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OHRI temp</Template>
  <TotalTime>4215</TotalTime>
  <Words>323</Words>
  <Application>Microsoft Office PowerPoint</Application>
  <PresentationFormat>Widescreen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OHRI temp</vt:lpstr>
      <vt:lpstr>  VICTORY  Virtual, Innovative, postsurgical Care To Optimize Return home for older people with frailtY </vt:lpstr>
      <vt:lpstr>VICTORY Pilot Trial</vt:lpstr>
      <vt:lpstr>VICTORY – Vanguard RCT Design</vt:lpstr>
      <vt:lpstr>Victory Trial Outcomes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</dc:title>
  <dc:creator>Sylvie Aucoin</dc:creator>
  <cp:lastModifiedBy>Sylvie Aucoin</cp:lastModifiedBy>
  <cp:revision>21</cp:revision>
  <dcterms:created xsi:type="dcterms:W3CDTF">2023-09-14T15:34:01Z</dcterms:created>
  <dcterms:modified xsi:type="dcterms:W3CDTF">2023-10-18T21:11:19Z</dcterms:modified>
</cp:coreProperties>
</file>