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13"/>
  </p:notesMasterIdLst>
  <p:sldIdLst>
    <p:sldId id="257" r:id="rId5"/>
    <p:sldId id="2141411179" r:id="rId6"/>
    <p:sldId id="2141411207" r:id="rId7"/>
    <p:sldId id="2141411208" r:id="rId8"/>
    <p:sldId id="2141411209" r:id="rId9"/>
    <p:sldId id="2141411210" r:id="rId10"/>
    <p:sldId id="2141411211" r:id="rId11"/>
    <p:sldId id="2141411212" r:id="rId12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9900"/>
    <a:srgbClr val="00FF00"/>
    <a:srgbClr val="FFFF00"/>
    <a:srgbClr val="FFFF66"/>
    <a:srgbClr val="33CC33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9600A93-128B-1E05-D411-556F69BC6234}" v="2" dt="2023-09-19T01:16:36.37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713" autoAdjust="0"/>
    <p:restoredTop sz="93883" autoAdjust="0"/>
  </p:normalViewPr>
  <p:slideViewPr>
    <p:cSldViewPr>
      <p:cViewPr varScale="1">
        <p:scale>
          <a:sx n="64" d="100"/>
          <a:sy n="64" d="100"/>
        </p:scale>
        <p:origin x="1612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dutsky, Veronica" userId="S::veronica.radutsky@phri.ca::d95c4ad4-7260-4952-a4d2-b2fa146e219b" providerId="AD" clId="Web-{A9600A93-128B-1E05-D411-556F69BC6234}"/>
    <pc:docChg chg="sldOrd">
      <pc:chgData name="Radutsky, Veronica" userId="S::veronica.radutsky@phri.ca::d95c4ad4-7260-4952-a4d2-b2fa146e219b" providerId="AD" clId="Web-{A9600A93-128B-1E05-D411-556F69BC6234}" dt="2023-09-19T01:16:36.370" v="1"/>
      <pc:docMkLst>
        <pc:docMk/>
      </pc:docMkLst>
      <pc:sldChg chg="ord">
        <pc:chgData name="Radutsky, Veronica" userId="S::veronica.radutsky@phri.ca::d95c4ad4-7260-4952-a4d2-b2fa146e219b" providerId="AD" clId="Web-{A9600A93-128B-1E05-D411-556F69BC6234}" dt="2023-09-19T01:16:36.370" v="1"/>
        <pc:sldMkLst>
          <pc:docMk/>
          <pc:sldMk cId="0" sldId="257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5D6CDE-C481-4F52-97E1-6D35332E5C3D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184DE9EB-3F56-43C9-8367-B21603699952}">
      <dgm:prSet phldrT="[Text]" custT="1"/>
      <dgm:spPr/>
      <dgm:t>
        <a:bodyPr/>
        <a:lstStyle/>
        <a:p>
          <a:r>
            <a:rPr lang="en-US" sz="1500" dirty="0"/>
            <a:t>Recruit</a:t>
          </a:r>
          <a:endParaRPr lang="en-CA" sz="1500" dirty="0"/>
        </a:p>
      </dgm:t>
    </dgm:pt>
    <dgm:pt modelId="{A4E1A4E4-09A8-4B7A-8C9D-38741A75182C}" type="parTrans" cxnId="{BB4874A0-000A-40EA-957D-0869CD3C1AE1}">
      <dgm:prSet/>
      <dgm:spPr/>
      <dgm:t>
        <a:bodyPr/>
        <a:lstStyle/>
        <a:p>
          <a:endParaRPr lang="en-CA" sz="1500"/>
        </a:p>
      </dgm:t>
    </dgm:pt>
    <dgm:pt modelId="{8B50BE0B-6065-4A6F-AF67-72CC358D9899}" type="sibTrans" cxnId="{BB4874A0-000A-40EA-957D-0869CD3C1AE1}">
      <dgm:prSet/>
      <dgm:spPr/>
      <dgm:t>
        <a:bodyPr/>
        <a:lstStyle/>
        <a:p>
          <a:endParaRPr lang="en-CA" sz="1500"/>
        </a:p>
      </dgm:t>
    </dgm:pt>
    <dgm:pt modelId="{704E2A62-448D-41D2-8327-2520A1FC01A9}">
      <dgm:prSet phldrT="[Text]" custT="1"/>
      <dgm:spPr/>
      <dgm:t>
        <a:bodyPr/>
        <a:lstStyle/>
        <a:p>
          <a:r>
            <a:rPr lang="en-US" sz="1500" dirty="0"/>
            <a:t>&gt;18 years &amp; BMI &gt; 35 &amp; high-risk CVD</a:t>
          </a:r>
          <a:endParaRPr lang="en-CA" sz="1500" dirty="0"/>
        </a:p>
      </dgm:t>
    </dgm:pt>
    <dgm:pt modelId="{C8372DD4-27F7-43E1-8969-C2BD0BF9D91F}" type="parTrans" cxnId="{0708D245-4C19-422D-87AC-B6F105F5A1AB}">
      <dgm:prSet/>
      <dgm:spPr/>
      <dgm:t>
        <a:bodyPr/>
        <a:lstStyle/>
        <a:p>
          <a:endParaRPr lang="en-CA" sz="1500"/>
        </a:p>
      </dgm:t>
    </dgm:pt>
    <dgm:pt modelId="{F8EC68DB-9137-496E-B959-0717FF925EED}" type="sibTrans" cxnId="{0708D245-4C19-422D-87AC-B6F105F5A1AB}">
      <dgm:prSet/>
      <dgm:spPr/>
      <dgm:t>
        <a:bodyPr/>
        <a:lstStyle/>
        <a:p>
          <a:endParaRPr lang="en-CA" sz="1500"/>
        </a:p>
      </dgm:t>
    </dgm:pt>
    <dgm:pt modelId="{03529753-7B1F-4777-A648-AE8327478DC2}">
      <dgm:prSet phldrT="[Text]" custT="1"/>
      <dgm:spPr/>
      <dgm:t>
        <a:bodyPr/>
        <a:lstStyle/>
        <a:p>
          <a:r>
            <a:rPr lang="en-US" sz="1500" dirty="0"/>
            <a:t>Pts undergo bariatric surgery work-up</a:t>
          </a:r>
          <a:endParaRPr lang="en-CA" sz="1500" dirty="0"/>
        </a:p>
      </dgm:t>
    </dgm:pt>
    <dgm:pt modelId="{C1B7C2BA-74AB-4885-9CDF-8D17E3FF969A}" type="parTrans" cxnId="{40095022-61E4-4357-B24E-094229B4C0C2}">
      <dgm:prSet/>
      <dgm:spPr/>
      <dgm:t>
        <a:bodyPr/>
        <a:lstStyle/>
        <a:p>
          <a:endParaRPr lang="en-CA" sz="1500"/>
        </a:p>
      </dgm:t>
    </dgm:pt>
    <dgm:pt modelId="{441BD19E-44B3-4E93-ADE2-C72D6B85D520}" type="sibTrans" cxnId="{40095022-61E4-4357-B24E-094229B4C0C2}">
      <dgm:prSet/>
      <dgm:spPr/>
      <dgm:t>
        <a:bodyPr/>
        <a:lstStyle/>
        <a:p>
          <a:endParaRPr lang="en-CA" sz="1500"/>
        </a:p>
      </dgm:t>
    </dgm:pt>
    <dgm:pt modelId="{BB23B03B-13E0-4617-B7B7-010D753C587F}">
      <dgm:prSet phldrT="[Text]" custT="1"/>
      <dgm:spPr/>
      <dgm:t>
        <a:bodyPr/>
        <a:lstStyle/>
        <a:p>
          <a:r>
            <a:rPr lang="en-US" sz="1500" dirty="0"/>
            <a:t>Eligible &amp; willing patients randomized</a:t>
          </a:r>
          <a:endParaRPr lang="en-CA" sz="1500" dirty="0"/>
        </a:p>
      </dgm:t>
    </dgm:pt>
    <dgm:pt modelId="{C0D96C20-7F13-4D66-8892-B4BA69ED5502}" type="parTrans" cxnId="{DE0C4389-C778-4D59-B744-2558B4E65703}">
      <dgm:prSet/>
      <dgm:spPr/>
      <dgm:t>
        <a:bodyPr/>
        <a:lstStyle/>
        <a:p>
          <a:endParaRPr lang="en-CA" sz="1500"/>
        </a:p>
      </dgm:t>
    </dgm:pt>
    <dgm:pt modelId="{C33B9223-DD07-49B1-9630-A18B2D642B90}" type="sibTrans" cxnId="{DE0C4389-C778-4D59-B744-2558B4E65703}">
      <dgm:prSet/>
      <dgm:spPr/>
      <dgm:t>
        <a:bodyPr/>
        <a:lstStyle/>
        <a:p>
          <a:endParaRPr lang="en-CA" sz="1500"/>
        </a:p>
      </dgm:t>
    </dgm:pt>
    <dgm:pt modelId="{43922745-7DDF-4745-B5A5-474E53C3A904}">
      <dgm:prSet phldrT="[Text]" custT="1"/>
      <dgm:spPr/>
      <dgm:t>
        <a:bodyPr/>
        <a:lstStyle/>
        <a:p>
          <a:r>
            <a:rPr lang="en-US" sz="1500" dirty="0"/>
            <a:t>1 visit (~2hrs)</a:t>
          </a:r>
          <a:endParaRPr lang="en-CA" sz="1500" dirty="0"/>
        </a:p>
      </dgm:t>
    </dgm:pt>
    <dgm:pt modelId="{CC740549-AA63-4ACB-BF9A-1D51634D06CA}" type="parTrans" cxnId="{7055F924-4B9F-4F54-9F43-8D1A45E3C1D8}">
      <dgm:prSet/>
      <dgm:spPr/>
      <dgm:t>
        <a:bodyPr/>
        <a:lstStyle/>
        <a:p>
          <a:endParaRPr lang="en-CA" sz="1500"/>
        </a:p>
      </dgm:t>
    </dgm:pt>
    <dgm:pt modelId="{EF65F694-5C4D-4229-B671-A972B6A9802B}" type="sibTrans" cxnId="{7055F924-4B9F-4F54-9F43-8D1A45E3C1D8}">
      <dgm:prSet/>
      <dgm:spPr/>
      <dgm:t>
        <a:bodyPr/>
        <a:lstStyle/>
        <a:p>
          <a:endParaRPr lang="en-CA" sz="1500"/>
        </a:p>
      </dgm:t>
    </dgm:pt>
    <dgm:pt modelId="{556298C5-6791-4199-977E-A5658392617D}">
      <dgm:prSet phldrT="[Text]" custT="1"/>
      <dgm:spPr/>
      <dgm:t>
        <a:bodyPr/>
        <a:lstStyle/>
        <a:p>
          <a:r>
            <a:rPr lang="en-US" sz="1500" dirty="0"/>
            <a:t>Rand.</a:t>
          </a:r>
          <a:endParaRPr lang="en-CA" sz="1500" dirty="0"/>
        </a:p>
      </dgm:t>
    </dgm:pt>
    <dgm:pt modelId="{F400A9FE-453F-4E53-B5AD-0F480020B452}" type="sibTrans" cxnId="{F04622D9-7037-4EF3-AB7D-8AE88FDE93B8}">
      <dgm:prSet/>
      <dgm:spPr/>
      <dgm:t>
        <a:bodyPr/>
        <a:lstStyle/>
        <a:p>
          <a:endParaRPr lang="en-CA" sz="1500"/>
        </a:p>
      </dgm:t>
    </dgm:pt>
    <dgm:pt modelId="{DB1009EB-596A-485D-A8C2-4E91E6318E43}" type="parTrans" cxnId="{F04622D9-7037-4EF3-AB7D-8AE88FDE93B8}">
      <dgm:prSet/>
      <dgm:spPr/>
      <dgm:t>
        <a:bodyPr/>
        <a:lstStyle/>
        <a:p>
          <a:endParaRPr lang="en-CA" sz="1500"/>
        </a:p>
      </dgm:t>
    </dgm:pt>
    <dgm:pt modelId="{D58B8362-2447-49F2-B13A-AF23A3F3AC3F}">
      <dgm:prSet phldrT="[Text]" custT="1"/>
      <dgm:spPr/>
      <dgm:t>
        <a:bodyPr/>
        <a:lstStyle/>
        <a:p>
          <a:r>
            <a:rPr lang="en-US" sz="1500" dirty="0"/>
            <a:t>Surgical Assess.</a:t>
          </a:r>
          <a:endParaRPr lang="en-CA" sz="1500" dirty="0"/>
        </a:p>
      </dgm:t>
    </dgm:pt>
    <dgm:pt modelId="{909EDBD3-2152-4108-9229-0C3EE028862C}" type="sibTrans" cxnId="{83B98661-0210-4BAC-9F30-FBBEC67363B3}">
      <dgm:prSet/>
      <dgm:spPr/>
      <dgm:t>
        <a:bodyPr/>
        <a:lstStyle/>
        <a:p>
          <a:endParaRPr lang="en-CA" sz="1500"/>
        </a:p>
      </dgm:t>
    </dgm:pt>
    <dgm:pt modelId="{7A6A4E4E-7ABB-431E-B24F-1D39E6892EF0}" type="parTrans" cxnId="{83B98661-0210-4BAC-9F30-FBBEC67363B3}">
      <dgm:prSet/>
      <dgm:spPr/>
      <dgm:t>
        <a:bodyPr/>
        <a:lstStyle/>
        <a:p>
          <a:endParaRPr lang="en-CA" sz="1500"/>
        </a:p>
      </dgm:t>
    </dgm:pt>
    <dgm:pt modelId="{C23DC7CE-8FA2-427E-8B3E-66AB53EFB218}">
      <dgm:prSet phldrT="[Text]" custT="1"/>
      <dgm:spPr/>
      <dgm:t>
        <a:bodyPr/>
        <a:lstStyle/>
        <a:p>
          <a:r>
            <a:rPr lang="en-US" sz="1500" dirty="0"/>
            <a:t>Referral from cardiologists &amp; other physicians</a:t>
          </a:r>
          <a:endParaRPr lang="en-CA" sz="1500" dirty="0"/>
        </a:p>
      </dgm:t>
    </dgm:pt>
    <dgm:pt modelId="{9EDFED5F-E8C0-4DDC-8206-624323BDC08D}" type="parTrans" cxnId="{78778FB9-4534-4355-8CC2-9FB0FE4AA571}">
      <dgm:prSet/>
      <dgm:spPr/>
      <dgm:t>
        <a:bodyPr/>
        <a:lstStyle/>
        <a:p>
          <a:endParaRPr lang="en-CA" sz="1500"/>
        </a:p>
      </dgm:t>
    </dgm:pt>
    <dgm:pt modelId="{FC248677-3610-4281-ABB3-7128B0B14503}" type="sibTrans" cxnId="{78778FB9-4534-4355-8CC2-9FB0FE4AA571}">
      <dgm:prSet/>
      <dgm:spPr/>
      <dgm:t>
        <a:bodyPr/>
        <a:lstStyle/>
        <a:p>
          <a:endParaRPr lang="en-CA" sz="1500"/>
        </a:p>
      </dgm:t>
    </dgm:pt>
    <dgm:pt modelId="{898F3E19-3012-4423-B48C-EB768505A6E7}">
      <dgm:prSet phldrT="[Text]" custT="1"/>
      <dgm:spPr/>
      <dgm:t>
        <a:bodyPr/>
        <a:lstStyle/>
        <a:p>
          <a:r>
            <a:rPr lang="en-US" sz="1500" dirty="0"/>
            <a:t>&gt;5 visits, takes 3-6 months to complete</a:t>
          </a:r>
          <a:endParaRPr lang="en-CA" sz="1500" dirty="0"/>
        </a:p>
      </dgm:t>
    </dgm:pt>
    <dgm:pt modelId="{70EB1695-33B7-46EE-8E06-EF6B77EE0561}" type="parTrans" cxnId="{BEEFCE22-AD77-4BA1-8D91-1892C067F94B}">
      <dgm:prSet/>
      <dgm:spPr/>
      <dgm:t>
        <a:bodyPr/>
        <a:lstStyle/>
        <a:p>
          <a:endParaRPr lang="en-CA" sz="1500"/>
        </a:p>
      </dgm:t>
    </dgm:pt>
    <dgm:pt modelId="{DF34DAB4-8A11-4970-BC3B-C1EF59FA39D4}" type="sibTrans" cxnId="{BEEFCE22-AD77-4BA1-8D91-1892C067F94B}">
      <dgm:prSet/>
      <dgm:spPr/>
      <dgm:t>
        <a:bodyPr/>
        <a:lstStyle/>
        <a:p>
          <a:endParaRPr lang="en-CA" sz="1500"/>
        </a:p>
      </dgm:t>
    </dgm:pt>
    <dgm:pt modelId="{85B06B9F-B4AA-483D-8685-958AB402FC87}" type="pres">
      <dgm:prSet presAssocID="{9D5D6CDE-C481-4F52-97E1-6D35332E5C3D}" presName="linearFlow" presStyleCnt="0">
        <dgm:presLayoutVars>
          <dgm:dir/>
          <dgm:animLvl val="lvl"/>
          <dgm:resizeHandles val="exact"/>
        </dgm:presLayoutVars>
      </dgm:prSet>
      <dgm:spPr/>
    </dgm:pt>
    <dgm:pt modelId="{EE212391-7051-4BD6-930A-14476729C491}" type="pres">
      <dgm:prSet presAssocID="{184DE9EB-3F56-43C9-8367-B21603699952}" presName="composite" presStyleCnt="0"/>
      <dgm:spPr/>
    </dgm:pt>
    <dgm:pt modelId="{552E6566-7B99-4997-B2D2-311E8D2E165D}" type="pres">
      <dgm:prSet presAssocID="{184DE9EB-3F56-43C9-8367-B21603699952}" presName="parentText" presStyleLbl="alignNode1" presStyleIdx="0" presStyleCnt="3" custLinFactNeighborY="0">
        <dgm:presLayoutVars>
          <dgm:chMax val="1"/>
          <dgm:bulletEnabled val="1"/>
        </dgm:presLayoutVars>
      </dgm:prSet>
      <dgm:spPr/>
    </dgm:pt>
    <dgm:pt modelId="{91F219D9-69E8-4047-AADE-360FE02275AA}" type="pres">
      <dgm:prSet presAssocID="{184DE9EB-3F56-43C9-8367-B21603699952}" presName="descendantText" presStyleLbl="alignAcc1" presStyleIdx="0" presStyleCnt="3">
        <dgm:presLayoutVars>
          <dgm:bulletEnabled val="1"/>
        </dgm:presLayoutVars>
      </dgm:prSet>
      <dgm:spPr/>
    </dgm:pt>
    <dgm:pt modelId="{6C77CCA5-0CA3-4E9A-BA82-B63D2AE48002}" type="pres">
      <dgm:prSet presAssocID="{8B50BE0B-6065-4A6F-AF67-72CC358D9899}" presName="sp" presStyleCnt="0"/>
      <dgm:spPr/>
    </dgm:pt>
    <dgm:pt modelId="{64D5A6F6-773F-47CF-97DD-F4345554EA80}" type="pres">
      <dgm:prSet presAssocID="{D58B8362-2447-49F2-B13A-AF23A3F3AC3F}" presName="composite" presStyleCnt="0"/>
      <dgm:spPr/>
    </dgm:pt>
    <dgm:pt modelId="{FF8E4FB5-E198-4EB4-87E6-4293242DD721}" type="pres">
      <dgm:prSet presAssocID="{D58B8362-2447-49F2-B13A-AF23A3F3AC3F}" presName="parentText" presStyleLbl="alignNode1" presStyleIdx="1" presStyleCnt="3" custLinFactNeighborY="-1670">
        <dgm:presLayoutVars>
          <dgm:chMax val="1"/>
          <dgm:bulletEnabled val="1"/>
        </dgm:presLayoutVars>
      </dgm:prSet>
      <dgm:spPr/>
    </dgm:pt>
    <dgm:pt modelId="{A98884D0-1B2F-4C85-A2F6-268AA4DA76A0}" type="pres">
      <dgm:prSet presAssocID="{D58B8362-2447-49F2-B13A-AF23A3F3AC3F}" presName="descendantText" presStyleLbl="alignAcc1" presStyleIdx="1" presStyleCnt="3" custScaleY="96071">
        <dgm:presLayoutVars>
          <dgm:bulletEnabled val="1"/>
        </dgm:presLayoutVars>
      </dgm:prSet>
      <dgm:spPr/>
    </dgm:pt>
    <dgm:pt modelId="{0098ADB0-A33F-44EE-AF57-4892AC2F6D09}" type="pres">
      <dgm:prSet presAssocID="{909EDBD3-2152-4108-9229-0C3EE028862C}" presName="sp" presStyleCnt="0"/>
      <dgm:spPr/>
    </dgm:pt>
    <dgm:pt modelId="{1A2E5C82-6DE5-4A7B-A4FE-851472041AD7}" type="pres">
      <dgm:prSet presAssocID="{556298C5-6791-4199-977E-A5658392617D}" presName="composite" presStyleCnt="0"/>
      <dgm:spPr/>
    </dgm:pt>
    <dgm:pt modelId="{38C4211F-B9FF-4561-ADB2-03707D255152}" type="pres">
      <dgm:prSet presAssocID="{556298C5-6791-4199-977E-A5658392617D}" presName="parentText" presStyleLbl="alignNode1" presStyleIdx="2" presStyleCnt="3" custLinFactNeighborY="-1670">
        <dgm:presLayoutVars>
          <dgm:chMax val="1"/>
          <dgm:bulletEnabled val="1"/>
        </dgm:presLayoutVars>
      </dgm:prSet>
      <dgm:spPr/>
    </dgm:pt>
    <dgm:pt modelId="{E3BDDF7F-5B39-4806-98D0-4BFC6C2E1DAD}" type="pres">
      <dgm:prSet presAssocID="{556298C5-6791-4199-977E-A5658392617D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CEFA6212-E076-4A35-A7F5-8A115EE9485E}" type="presOf" srcId="{556298C5-6791-4199-977E-A5658392617D}" destId="{38C4211F-B9FF-4561-ADB2-03707D255152}" srcOrd="0" destOrd="0" presId="urn:microsoft.com/office/officeart/2005/8/layout/chevron2"/>
    <dgm:cxn modelId="{AE8BB716-B214-4E78-9445-2AF88F174D89}" type="presOf" srcId="{BB23B03B-13E0-4617-B7B7-010D753C587F}" destId="{E3BDDF7F-5B39-4806-98D0-4BFC6C2E1DAD}" srcOrd="0" destOrd="0" presId="urn:microsoft.com/office/officeart/2005/8/layout/chevron2"/>
    <dgm:cxn modelId="{40095022-61E4-4357-B24E-094229B4C0C2}" srcId="{D58B8362-2447-49F2-B13A-AF23A3F3AC3F}" destId="{03529753-7B1F-4777-A648-AE8327478DC2}" srcOrd="0" destOrd="0" parTransId="{C1B7C2BA-74AB-4885-9CDF-8D17E3FF969A}" sibTransId="{441BD19E-44B3-4E93-ADE2-C72D6B85D520}"/>
    <dgm:cxn modelId="{BEEFCE22-AD77-4BA1-8D91-1892C067F94B}" srcId="{D58B8362-2447-49F2-B13A-AF23A3F3AC3F}" destId="{898F3E19-3012-4423-B48C-EB768505A6E7}" srcOrd="1" destOrd="0" parTransId="{70EB1695-33B7-46EE-8E06-EF6B77EE0561}" sibTransId="{DF34DAB4-8A11-4970-BC3B-C1EF59FA39D4}"/>
    <dgm:cxn modelId="{7055F924-4B9F-4F54-9F43-8D1A45E3C1D8}" srcId="{556298C5-6791-4199-977E-A5658392617D}" destId="{43922745-7DDF-4745-B5A5-474E53C3A904}" srcOrd="1" destOrd="0" parTransId="{CC740549-AA63-4ACB-BF9A-1D51634D06CA}" sibTransId="{EF65F694-5C4D-4229-B671-A972B6A9802B}"/>
    <dgm:cxn modelId="{299E6432-7C6B-49AA-9B31-03DE18D41BB2}" type="presOf" srcId="{C23DC7CE-8FA2-427E-8B3E-66AB53EFB218}" destId="{91F219D9-69E8-4047-AADE-360FE02275AA}" srcOrd="0" destOrd="1" presId="urn:microsoft.com/office/officeart/2005/8/layout/chevron2"/>
    <dgm:cxn modelId="{6860175B-AF8D-431F-BC42-389E100EC7F5}" type="presOf" srcId="{9D5D6CDE-C481-4F52-97E1-6D35332E5C3D}" destId="{85B06B9F-B4AA-483D-8685-958AB402FC87}" srcOrd="0" destOrd="0" presId="urn:microsoft.com/office/officeart/2005/8/layout/chevron2"/>
    <dgm:cxn modelId="{83B98661-0210-4BAC-9F30-FBBEC67363B3}" srcId="{9D5D6CDE-C481-4F52-97E1-6D35332E5C3D}" destId="{D58B8362-2447-49F2-B13A-AF23A3F3AC3F}" srcOrd="1" destOrd="0" parTransId="{7A6A4E4E-7ABB-431E-B24F-1D39E6892EF0}" sibTransId="{909EDBD3-2152-4108-9229-0C3EE028862C}"/>
    <dgm:cxn modelId="{0708D245-4C19-422D-87AC-B6F105F5A1AB}" srcId="{184DE9EB-3F56-43C9-8367-B21603699952}" destId="{704E2A62-448D-41D2-8327-2520A1FC01A9}" srcOrd="0" destOrd="0" parTransId="{C8372DD4-27F7-43E1-8969-C2BD0BF9D91F}" sibTransId="{F8EC68DB-9137-496E-B959-0717FF925EED}"/>
    <dgm:cxn modelId="{DE0C4389-C778-4D59-B744-2558B4E65703}" srcId="{556298C5-6791-4199-977E-A5658392617D}" destId="{BB23B03B-13E0-4617-B7B7-010D753C587F}" srcOrd="0" destOrd="0" parTransId="{C0D96C20-7F13-4D66-8892-B4BA69ED5502}" sibTransId="{C33B9223-DD07-49B1-9630-A18B2D642B90}"/>
    <dgm:cxn modelId="{6DECD999-3DF6-496C-90EE-C9EE77CD8310}" type="presOf" srcId="{898F3E19-3012-4423-B48C-EB768505A6E7}" destId="{A98884D0-1B2F-4C85-A2F6-268AA4DA76A0}" srcOrd="0" destOrd="1" presId="urn:microsoft.com/office/officeart/2005/8/layout/chevron2"/>
    <dgm:cxn modelId="{CD18D09A-4C1D-4777-BF7F-D7CEE0254275}" type="presOf" srcId="{184DE9EB-3F56-43C9-8367-B21603699952}" destId="{552E6566-7B99-4997-B2D2-311E8D2E165D}" srcOrd="0" destOrd="0" presId="urn:microsoft.com/office/officeart/2005/8/layout/chevron2"/>
    <dgm:cxn modelId="{BB4874A0-000A-40EA-957D-0869CD3C1AE1}" srcId="{9D5D6CDE-C481-4F52-97E1-6D35332E5C3D}" destId="{184DE9EB-3F56-43C9-8367-B21603699952}" srcOrd="0" destOrd="0" parTransId="{A4E1A4E4-09A8-4B7A-8C9D-38741A75182C}" sibTransId="{8B50BE0B-6065-4A6F-AF67-72CC358D9899}"/>
    <dgm:cxn modelId="{C4501AA5-DB27-4F5E-91C2-158FC49CF432}" type="presOf" srcId="{D58B8362-2447-49F2-B13A-AF23A3F3AC3F}" destId="{FF8E4FB5-E198-4EB4-87E6-4293242DD721}" srcOrd="0" destOrd="0" presId="urn:microsoft.com/office/officeart/2005/8/layout/chevron2"/>
    <dgm:cxn modelId="{6E9D27B0-96BA-429D-8A0D-351DD399DA9F}" type="presOf" srcId="{704E2A62-448D-41D2-8327-2520A1FC01A9}" destId="{91F219D9-69E8-4047-AADE-360FE02275AA}" srcOrd="0" destOrd="0" presId="urn:microsoft.com/office/officeart/2005/8/layout/chevron2"/>
    <dgm:cxn modelId="{89D5A9B4-CB29-42C2-8606-0DA02D154FD1}" type="presOf" srcId="{43922745-7DDF-4745-B5A5-474E53C3A904}" destId="{E3BDDF7F-5B39-4806-98D0-4BFC6C2E1DAD}" srcOrd="0" destOrd="1" presId="urn:microsoft.com/office/officeart/2005/8/layout/chevron2"/>
    <dgm:cxn modelId="{78778FB9-4534-4355-8CC2-9FB0FE4AA571}" srcId="{184DE9EB-3F56-43C9-8367-B21603699952}" destId="{C23DC7CE-8FA2-427E-8B3E-66AB53EFB218}" srcOrd="1" destOrd="0" parTransId="{9EDFED5F-E8C0-4DDC-8206-624323BDC08D}" sibTransId="{FC248677-3610-4281-ABB3-7128B0B14503}"/>
    <dgm:cxn modelId="{C3A8A1D0-06D2-494D-9310-D7FA63B1B911}" type="presOf" srcId="{03529753-7B1F-4777-A648-AE8327478DC2}" destId="{A98884D0-1B2F-4C85-A2F6-268AA4DA76A0}" srcOrd="0" destOrd="0" presId="urn:microsoft.com/office/officeart/2005/8/layout/chevron2"/>
    <dgm:cxn modelId="{F04622D9-7037-4EF3-AB7D-8AE88FDE93B8}" srcId="{9D5D6CDE-C481-4F52-97E1-6D35332E5C3D}" destId="{556298C5-6791-4199-977E-A5658392617D}" srcOrd="2" destOrd="0" parTransId="{DB1009EB-596A-485D-A8C2-4E91E6318E43}" sibTransId="{F400A9FE-453F-4E53-B5AD-0F480020B452}"/>
    <dgm:cxn modelId="{5F08A8FF-1874-4B6B-9701-FEC57F84BFB1}" type="presParOf" srcId="{85B06B9F-B4AA-483D-8685-958AB402FC87}" destId="{EE212391-7051-4BD6-930A-14476729C491}" srcOrd="0" destOrd="0" presId="urn:microsoft.com/office/officeart/2005/8/layout/chevron2"/>
    <dgm:cxn modelId="{B7FD28CD-212E-40BF-B257-6AD409CCF82E}" type="presParOf" srcId="{EE212391-7051-4BD6-930A-14476729C491}" destId="{552E6566-7B99-4997-B2D2-311E8D2E165D}" srcOrd="0" destOrd="0" presId="urn:microsoft.com/office/officeart/2005/8/layout/chevron2"/>
    <dgm:cxn modelId="{ED167CCC-3BB8-4324-B0D1-5210F7911DA2}" type="presParOf" srcId="{EE212391-7051-4BD6-930A-14476729C491}" destId="{91F219D9-69E8-4047-AADE-360FE02275AA}" srcOrd="1" destOrd="0" presId="urn:microsoft.com/office/officeart/2005/8/layout/chevron2"/>
    <dgm:cxn modelId="{0354072B-5806-49AA-AD56-2C9A466C4466}" type="presParOf" srcId="{85B06B9F-B4AA-483D-8685-958AB402FC87}" destId="{6C77CCA5-0CA3-4E9A-BA82-B63D2AE48002}" srcOrd="1" destOrd="0" presId="urn:microsoft.com/office/officeart/2005/8/layout/chevron2"/>
    <dgm:cxn modelId="{BA669171-F5E5-4180-98A3-38A34AB9A72A}" type="presParOf" srcId="{85B06B9F-B4AA-483D-8685-958AB402FC87}" destId="{64D5A6F6-773F-47CF-97DD-F4345554EA80}" srcOrd="2" destOrd="0" presId="urn:microsoft.com/office/officeart/2005/8/layout/chevron2"/>
    <dgm:cxn modelId="{1D746459-F650-4A45-9D87-EF7F63713EA6}" type="presParOf" srcId="{64D5A6F6-773F-47CF-97DD-F4345554EA80}" destId="{FF8E4FB5-E198-4EB4-87E6-4293242DD721}" srcOrd="0" destOrd="0" presId="urn:microsoft.com/office/officeart/2005/8/layout/chevron2"/>
    <dgm:cxn modelId="{2C28CE14-BD32-49C6-8C75-D8411BE23F5A}" type="presParOf" srcId="{64D5A6F6-773F-47CF-97DD-F4345554EA80}" destId="{A98884D0-1B2F-4C85-A2F6-268AA4DA76A0}" srcOrd="1" destOrd="0" presId="urn:microsoft.com/office/officeart/2005/8/layout/chevron2"/>
    <dgm:cxn modelId="{EB150F03-E111-448F-9F13-B92A03627B4F}" type="presParOf" srcId="{85B06B9F-B4AA-483D-8685-958AB402FC87}" destId="{0098ADB0-A33F-44EE-AF57-4892AC2F6D09}" srcOrd="3" destOrd="0" presId="urn:microsoft.com/office/officeart/2005/8/layout/chevron2"/>
    <dgm:cxn modelId="{04CD92FE-0FBC-4DCD-BA24-2A8AFEB6FBA4}" type="presParOf" srcId="{85B06B9F-B4AA-483D-8685-958AB402FC87}" destId="{1A2E5C82-6DE5-4A7B-A4FE-851472041AD7}" srcOrd="4" destOrd="0" presId="urn:microsoft.com/office/officeart/2005/8/layout/chevron2"/>
    <dgm:cxn modelId="{3F2D1428-D56E-4AB4-85C4-0EB6031845BD}" type="presParOf" srcId="{1A2E5C82-6DE5-4A7B-A4FE-851472041AD7}" destId="{38C4211F-B9FF-4561-ADB2-03707D255152}" srcOrd="0" destOrd="0" presId="urn:microsoft.com/office/officeart/2005/8/layout/chevron2"/>
    <dgm:cxn modelId="{726EAEF6-0C8E-4EF9-AB3A-417B651EECCF}" type="presParOf" srcId="{1A2E5C82-6DE5-4A7B-A4FE-851472041AD7}" destId="{E3BDDF7F-5B39-4806-98D0-4BFC6C2E1DA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2E6566-7B99-4997-B2D2-311E8D2E165D}">
      <dsp:nvSpPr>
        <dsp:cNvPr id="0" name=""/>
        <dsp:cNvSpPr/>
      </dsp:nvSpPr>
      <dsp:spPr>
        <a:xfrm rot="5400000">
          <a:off x="-203314" y="205438"/>
          <a:ext cx="1355431" cy="94880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Recruit</a:t>
          </a:r>
          <a:endParaRPr lang="en-CA" sz="1500" kern="1200" dirty="0"/>
        </a:p>
      </dsp:txBody>
      <dsp:txXfrm rot="-5400000">
        <a:off x="1" y="476524"/>
        <a:ext cx="948802" cy="406629"/>
      </dsp:txXfrm>
    </dsp:sp>
    <dsp:sp modelId="{91F219D9-69E8-4047-AADE-360FE02275AA}">
      <dsp:nvSpPr>
        <dsp:cNvPr id="0" name=""/>
        <dsp:cNvSpPr/>
      </dsp:nvSpPr>
      <dsp:spPr>
        <a:xfrm rot="5400000">
          <a:off x="2181845" y="-1230919"/>
          <a:ext cx="881030" cy="334711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&gt;18 years &amp; BMI &gt; 35 &amp; high-risk CVD</a:t>
          </a:r>
          <a:endParaRPr lang="en-CA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Referral from cardiologists &amp; other physicians</a:t>
          </a:r>
          <a:endParaRPr lang="en-CA" sz="1500" kern="1200" dirty="0"/>
        </a:p>
      </dsp:txBody>
      <dsp:txXfrm rot="-5400000">
        <a:off x="948802" y="45132"/>
        <a:ext cx="3304108" cy="795014"/>
      </dsp:txXfrm>
    </dsp:sp>
    <dsp:sp modelId="{FF8E4FB5-E198-4EB4-87E6-4293242DD721}">
      <dsp:nvSpPr>
        <dsp:cNvPr id="0" name=""/>
        <dsp:cNvSpPr/>
      </dsp:nvSpPr>
      <dsp:spPr>
        <a:xfrm rot="5400000">
          <a:off x="-203314" y="1340686"/>
          <a:ext cx="1355431" cy="94880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Surgical Assess.</a:t>
          </a:r>
          <a:endParaRPr lang="en-CA" sz="1500" kern="1200" dirty="0"/>
        </a:p>
      </dsp:txBody>
      <dsp:txXfrm rot="-5400000">
        <a:off x="1" y="1611772"/>
        <a:ext cx="948802" cy="406629"/>
      </dsp:txXfrm>
    </dsp:sp>
    <dsp:sp modelId="{A98884D0-1B2F-4C85-A2F6-268AA4DA76A0}">
      <dsp:nvSpPr>
        <dsp:cNvPr id="0" name=""/>
        <dsp:cNvSpPr/>
      </dsp:nvSpPr>
      <dsp:spPr>
        <a:xfrm rot="5400000">
          <a:off x="2198930" y="-72803"/>
          <a:ext cx="846860" cy="334711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Pts undergo bariatric surgery work-up</a:t>
          </a:r>
          <a:endParaRPr lang="en-CA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&gt;5 visits, takes 3-6 months to complete</a:t>
          </a:r>
          <a:endParaRPr lang="en-CA" sz="1500" kern="1200" dirty="0"/>
        </a:p>
      </dsp:txBody>
      <dsp:txXfrm rot="-5400000">
        <a:off x="948802" y="1218665"/>
        <a:ext cx="3305776" cy="764180"/>
      </dsp:txXfrm>
    </dsp:sp>
    <dsp:sp modelId="{38C4211F-B9FF-4561-ADB2-03707D255152}">
      <dsp:nvSpPr>
        <dsp:cNvPr id="0" name=""/>
        <dsp:cNvSpPr/>
      </dsp:nvSpPr>
      <dsp:spPr>
        <a:xfrm rot="5400000">
          <a:off x="-203314" y="2498570"/>
          <a:ext cx="1355431" cy="94880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Rand.</a:t>
          </a:r>
          <a:endParaRPr lang="en-CA" sz="1500" kern="1200" dirty="0"/>
        </a:p>
      </dsp:txBody>
      <dsp:txXfrm rot="-5400000">
        <a:off x="1" y="2769656"/>
        <a:ext cx="948802" cy="406629"/>
      </dsp:txXfrm>
    </dsp:sp>
    <dsp:sp modelId="{E3BDDF7F-5B39-4806-98D0-4BFC6C2E1DAD}">
      <dsp:nvSpPr>
        <dsp:cNvPr id="0" name=""/>
        <dsp:cNvSpPr/>
      </dsp:nvSpPr>
      <dsp:spPr>
        <a:xfrm rot="5400000">
          <a:off x="2181845" y="1084848"/>
          <a:ext cx="881030" cy="334711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Eligible &amp; willing patients randomized</a:t>
          </a:r>
          <a:endParaRPr lang="en-CA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1 visit (~2hrs)</a:t>
          </a:r>
          <a:endParaRPr lang="en-CA" sz="1500" kern="1200" dirty="0"/>
        </a:p>
      </dsp:txBody>
      <dsp:txXfrm rot="-5400000">
        <a:off x="948802" y="2360899"/>
        <a:ext cx="3304108" cy="7950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fld id="{053333E1-6265-4A46-BC22-1A2DC403706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4489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4B13C2-FA19-48AB-AB09-FA3BEA1FC20F}" type="slidenum">
              <a:rPr lang="en-US"/>
              <a:pPr/>
              <a:t>1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5360" y="4560570"/>
            <a:ext cx="5364480" cy="4320540"/>
          </a:xfrm>
        </p:spPr>
        <p:txBody>
          <a:bodyPr/>
          <a:lstStyle/>
          <a:p>
            <a:endParaRPr lang="en-CA" i="0" dirty="0"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066526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A625BB-B763-6E44-BA00-E8ED72FAADC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9697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A625BB-B763-6E44-BA00-E8ED72FAADC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5701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A625BB-B763-6E44-BA00-E8ED72FAADC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0011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A625BB-B763-6E44-BA00-E8ED72FAADC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0414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A625BB-B763-6E44-BA00-E8ED72FAADC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2261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A625BB-B763-6E44-BA00-E8ED72FAADC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0069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/>
              <a:t>ACT Meeting 21-22 Sept 2023 - PEI</a:t>
            </a: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580F018E-FF01-4DF5-B734-73989E2C5B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ACT Meeting 21-22 Sept 2023 - PEI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16EDF-B914-45D9-99B3-9CC6295433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ACT Meeting 21-22 Sept 2023 - PEI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593E8-F570-4FE9-B00A-5A546143BF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ACT Meeting 21-22 Sept 2023 - PEI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81C52-23AA-4CF5-893D-181738EB44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/>
              <a:t>ACT Meeting 21-22 Sept 2023 - PEI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C5B82EB6-5BF2-43FC-92EF-BF7A041951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ACT Meeting 21-22 Sept 2023 - PEI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3B989-20D1-4C5A-B96E-2F5CD12ECD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ACT Meeting 21-22 Sept 2023 - PEI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BD4C0-DE69-4234-AC0E-E9FD9046DD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ACT Meeting 21-22 Sept 2023 - PEI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2871B-7C84-4AF2-B3A7-32F2ADAB05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ACT Meeting 21-22 Sept 2023 - PEI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FBCE5-8BEA-40F9-8B50-3ABED9C195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ACT Meeting 21-22 Sept 2023 - PEI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3ADE4-D275-47C4-BF77-268D77546E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ACT Meeting 21-22 Sept 2023 - PEI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23BF9-41C1-4455-8769-4A1FA08370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/>
              <a:t>ACT Meeting 21-22 Sept 2023 - PEI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076B4D3-7CD7-4268-8186-83DFD6D32A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2398306"/>
            <a:ext cx="6629400" cy="2605794"/>
          </a:xfrm>
        </p:spPr>
        <p:txBody>
          <a:bodyPr>
            <a:noAutofit/>
          </a:bodyPr>
          <a:lstStyle/>
          <a:p>
            <a:pPr algn="l">
              <a:lnSpc>
                <a:spcPct val="90000"/>
              </a:lnSpc>
            </a:pPr>
            <a:r>
              <a:rPr lang="en-US" sz="4000" b="1" dirty="0">
                <a:solidFill>
                  <a:srgbClr val="00B0F0"/>
                </a:solidFill>
                <a:cs typeface="Times New Roman" pitchFamily="18" charset="0"/>
              </a:rPr>
              <a:t>BRAVE-SWIFT</a:t>
            </a:r>
            <a:br>
              <a:rPr lang="en-US" sz="4000" b="1" dirty="0">
                <a:solidFill>
                  <a:srgbClr val="00B0F0"/>
                </a:solidFill>
                <a:cs typeface="Times New Roman" pitchFamily="18" charset="0"/>
              </a:rPr>
            </a:br>
            <a:r>
              <a:rPr lang="en-US" sz="4000" b="1" dirty="0">
                <a:solidFill>
                  <a:srgbClr val="00B0F0"/>
                </a:solidFill>
                <a:cs typeface="Times New Roman" pitchFamily="18" charset="0"/>
              </a:rPr>
              <a:t>SWAT trial</a:t>
            </a:r>
            <a:br>
              <a:rPr lang="en-US" b="1" dirty="0">
                <a:solidFill>
                  <a:srgbClr val="00B0F0"/>
                </a:solidFill>
                <a:cs typeface="Times New Roman" pitchFamily="18" charset="0"/>
              </a:rPr>
            </a:br>
            <a:br>
              <a:rPr lang="en-US" dirty="0">
                <a:solidFill>
                  <a:srgbClr val="000000"/>
                </a:solidFill>
                <a:ea typeface="Calibri" panose="020F0502020204030204" pitchFamily="34" charset="0"/>
              </a:rPr>
            </a:br>
            <a:r>
              <a:rPr lang="en-US" sz="2400" dirty="0">
                <a:solidFill>
                  <a:srgbClr val="000000"/>
                </a:solidFill>
                <a:latin typeface="+mn-lt"/>
                <a:ea typeface="Calibri" panose="020F0502020204030204" pitchFamily="34" charset="0"/>
              </a:rPr>
              <a:t>Prof. Susan Jack, School of Nursing</a:t>
            </a:r>
            <a:br>
              <a:rPr lang="en-US" sz="2400" dirty="0">
                <a:solidFill>
                  <a:srgbClr val="000000"/>
                </a:solidFill>
                <a:latin typeface="+mn-lt"/>
                <a:ea typeface="Calibri" panose="020F0502020204030204" pitchFamily="34" charset="0"/>
              </a:rPr>
            </a:br>
            <a:r>
              <a:rPr lang="en-US" sz="2400" dirty="0">
                <a:solidFill>
                  <a:srgbClr val="000000"/>
                </a:solidFill>
                <a:latin typeface="+mn-lt"/>
                <a:ea typeface="Calibri" panose="020F0502020204030204" pitchFamily="34" charset="0"/>
              </a:rPr>
              <a:t>Prof. S.I. Bangdiwala, Health Research Methods </a:t>
            </a:r>
            <a:br>
              <a:rPr lang="en-US" dirty="0">
                <a:solidFill>
                  <a:srgbClr val="000000"/>
                </a:solidFill>
                <a:ea typeface="Calibri" panose="020F0502020204030204" pitchFamily="34" charset="0"/>
              </a:rPr>
            </a:b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12A3B188-FC69-47FC-BC6D-A17F26394FDF}" type="slidenum">
              <a:rPr lang="en-US"/>
              <a:pPr/>
              <a:t>3</a:t>
            </a:fld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603B5E0-0341-4CEE-85B6-C5AF5B5D8F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9507" y="306829"/>
            <a:ext cx="3543493" cy="1369571"/>
          </a:xfrm>
          <a:prstGeom prst="rect">
            <a:avLst/>
          </a:prstGeom>
        </p:spPr>
      </p:pic>
      <p:sp>
        <p:nvSpPr>
          <p:cNvPr id="5" name="Subtitle 4">
            <a:extLst>
              <a:ext uri="{FF2B5EF4-FFF2-40B4-BE49-F238E27FC236}">
                <a16:creationId xmlns:a16="http://schemas.microsoft.com/office/drawing/2014/main" id="{90A5891F-37D4-4B61-9333-91AFF2A84B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7590" y="5124450"/>
            <a:ext cx="6858000" cy="533400"/>
          </a:xfrm>
        </p:spPr>
        <p:txBody>
          <a:bodyPr>
            <a:normAutofit fontScale="70000" lnSpcReduction="20000"/>
          </a:bodyPr>
          <a:lstStyle/>
          <a:p>
            <a:r>
              <a:rPr lang="en-CA" dirty="0"/>
              <a:t>Update 2023 Sept 22</a:t>
            </a:r>
          </a:p>
          <a:p>
            <a:r>
              <a:rPr lang="en-US" dirty="0"/>
              <a:t>Charlottetown, PEI</a:t>
            </a:r>
            <a:endParaRPr lang="en-CA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24A984-6A6E-493D-B40F-7FB0D2298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ACT Meeting 21-22 Sept 2023 - PEI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C72E169-0B1B-9E9A-00E1-BBDF93CF5828}"/>
              </a:ext>
            </a:extLst>
          </p:cNvPr>
          <p:cNvSpPr txBox="1"/>
          <p:nvPr/>
        </p:nvSpPr>
        <p:spPr>
          <a:xfrm>
            <a:off x="6248400" y="1676400"/>
            <a:ext cx="21023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dirty="0">
                <a:solidFill>
                  <a:srgbClr val="0070C0"/>
                </a:solidFill>
              </a:rPr>
              <a:t>https://</a:t>
            </a:r>
            <a:r>
              <a:rPr lang="en-CA" sz="1400" dirty="0" err="1">
                <a:solidFill>
                  <a:srgbClr val="0070C0"/>
                </a:solidFill>
              </a:rPr>
              <a:t>www.act-aec.ca</a:t>
            </a:r>
            <a:r>
              <a:rPr lang="en-CA" sz="1400" dirty="0">
                <a:solidFill>
                  <a:srgbClr val="0070C0"/>
                </a:solidFill>
              </a:rPr>
              <a:t>/</a:t>
            </a:r>
          </a:p>
        </p:txBody>
      </p:sp>
      <p:pic>
        <p:nvPicPr>
          <p:cNvPr id="10" name="Picture 9" descr="A black outline of a map&#10;&#10;Description automatically generated">
            <a:extLst>
              <a:ext uri="{FF2B5EF4-FFF2-40B4-BE49-F238E27FC236}">
                <a16:creationId xmlns:a16="http://schemas.microsoft.com/office/drawing/2014/main" id="{EE822891-C998-D230-6C0A-1BFDF440BC1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5059195"/>
            <a:ext cx="984382" cy="653750"/>
          </a:xfrm>
          <a:prstGeom prst="rect">
            <a:avLst/>
          </a:prstGeom>
        </p:spPr>
      </p:pic>
      <p:pic>
        <p:nvPicPr>
          <p:cNvPr id="9" name="Picture 7">
            <a:extLst>
              <a:ext uri="{FF2B5EF4-FFF2-40B4-BE49-F238E27FC236}">
                <a16:creationId xmlns:a16="http://schemas.microsoft.com/office/drawing/2014/main" id="{2DB4DD1B-5B49-49E7-B0A5-478F381BAD5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7338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l"/>
            <a:r>
              <a:rPr lang="en-CA" sz="3000" dirty="0">
                <a:solidFill>
                  <a:schemeClr val="tx1"/>
                </a:solidFill>
              </a:rPr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56186"/>
            <a:ext cx="3886200" cy="420077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400" dirty="0"/>
              <a:t>Recruitment into the </a:t>
            </a:r>
            <a:r>
              <a:rPr lang="en-US" sz="2400" dirty="0">
                <a:solidFill>
                  <a:srgbClr val="FF0000"/>
                </a:solidFill>
              </a:rPr>
              <a:t>B</a:t>
            </a:r>
            <a:r>
              <a:rPr lang="en-US" sz="2400" dirty="0"/>
              <a:t>ariatric Surgery for  the </a:t>
            </a:r>
            <a:r>
              <a:rPr lang="en-US" sz="2400" dirty="0">
                <a:solidFill>
                  <a:srgbClr val="FF0000"/>
                </a:solidFill>
              </a:rPr>
              <a:t>R</a:t>
            </a:r>
            <a:r>
              <a:rPr lang="en-US" sz="2400" dirty="0"/>
              <a:t>eduction of </a:t>
            </a:r>
            <a:r>
              <a:rPr lang="en-US" sz="2400" dirty="0" err="1"/>
              <a:t>c</a:t>
            </a:r>
            <a:r>
              <a:rPr lang="en-US" sz="2400" dirty="0" err="1">
                <a:solidFill>
                  <a:srgbClr val="FF0000"/>
                </a:solidFill>
              </a:rPr>
              <a:t>A</a:t>
            </a:r>
            <a:r>
              <a:rPr lang="en-US" sz="2400" dirty="0" err="1"/>
              <a:t>rdio</a:t>
            </a:r>
            <a:r>
              <a:rPr lang="en-US" sz="2400" dirty="0" err="1">
                <a:solidFill>
                  <a:srgbClr val="FF0000"/>
                </a:solidFill>
              </a:rPr>
              <a:t>V</a:t>
            </a:r>
            <a:r>
              <a:rPr lang="en-US" sz="2400" dirty="0" err="1"/>
              <a:t>ascular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E</a:t>
            </a:r>
            <a:r>
              <a:rPr lang="en-US" sz="2400" dirty="0"/>
              <a:t>vents (BRAVE) RCT is challenged by the complex patient population &amp; lengthy surgical assessment process</a:t>
            </a:r>
            <a:endParaRPr lang="en-CA" sz="2400" dirty="0"/>
          </a:p>
        </p:txBody>
      </p:sp>
      <p:pic>
        <p:nvPicPr>
          <p:cNvPr id="4" name="Picture 3" descr="C:\Users\fongw\AppData\Local\Microsoft\Windows\INetCache\Content.Outlook\WPRYPGG2\Vintage-19-01-2020_16h02m45s.png">
            <a:extLst>
              <a:ext uri="{FF2B5EF4-FFF2-40B4-BE49-F238E27FC236}">
                <a16:creationId xmlns:a16="http://schemas.microsoft.com/office/drawing/2014/main" id="{64573DC9-B63A-E60F-A948-F3B6C01D5E9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267471"/>
            <a:ext cx="1304215" cy="452391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id="{7B0D5EEA-576E-E34D-822E-49BBB56BD27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85319166"/>
              </p:ext>
            </p:extLst>
          </p:nvPr>
        </p:nvGraphicFramePr>
        <p:xfrm>
          <a:off x="4620134" y="1956187"/>
          <a:ext cx="4295919" cy="36754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22C51EAF-48B0-2DF2-4F8F-B77D6ABE0897}"/>
              </a:ext>
            </a:extLst>
          </p:cNvPr>
          <p:cNvSpPr txBox="1"/>
          <p:nvPr/>
        </p:nvSpPr>
        <p:spPr>
          <a:xfrm>
            <a:off x="5694382" y="3960160"/>
            <a:ext cx="3213697" cy="307777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+mn-lt"/>
              </a:rPr>
              <a:t>13% able/willing to rand after assessment</a:t>
            </a:r>
            <a:endParaRPr lang="en-CA" sz="14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1F5A1CA-49CB-3A72-D4D1-46D672D76C12}"/>
              </a:ext>
            </a:extLst>
          </p:cNvPr>
          <p:cNvSpPr txBox="1"/>
          <p:nvPr/>
        </p:nvSpPr>
        <p:spPr>
          <a:xfrm>
            <a:off x="5638800" y="2881229"/>
            <a:ext cx="3324860" cy="307777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+mn-lt"/>
              </a:rPr>
              <a:t>32% of approached consent to assessment</a:t>
            </a:r>
            <a:endParaRPr lang="en-CA" sz="14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698039-AD28-4A19-AA69-97A6C47D8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ACT Meeting 21-22 Sept 2023 - PEI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4B0FA2-5E33-40CC-A3A7-A1ADA1A76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81C52-23AA-4CF5-893D-181738EB440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902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l"/>
            <a:r>
              <a:rPr lang="en-CA" sz="3000" dirty="0">
                <a:solidFill>
                  <a:schemeClr val="tx1"/>
                </a:solidFill>
              </a:rPr>
              <a:t>BRAVE - SWIFT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CA" sz="2400" dirty="0">
                <a:solidFill>
                  <a:srgbClr val="FF0000"/>
                </a:solidFill>
                <a:ea typeface="Calibri" panose="020F0502020204030204" pitchFamily="34" charset="0"/>
              </a:rPr>
              <a:t>BRAVE-SWIFT</a:t>
            </a:r>
            <a:r>
              <a:rPr lang="en-CA" sz="2400" dirty="0">
                <a:ea typeface="Calibri" panose="020F0502020204030204" pitchFamily="34" charset="0"/>
              </a:rPr>
              <a:t> is a “study within a trial” (SWAT) to understand the factors impacting recruitment and to test a recruitment intervention</a:t>
            </a:r>
          </a:p>
          <a:p>
            <a:pPr>
              <a:lnSpc>
                <a:spcPct val="90000"/>
              </a:lnSpc>
            </a:pPr>
            <a:endParaRPr lang="en-CA" sz="2400" dirty="0">
              <a:ea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r>
              <a:rPr lang="en-CA" sz="2400" dirty="0">
                <a:ea typeface="Calibri" panose="020F0502020204030204" pitchFamily="34" charset="0"/>
              </a:rPr>
              <a:t>3 components:</a:t>
            </a:r>
          </a:p>
          <a:p>
            <a:pPr lvl="1">
              <a:lnSpc>
                <a:spcPct val="90000"/>
              </a:lnSpc>
              <a:buFont typeface="+mj-lt"/>
              <a:buAutoNum type="arabicPeriod"/>
            </a:pPr>
            <a:r>
              <a:rPr lang="en-CA" sz="2400" i="1" dirty="0">
                <a:solidFill>
                  <a:schemeClr val="tx1"/>
                </a:solidFill>
                <a:ea typeface="Calibri" panose="020F0502020204030204" pitchFamily="34" charset="0"/>
              </a:rPr>
              <a:t>Qualitative Descriptive Study </a:t>
            </a:r>
            <a:r>
              <a:rPr lang="en-CA" sz="2400" dirty="0">
                <a:solidFill>
                  <a:schemeClr val="tx1"/>
                </a:solidFill>
                <a:ea typeface="Calibri" panose="020F0502020204030204" pitchFamily="34" charset="0"/>
              </a:rPr>
              <a:t>to </a:t>
            </a:r>
            <a:r>
              <a:rPr lang="en-CA" sz="2400" dirty="0">
                <a:solidFill>
                  <a:schemeClr val="tx1"/>
                </a:solidFill>
                <a:ea typeface="Times New Roman" panose="02020603050405020304" pitchFamily="18" charset="0"/>
              </a:rPr>
              <a:t>identify patient level, health care provider level, and systems level factors influencing recruitment</a:t>
            </a:r>
            <a:r>
              <a:rPr lang="en-CA" sz="2400" dirty="0">
                <a:solidFill>
                  <a:schemeClr val="tx1"/>
                </a:solidFill>
                <a:ea typeface="Calibri" panose="020F0502020204030204" pitchFamily="34" charset="0"/>
              </a:rPr>
              <a:t>; </a:t>
            </a:r>
          </a:p>
          <a:p>
            <a:pPr lvl="1">
              <a:lnSpc>
                <a:spcPct val="90000"/>
              </a:lnSpc>
              <a:buFont typeface="+mj-lt"/>
              <a:buAutoNum type="arabicPeriod"/>
            </a:pPr>
            <a:r>
              <a:rPr lang="en-CA" sz="2400" dirty="0">
                <a:solidFill>
                  <a:schemeClr val="tx1"/>
                </a:solidFill>
                <a:ea typeface="Calibri" panose="020F0502020204030204" pitchFamily="34" charset="0"/>
              </a:rPr>
              <a:t>Development of a novel</a:t>
            </a:r>
            <a:r>
              <a:rPr lang="en-CA" sz="2400" i="1" dirty="0">
                <a:solidFill>
                  <a:schemeClr val="tx1"/>
                </a:solidFill>
                <a:ea typeface="Calibri" panose="020F0502020204030204" pitchFamily="34" charset="0"/>
              </a:rPr>
              <a:t> Recruitment Intervention </a:t>
            </a:r>
            <a:r>
              <a:rPr lang="en-CA" sz="2400" dirty="0">
                <a:solidFill>
                  <a:schemeClr val="tx1"/>
                </a:solidFill>
                <a:ea typeface="Calibri" panose="020F0502020204030204" pitchFamily="34" charset="0"/>
              </a:rPr>
              <a:t>using a modified version of the </a:t>
            </a:r>
            <a:r>
              <a:rPr lang="en-CA" sz="2400" dirty="0" err="1">
                <a:solidFill>
                  <a:schemeClr val="tx1"/>
                </a:solidFill>
                <a:ea typeface="Calibri" panose="020F0502020204030204" pitchFamily="34" charset="0"/>
              </a:rPr>
              <a:t>QuinteT</a:t>
            </a:r>
            <a:r>
              <a:rPr lang="en-CA" sz="2400" dirty="0">
                <a:solidFill>
                  <a:schemeClr val="tx1"/>
                </a:solidFill>
                <a:ea typeface="Calibri" panose="020F0502020204030204" pitchFamily="34" charset="0"/>
              </a:rPr>
              <a:t> (qualitative) Recruitment Intervention (aka </a:t>
            </a:r>
            <a:r>
              <a:rPr lang="en-CA" sz="2400" b="1" i="1" dirty="0">
                <a:solidFill>
                  <a:schemeClr val="tx1"/>
                </a:solidFill>
                <a:ea typeface="Calibri" panose="020F0502020204030204" pitchFamily="34" charset="0"/>
              </a:rPr>
              <a:t>mod-QRI</a:t>
            </a:r>
            <a:r>
              <a:rPr lang="en-CA" sz="2400" dirty="0">
                <a:solidFill>
                  <a:schemeClr val="tx1"/>
                </a:solidFill>
                <a:ea typeface="Calibri" panose="020F0502020204030204" pitchFamily="34" charset="0"/>
              </a:rPr>
              <a:t>);</a:t>
            </a:r>
          </a:p>
          <a:p>
            <a:pPr lvl="1">
              <a:lnSpc>
                <a:spcPct val="90000"/>
              </a:lnSpc>
              <a:buFont typeface="+mj-lt"/>
              <a:buAutoNum type="arabicPeriod"/>
            </a:pPr>
            <a:r>
              <a:rPr lang="en-CA" sz="2400" dirty="0">
                <a:solidFill>
                  <a:schemeClr val="tx1"/>
                </a:solidFill>
                <a:ea typeface="Calibri" panose="020F0502020204030204" pitchFamily="34" charset="0"/>
              </a:rPr>
              <a:t>Evaluation of this intervention using a novel design, the </a:t>
            </a:r>
            <a:r>
              <a:rPr lang="en-CA" sz="2400" i="1" dirty="0">
                <a:solidFill>
                  <a:srgbClr val="FF0000"/>
                </a:solidFill>
                <a:ea typeface="Calibri" panose="020F0502020204030204" pitchFamily="34" charset="0"/>
              </a:rPr>
              <a:t>S</a:t>
            </a:r>
            <a:r>
              <a:rPr lang="en-CA" sz="2400" i="1" dirty="0">
                <a:solidFill>
                  <a:schemeClr val="tx1"/>
                </a:solidFill>
                <a:ea typeface="Calibri" panose="020F0502020204030204" pitchFamily="34" charset="0"/>
              </a:rPr>
              <a:t>tepped </a:t>
            </a:r>
            <a:r>
              <a:rPr lang="en-CA" sz="2400" i="1" dirty="0">
                <a:solidFill>
                  <a:srgbClr val="FF0000"/>
                </a:solidFill>
                <a:ea typeface="Calibri" panose="020F0502020204030204" pitchFamily="34" charset="0"/>
              </a:rPr>
              <a:t>W</a:t>
            </a:r>
            <a:r>
              <a:rPr lang="en-CA" sz="2400" i="1" dirty="0">
                <a:solidFill>
                  <a:schemeClr val="tx1"/>
                </a:solidFill>
                <a:ea typeface="Calibri" panose="020F0502020204030204" pitchFamily="34" charset="0"/>
              </a:rPr>
              <a:t>edge </a:t>
            </a:r>
            <a:r>
              <a:rPr lang="en-CA" sz="2400" i="1" dirty="0">
                <a:solidFill>
                  <a:srgbClr val="FF0000"/>
                </a:solidFill>
                <a:ea typeface="Calibri" panose="020F0502020204030204" pitchFamily="34" charset="0"/>
              </a:rPr>
              <a:t>I</a:t>
            </a:r>
            <a:r>
              <a:rPr lang="en-CA" sz="2400" i="1" dirty="0">
                <a:solidFill>
                  <a:schemeClr val="tx1"/>
                </a:solidFill>
                <a:ea typeface="Calibri" panose="020F0502020204030204" pitchFamily="34" charset="0"/>
              </a:rPr>
              <a:t>n </a:t>
            </a:r>
            <a:r>
              <a:rPr lang="en-CA" sz="2400" i="1" dirty="0">
                <a:solidFill>
                  <a:srgbClr val="FF0000"/>
                </a:solidFill>
                <a:ea typeface="Calibri" panose="020F0502020204030204" pitchFamily="34" charset="0"/>
              </a:rPr>
              <a:t>F</a:t>
            </a:r>
            <a:r>
              <a:rPr lang="en-CA" sz="2400" i="1" dirty="0">
                <a:solidFill>
                  <a:schemeClr val="tx1"/>
                </a:solidFill>
                <a:ea typeface="Calibri" panose="020F0502020204030204" pitchFamily="34" charset="0"/>
              </a:rPr>
              <a:t>lexible </a:t>
            </a:r>
            <a:r>
              <a:rPr lang="en-CA" sz="2400" i="1" dirty="0">
                <a:solidFill>
                  <a:srgbClr val="FF0000"/>
                </a:solidFill>
                <a:ea typeface="Calibri" panose="020F0502020204030204" pitchFamily="34" charset="0"/>
              </a:rPr>
              <a:t>B</a:t>
            </a:r>
            <a:r>
              <a:rPr lang="en-CA" sz="2400" i="1" dirty="0">
                <a:solidFill>
                  <a:schemeClr val="tx1"/>
                </a:solidFill>
                <a:ea typeface="Calibri" panose="020F0502020204030204" pitchFamily="34" charset="0"/>
              </a:rPr>
              <a:t>atches</a:t>
            </a:r>
            <a:r>
              <a:rPr lang="en-CA" sz="2400" dirty="0">
                <a:solidFill>
                  <a:schemeClr val="tx1"/>
                </a:solidFill>
                <a:ea typeface="Calibri" panose="020F0502020204030204" pitchFamily="34" charset="0"/>
              </a:rPr>
              <a:t> (SWIFT) design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3E2790-D2BF-4F7E-987D-51CFB1EB5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ACT Meeting 21-22 Sept 2023 - PEI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9E993E-04F3-4432-B41C-C77D2981F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81C52-23AA-4CF5-893D-181738EB440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341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l"/>
            <a:r>
              <a:rPr lang="en-CA" sz="3000" dirty="0">
                <a:solidFill>
                  <a:schemeClr val="tx1"/>
                </a:solidFill>
              </a:rPr>
              <a:t>(1) Qualitative Descriptive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219200"/>
            <a:ext cx="8074152" cy="493776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</a:rPr>
              <a:t>Led by Prof. Susan Jack, School of Nursing (McMaster), an expert in applied qualitative health methods</a:t>
            </a:r>
          </a:p>
          <a:p>
            <a:pPr>
              <a:lnSpc>
                <a:spcPct val="90000"/>
              </a:lnSpc>
            </a:pPr>
            <a:endParaRPr lang="en-US" sz="2400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</a:rPr>
              <a:t>Conducted at 2 BRAVE </a:t>
            </a:r>
            <a:r>
              <a:rPr lang="en-US" sz="2400" dirty="0" err="1">
                <a:solidFill>
                  <a:srgbClr val="000000"/>
                </a:solidFill>
                <a:ea typeface="Calibri" panose="020F0502020204030204" pitchFamily="34" charset="0"/>
              </a:rPr>
              <a:t>centres</a:t>
            </a:r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</a:rPr>
              <a:t> (Hamilton &amp; Laval)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</a:rPr>
              <a:t>Include physicians, clinic administrators, and patients who agreed &amp; patients who declined at any time in recruitment</a:t>
            </a:r>
            <a:endParaRPr lang="en-CA" sz="2400" dirty="0">
              <a:ea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endParaRPr lang="en-CA" sz="2400" dirty="0">
              <a:ea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r>
              <a:rPr lang="en-CA" sz="2400" dirty="0">
                <a:ea typeface="Calibri" panose="020F0502020204030204" pitchFamily="34" charset="0"/>
              </a:rPr>
              <a:t>Results will include:</a:t>
            </a:r>
          </a:p>
          <a:p>
            <a:pPr lvl="1">
              <a:lnSpc>
                <a:spcPct val="90000"/>
              </a:lnSpc>
            </a:pPr>
            <a:r>
              <a:rPr lang="en-CA" sz="2400" dirty="0">
                <a:ea typeface="Calibri" panose="020F0502020204030204" pitchFamily="34" charset="0"/>
              </a:rPr>
              <a:t>factors influencing recruitment, consent &amp; engagement;</a:t>
            </a:r>
          </a:p>
          <a:p>
            <a:pPr lvl="1">
              <a:lnSpc>
                <a:spcPct val="90000"/>
              </a:lnSpc>
            </a:pPr>
            <a:r>
              <a:rPr lang="en-CA" sz="2400" dirty="0">
                <a:ea typeface="Calibri" panose="020F0502020204030204" pitchFamily="34" charset="0"/>
              </a:rPr>
              <a:t>contextual information on each factor as a barrier or facilitator; &amp;</a:t>
            </a:r>
          </a:p>
          <a:p>
            <a:pPr lvl="1">
              <a:lnSpc>
                <a:spcPct val="90000"/>
              </a:lnSpc>
            </a:pPr>
            <a:r>
              <a:rPr lang="en-CA" sz="2400" dirty="0">
                <a:ea typeface="Calibri" panose="020F0502020204030204" pitchFamily="34" charset="0"/>
              </a:rPr>
              <a:t>participants’ recommendations to enhance the recruitment process. </a:t>
            </a:r>
          </a:p>
          <a:p>
            <a:pPr>
              <a:lnSpc>
                <a:spcPct val="90000"/>
              </a:lnSpc>
            </a:pPr>
            <a:endParaRPr lang="en-US" sz="2400" dirty="0">
              <a:solidFill>
                <a:srgbClr val="000000"/>
              </a:solidFill>
              <a:ea typeface="Calibri" panose="020F0502020204030204" pitchFamily="34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58F117-256D-4572-9DA9-FCE5A6187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ACT Meeting 21-22 Sept 2023 - PEI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039455-CD76-4D2E-A209-259551F31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81C52-23AA-4CF5-893D-181738EB440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453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l"/>
            <a:r>
              <a:rPr lang="en-US" sz="3000" dirty="0">
                <a:solidFill>
                  <a:schemeClr val="tx1"/>
                </a:solidFill>
              </a:rPr>
              <a:t>(2) </a:t>
            </a:r>
            <a:r>
              <a:rPr lang="en-CA" sz="3000" dirty="0">
                <a:solidFill>
                  <a:schemeClr val="tx1"/>
                </a:solidFill>
              </a:rPr>
              <a:t>mod-QRI Recruitment intervention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</a:rPr>
              <a:t>To be implemented at ALL Vanguard </a:t>
            </a:r>
            <a:r>
              <a:rPr lang="en-US" sz="2400" dirty="0" err="1">
                <a:solidFill>
                  <a:srgbClr val="000000"/>
                </a:solidFill>
                <a:ea typeface="Calibri" panose="020F0502020204030204" pitchFamily="34" charset="0"/>
              </a:rPr>
              <a:t>centres</a:t>
            </a:r>
            <a:endParaRPr lang="en-US" sz="2400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</a:rPr>
              <a:t>Intervention will be based on the identified barriers &amp; facilitators to recruitment</a:t>
            </a:r>
          </a:p>
          <a:p>
            <a:pPr>
              <a:lnSpc>
                <a:spcPct val="90000"/>
              </a:lnSpc>
            </a:pPr>
            <a:endParaRPr lang="en-US" sz="2400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</a:rPr>
              <a:t>mod-QRI intervention consists of :</a:t>
            </a:r>
          </a:p>
          <a:p>
            <a:pPr lvl="1">
              <a:lnSpc>
                <a:spcPct val="90000"/>
              </a:lnSpc>
            </a:pPr>
            <a:r>
              <a:rPr lang="en-US" sz="2000" i="1" dirty="0">
                <a:solidFill>
                  <a:srgbClr val="000000"/>
                </a:solidFill>
                <a:ea typeface="Calibri" panose="020F0502020204030204" pitchFamily="34" charset="0"/>
              </a:rPr>
              <a:t>Screening, Eligibility, Approached and Randomized (SEAR) </a:t>
            </a:r>
            <a:r>
              <a:rPr lang="en-US" sz="2000" dirty="0">
                <a:solidFill>
                  <a:srgbClr val="000000"/>
                </a:solidFill>
                <a:ea typeface="Calibri" panose="020F0502020204030204" pitchFamily="34" charset="0"/>
              </a:rPr>
              <a:t>log tracking;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solidFill>
                  <a:srgbClr val="000000"/>
                </a:solidFill>
                <a:ea typeface="Calibri" panose="020F0502020204030204" pitchFamily="34" charset="0"/>
              </a:rPr>
              <a:t>discussions with site recruitment team;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solidFill>
                  <a:srgbClr val="000000"/>
                </a:solidFill>
                <a:ea typeface="Calibri" panose="020F0502020204030204" pitchFamily="34" charset="0"/>
              </a:rPr>
              <a:t>observations of recruitment &amp; consent process; 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solidFill>
                  <a:srgbClr val="000000"/>
                </a:solidFill>
                <a:ea typeface="Calibri" panose="020F0502020204030204" pitchFamily="34" charset="0"/>
              </a:rPr>
              <a:t>mapping eligibility pathways to identifying potential obstacles &amp; delays; 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solidFill>
                  <a:srgbClr val="000000"/>
                </a:solidFill>
                <a:ea typeface="Calibri" panose="020F0502020204030204" pitchFamily="34" charset="0"/>
              </a:rPr>
              <a:t>review of patient-facing materials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solidFill>
                  <a:srgbClr val="000000"/>
                </a:solidFill>
                <a:ea typeface="Calibri" panose="020F0502020204030204" pitchFamily="34" charset="0"/>
              </a:rPr>
              <a:t>site recruitment team developing an ‘action plan’ based on above feedback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DECCC2-1E33-4E3E-9525-7979F5AB3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ACT Meeting 21-22 Sept 2023 - PEI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EC34E9-1285-4323-AC8E-B6BE6B1D1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81C52-23AA-4CF5-893D-181738EB440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570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l"/>
            <a:r>
              <a:rPr lang="en-US" sz="3000" dirty="0">
                <a:solidFill>
                  <a:schemeClr val="tx1"/>
                </a:solidFill>
              </a:rPr>
              <a:t>(3) </a:t>
            </a:r>
            <a:r>
              <a:rPr lang="en-US" sz="3000" b="1" i="1" dirty="0">
                <a:solidFill>
                  <a:srgbClr val="FF0000"/>
                </a:solidFill>
              </a:rPr>
              <a:t>S</a:t>
            </a:r>
            <a:r>
              <a:rPr lang="en-US" sz="3000" dirty="0">
                <a:solidFill>
                  <a:schemeClr val="tx1"/>
                </a:solidFill>
              </a:rPr>
              <a:t>tepped </a:t>
            </a:r>
            <a:r>
              <a:rPr lang="en-US" sz="3000" b="1" i="1" dirty="0">
                <a:solidFill>
                  <a:srgbClr val="FF0000"/>
                </a:solidFill>
              </a:rPr>
              <a:t>W</a:t>
            </a:r>
            <a:r>
              <a:rPr lang="en-US" sz="3000" dirty="0">
                <a:solidFill>
                  <a:schemeClr val="tx1"/>
                </a:solidFill>
              </a:rPr>
              <a:t>edge </a:t>
            </a:r>
            <a:r>
              <a:rPr lang="en-US" sz="3000" b="1" i="1" dirty="0">
                <a:solidFill>
                  <a:srgbClr val="FF0000"/>
                </a:solidFill>
              </a:rPr>
              <a:t>I</a:t>
            </a:r>
            <a:r>
              <a:rPr lang="en-US" sz="3000" dirty="0">
                <a:solidFill>
                  <a:schemeClr val="tx1"/>
                </a:solidFill>
              </a:rPr>
              <a:t>n </a:t>
            </a:r>
            <a:r>
              <a:rPr lang="en-US" sz="3000" b="1" i="1" dirty="0">
                <a:solidFill>
                  <a:srgbClr val="FF0000"/>
                </a:solidFill>
              </a:rPr>
              <a:t>F</a:t>
            </a:r>
            <a:r>
              <a:rPr lang="en-US" sz="3000" dirty="0">
                <a:solidFill>
                  <a:schemeClr val="tx1"/>
                </a:solidFill>
              </a:rPr>
              <a:t>lexible </a:t>
            </a:r>
            <a:r>
              <a:rPr lang="en-US" sz="3000" dirty="0" err="1">
                <a:solidFill>
                  <a:schemeClr val="tx1"/>
                </a:solidFill>
              </a:rPr>
              <a:t>ba</a:t>
            </a:r>
            <a:r>
              <a:rPr lang="en-US" sz="3000" b="1" i="1" dirty="0" err="1">
                <a:solidFill>
                  <a:srgbClr val="FF0000"/>
                </a:solidFill>
              </a:rPr>
              <a:t>T</a:t>
            </a:r>
            <a:r>
              <a:rPr lang="en-US" sz="3000" dirty="0" err="1">
                <a:solidFill>
                  <a:schemeClr val="tx1"/>
                </a:solidFill>
              </a:rPr>
              <a:t>ches</a:t>
            </a:r>
            <a:r>
              <a:rPr lang="en-US" sz="3000" dirty="0">
                <a:solidFill>
                  <a:schemeClr val="tx1"/>
                </a:solidFill>
              </a:rPr>
              <a:t> (SWIFT) trial</a:t>
            </a:r>
            <a:endParaRPr lang="en-CA" sz="3000" dirty="0">
              <a:solidFill>
                <a:schemeClr val="tx1"/>
              </a:solidFill>
            </a:endParaRPr>
          </a:p>
        </p:txBody>
      </p:sp>
      <p:pic>
        <p:nvPicPr>
          <p:cNvPr id="1029" name="Picture 407671107">
            <a:extLst>
              <a:ext uri="{FF2B5EF4-FFF2-40B4-BE49-F238E27FC236}">
                <a16:creationId xmlns:a16="http://schemas.microsoft.com/office/drawing/2014/main" id="{4DFCA2F5-4CC7-549E-061B-432698794F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484" y="2590800"/>
            <a:ext cx="8121388" cy="3635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673681651">
            <a:extLst>
              <a:ext uri="{FF2B5EF4-FFF2-40B4-BE49-F238E27FC236}">
                <a16:creationId xmlns:a16="http://schemas.microsoft.com/office/drawing/2014/main" id="{9CA2A834-F92F-8B39-4D99-469A5F3E18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374794"/>
            <a:ext cx="1898787" cy="1063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6">
            <a:extLst>
              <a:ext uri="{FF2B5EF4-FFF2-40B4-BE49-F238E27FC236}">
                <a16:creationId xmlns:a16="http://schemas.microsoft.com/office/drawing/2014/main" id="{7C29A3C2-D13B-622D-7A21-321F4DA7FD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0118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85A8576-E1A5-6A4B-FB0A-B3DCF78EE556}"/>
              </a:ext>
            </a:extLst>
          </p:cNvPr>
          <p:cNvSpPr txBox="1"/>
          <p:nvPr/>
        </p:nvSpPr>
        <p:spPr>
          <a:xfrm>
            <a:off x="381000" y="1315046"/>
            <a:ext cx="652861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900" dirty="0">
                <a:latin typeface="+mn-lt"/>
                <a:ea typeface="Times New Roman" panose="02020603050405020304" pitchFamily="18" charset="0"/>
              </a:rPr>
              <a:t>Each centre (N=16) will be randomized to mod-QRI intervention using a flexible, staggered batched SW design </a:t>
            </a:r>
            <a:endParaRPr lang="en-CA" sz="1900" dirty="0">
              <a:latin typeface="+mn-lt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50F967-9E87-41B3-A8C0-38D58AD79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ACT Meeting 21-22 Sept 2023 - PEI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AF25EC-2BE6-472F-8B67-370987FF6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81C52-23AA-4CF5-893D-181738EB440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4204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l"/>
            <a:r>
              <a:rPr lang="en-US" sz="3000" dirty="0">
                <a:solidFill>
                  <a:schemeClr val="tx1"/>
                </a:solidFill>
              </a:rPr>
              <a:t>SWIFT-BRAVE Outcomes</a:t>
            </a:r>
            <a:endParaRPr lang="en-CA" sz="3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b="1" dirty="0">
                <a:solidFill>
                  <a:srgbClr val="000000"/>
                </a:solidFill>
                <a:ea typeface="Calibri" panose="020F0502020204030204" pitchFamily="34" charset="0"/>
              </a:rPr>
              <a:t>Primary outcome: </a:t>
            </a:r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</a:rPr>
              <a:t>Proportion of eligible patients that consent to undergo bariatric assessment</a:t>
            </a:r>
          </a:p>
          <a:p>
            <a:pPr>
              <a:lnSpc>
                <a:spcPct val="90000"/>
              </a:lnSpc>
            </a:pPr>
            <a:endParaRPr lang="en-US" sz="2400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400" b="1" dirty="0">
                <a:solidFill>
                  <a:srgbClr val="000000"/>
                </a:solidFill>
                <a:ea typeface="Calibri" panose="020F0502020204030204" pitchFamily="34" charset="0"/>
              </a:rPr>
              <a:t>Secondary outcomes:</a:t>
            </a:r>
          </a:p>
          <a:p>
            <a:pPr marL="857250" lvl="1" indent="-457200">
              <a:lnSpc>
                <a:spcPct val="90000"/>
              </a:lnSpc>
              <a:buFont typeface="+mj-lt"/>
              <a:buAutoNum type="alphaLcPeriod"/>
            </a:pPr>
            <a:r>
              <a:rPr lang="en-US" sz="2000" dirty="0">
                <a:solidFill>
                  <a:srgbClr val="000000"/>
                </a:solidFill>
                <a:ea typeface="Calibri" panose="020F0502020204030204" pitchFamily="34" charset="0"/>
              </a:rPr>
              <a:t># of cardiologists and other doctors who refer patients for the trial</a:t>
            </a:r>
          </a:p>
          <a:p>
            <a:pPr marL="857250" lvl="1" indent="-457200">
              <a:lnSpc>
                <a:spcPct val="90000"/>
              </a:lnSpc>
              <a:buFont typeface="+mj-lt"/>
              <a:buAutoNum type="alphaLcPeriod"/>
            </a:pPr>
            <a:r>
              <a:rPr lang="en-US" sz="2000" dirty="0">
                <a:solidFill>
                  <a:srgbClr val="000000"/>
                </a:solidFill>
                <a:ea typeface="Calibri" panose="020F0502020204030204" pitchFamily="34" charset="0"/>
              </a:rPr>
              <a:t># of anesthetists who are willing to accept patients with CVD for bariatric surgery</a:t>
            </a:r>
          </a:p>
          <a:p>
            <a:pPr marL="857250" lvl="1" indent="-457200">
              <a:lnSpc>
                <a:spcPct val="90000"/>
              </a:lnSpc>
              <a:buFont typeface="+mj-lt"/>
              <a:buAutoNum type="alphaLcPeriod"/>
            </a:pPr>
            <a:r>
              <a:rPr lang="en-US" sz="2000" dirty="0">
                <a:solidFill>
                  <a:srgbClr val="000000"/>
                </a:solidFill>
                <a:ea typeface="Calibri" panose="020F0502020204030204" pitchFamily="34" charset="0"/>
              </a:rPr>
              <a:t>Avg. # of discussions needed per patient/relatives between screening &amp; rand</a:t>
            </a:r>
          </a:p>
          <a:p>
            <a:pPr marL="857250" lvl="1" indent="-457200">
              <a:lnSpc>
                <a:spcPct val="90000"/>
              </a:lnSpc>
              <a:buFont typeface="+mj-lt"/>
              <a:buAutoNum type="alphaLcPeriod"/>
            </a:pPr>
            <a:r>
              <a:rPr lang="en-US" sz="2000" dirty="0">
                <a:solidFill>
                  <a:srgbClr val="000000"/>
                </a:solidFill>
                <a:ea typeface="Calibri" panose="020F0502020204030204" pitchFamily="34" charset="0"/>
              </a:rPr>
              <a:t>Duration of bariatric workup (currently 133 days in Ontario &amp; 88 days in Quebec)</a:t>
            </a:r>
          </a:p>
          <a:p>
            <a:pPr marL="857250" lvl="1" indent="-457200">
              <a:lnSpc>
                <a:spcPct val="90000"/>
              </a:lnSpc>
              <a:buFont typeface="+mj-lt"/>
              <a:buAutoNum type="alphaLcPeriod"/>
            </a:pPr>
            <a:r>
              <a:rPr lang="en-US" sz="2000" dirty="0">
                <a:solidFill>
                  <a:srgbClr val="000000"/>
                </a:solidFill>
                <a:ea typeface="Calibri" panose="020F0502020204030204" pitchFamily="34" charset="0"/>
              </a:rPr>
              <a:t>Centre-level recruitment performance score (RPS) will be constructed, based on patients approached, screening, completing bariatric assessment &amp; randomizations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A94AD1-2715-441A-807C-7B82555B0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ACT Meeting 21-22 Sept 2023 - PEI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A0B6C1-4441-4906-8DF9-982843CE6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81C52-23AA-4CF5-893D-181738EB440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105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l"/>
            <a:r>
              <a:rPr lang="en-US" sz="3000" dirty="0">
                <a:solidFill>
                  <a:schemeClr val="tx1"/>
                </a:solidFill>
              </a:rPr>
              <a:t>SWIFT-BRAVE expected impact</a:t>
            </a:r>
            <a:endParaRPr lang="en-CA" sz="3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</a:rPr>
              <a:t>SWIFT-BRAVE is a unique SWAT - combining qualitative methods with an RCT, utilizing an innovative study design, and applicable in other trials</a:t>
            </a:r>
          </a:p>
          <a:p>
            <a:pPr>
              <a:lnSpc>
                <a:spcPct val="90000"/>
              </a:lnSpc>
            </a:pPr>
            <a:endParaRPr lang="en-US" sz="2400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</a:rPr>
              <a:t>Results will assist with improving recruitment for the main trial </a:t>
            </a:r>
          </a:p>
          <a:p>
            <a:pPr>
              <a:lnSpc>
                <a:spcPct val="90000"/>
              </a:lnSpc>
            </a:pPr>
            <a:endParaRPr lang="en-US" sz="2400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</a:rPr>
              <a:t>Provides an important opportunity for patient feedback &amp; engagement</a:t>
            </a:r>
            <a:endParaRPr lang="en-US" sz="2000" dirty="0">
              <a:solidFill>
                <a:srgbClr val="000000"/>
              </a:solidFill>
              <a:ea typeface="Calibri" panose="020F0502020204030204" pitchFamily="34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9D202B-76C3-441C-952C-032F81C64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ACT Meeting 21-22 Sept 2023 - PEI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42735C-EF26-4CE1-9ADA-DB0B94103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81C52-23AA-4CF5-893D-181738EB440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8689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5ee7e71-09ac-4c02-865c-9c648656807f" xsi:nil="true"/>
    <lcf76f155ced4ddcb4097134ff3c332f xmlns="f936bd3e-f241-4811-aae3-9536cd51b658">
      <Terms xmlns="http://schemas.microsoft.com/office/infopath/2007/PartnerControls"/>
    </lcf76f155ced4ddcb4097134ff3c332f>
    <SharedWithUsers xmlns="f5ee7e71-09ac-4c02-865c-9c648656807f">
      <UserInfo>
        <DisplayName>Bangdiwala, Shrikant</DisplayName>
        <AccountId>32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93BEB1AD0340E468D477139C7E6DBD8" ma:contentTypeVersion="13" ma:contentTypeDescription="Create a new document." ma:contentTypeScope="" ma:versionID="7091b6aa82201025c173208055b54e54">
  <xsd:schema xmlns:xsd="http://www.w3.org/2001/XMLSchema" xmlns:xs="http://www.w3.org/2001/XMLSchema" xmlns:p="http://schemas.microsoft.com/office/2006/metadata/properties" xmlns:ns2="f5ee7e71-09ac-4c02-865c-9c648656807f" xmlns:ns3="f936bd3e-f241-4811-aae3-9536cd51b658" targetNamespace="http://schemas.microsoft.com/office/2006/metadata/properties" ma:root="true" ma:fieldsID="5a8412cef8f6b668b339446751519ceb" ns2:_="" ns3:_="">
    <xsd:import namespace="f5ee7e71-09ac-4c02-865c-9c648656807f"/>
    <xsd:import namespace="f936bd3e-f241-4811-aae3-9536cd51b65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MediaServiceDateTake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ee7e71-09ac-4c02-865c-9c648656807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7" nillable="true" ma:displayName="Taxonomy Catch All Column" ma:hidden="true" ma:list="{b3bd45d0-aadd-4f31-bce2-3c5993825758}" ma:internalName="TaxCatchAll" ma:showField="CatchAllData" ma:web="f5ee7e71-09ac-4c02-865c-9c648656807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36bd3e-f241-4811-aae3-9536cd51b6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efaf260b-1e44-4780-8ae1-0b8ba4d51a6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846836D-8C48-4E96-BA0A-1FBA5FBC891E}">
  <ds:schemaRefs>
    <ds:schemaRef ds:uri="http://schemas.microsoft.com/office/2006/documentManagement/types"/>
    <ds:schemaRef ds:uri="http://purl.org/dc/elements/1.1/"/>
    <ds:schemaRef ds:uri="http://www.w3.org/XML/1998/namespace"/>
    <ds:schemaRef ds:uri="http://purl.org/dc/terms/"/>
    <ds:schemaRef ds:uri="http://schemas.microsoft.com/office/2006/metadata/properties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f936bd3e-f241-4811-aae3-9536cd51b658"/>
    <ds:schemaRef ds:uri="f5ee7e71-09ac-4c02-865c-9c648656807f"/>
  </ds:schemaRefs>
</ds:datastoreItem>
</file>

<file path=customXml/itemProps2.xml><?xml version="1.0" encoding="utf-8"?>
<ds:datastoreItem xmlns:ds="http://schemas.openxmlformats.org/officeDocument/2006/customXml" ds:itemID="{5AE436BF-7FD7-4F0A-97A5-8ED895DF74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5ee7e71-09ac-4c02-865c-9c648656807f"/>
    <ds:schemaRef ds:uri="f936bd3e-f241-4811-aae3-9536cd51b65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3DBB69B-A367-40A1-8304-58CD9EC253F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11784</TotalTime>
  <Words>641</Words>
  <Application>Microsoft Office PowerPoint</Application>
  <PresentationFormat>On-screen Show (4:3)</PresentationFormat>
  <Paragraphs>85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Origin</vt:lpstr>
      <vt:lpstr>BRAVE-SWIFT SWAT trial  Prof. Susan Jack, School of Nursing Prof. S.I. Bangdiwala, Health Research Methods  </vt:lpstr>
      <vt:lpstr>Background</vt:lpstr>
      <vt:lpstr>BRAVE - SWIFT</vt:lpstr>
      <vt:lpstr>(1) Qualitative Descriptive Study</vt:lpstr>
      <vt:lpstr>(2) mod-QRI Recruitment intervention</vt:lpstr>
      <vt:lpstr>(3) Stepped Wedge In Flexible baTches (SWIFT) trial</vt:lpstr>
      <vt:lpstr>SWIFT-BRAVE Outcomes</vt:lpstr>
      <vt:lpstr>SWIFT-BRAVE expected impact</vt:lpstr>
    </vt:vector>
  </TitlesOfParts>
  <Company>UNC-CH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Statistical issues</dc:title>
  <dc:creator>CSCC</dc:creator>
  <cp:lastModifiedBy>Bangdiwala, Shrikant</cp:lastModifiedBy>
  <cp:revision>452</cp:revision>
  <cp:lastPrinted>2011-12-07T07:19:56Z</cp:lastPrinted>
  <dcterms:created xsi:type="dcterms:W3CDTF">2008-12-08T07:26:06Z</dcterms:created>
  <dcterms:modified xsi:type="dcterms:W3CDTF">2023-09-19T01:16:42Z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0x010100293BEB1AD0340E468D477139C7E6DBD8</vt:lpwstr>
  </property>
  <property fmtid="{D5CDD505-2E9C-101B-9397-08002B2CF9AE}" pid="3" name="MediaServiceImageTags">
    <vt:lpwstr/>
  </property>
</Properties>
</file>