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99" r:id="rId4"/>
    <p:sldId id="274" r:id="rId5"/>
    <p:sldId id="275" r:id="rId6"/>
    <p:sldId id="300" r:id="rId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A6"/>
    <a:srgbClr val="002F5F"/>
    <a:srgbClr val="9599A6"/>
    <a:srgbClr val="4B92DB"/>
    <a:srgbClr val="93BEE9"/>
    <a:srgbClr val="EDF4F6"/>
    <a:srgbClr val="CA4A42"/>
    <a:srgbClr val="2B4260"/>
    <a:srgbClr val="3CA8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8" d="100"/>
          <a:sy n="98" d="100"/>
        </p:scale>
        <p:origin x="1522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A6FB11-675F-7CD8-7A11-99F80985637E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0A63401-BC8C-6A3E-4C77-5580C24F0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030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C328537-96AF-2DBC-9EBB-85E0592134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613856"/>
            <a:ext cx="73406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11F626F0-2419-4483-AA7D-B62783C71689}" type="datetimeFigureOut">
              <a:rPr lang="en-SG" smtClean="0"/>
              <a:t>13/9/2023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363DE2CB-3E4F-44FF-87C6-90B1E590D4C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667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  <p:sldLayoutId id="2147483684" r:id="rId21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78804-5B09-EB2D-E022-0E411551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62000"/>
            <a:ext cx="4038600" cy="769441"/>
          </a:xfrm>
        </p:spPr>
        <p:txBody>
          <a:bodyPr/>
          <a:lstStyle/>
          <a:p>
            <a:r>
              <a:rPr lang="en-US" dirty="0">
                <a:latin typeface="DM Serif Display" pitchFamily="2" charset="0"/>
              </a:rPr>
              <a:t>SIMPLY-SNAP</a:t>
            </a:r>
            <a:endParaRPr lang="en-CA" dirty="0">
              <a:latin typeface="DM Serif Display" pitchFamily="2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4A0183B-8A09-EC9E-B018-993FA7CB70F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0" y="1752600"/>
            <a:ext cx="4343400" cy="3262432"/>
          </a:xfrm>
          <a:solidFill>
            <a:srgbClr val="3B6BA6"/>
          </a:solidFill>
        </p:spPr>
        <p:txBody>
          <a:bodyPr/>
          <a:lstStyle/>
          <a:p>
            <a:r>
              <a:rPr lang="en-US" sz="2000" dirty="0">
                <a:latin typeface="DM Serif Display" pitchFamily="2" charset="0"/>
              </a:rPr>
              <a:t>Evaluating the impact of a </a:t>
            </a:r>
            <a:r>
              <a:rPr lang="en-US" sz="2000" u="sng" dirty="0">
                <a:latin typeface="DM Serif Display" pitchFamily="2" charset="0"/>
              </a:rPr>
              <a:t>SIMP</a:t>
            </a:r>
            <a:r>
              <a:rPr lang="en-US" sz="2000" dirty="0">
                <a:latin typeface="DM Serif Display" pitchFamily="2" charset="0"/>
              </a:rPr>
              <a:t>lified </a:t>
            </a:r>
            <a:r>
              <a:rPr lang="en-US" sz="2000" u="sng" dirty="0">
                <a:latin typeface="DM Serif Display" pitchFamily="2" charset="0"/>
              </a:rPr>
              <a:t>L</a:t>
            </a:r>
            <a:r>
              <a:rPr lang="en-US" sz="2000" dirty="0">
                <a:latin typeface="DM Serif Display" pitchFamily="2" charset="0"/>
              </a:rPr>
              <a:t>a</a:t>
            </a:r>
            <a:r>
              <a:rPr lang="en-US" sz="2000" u="sng" dirty="0">
                <a:latin typeface="DM Serif Display" pitchFamily="2" charset="0"/>
              </a:rPr>
              <a:t>Y</a:t>
            </a:r>
            <a:r>
              <a:rPr lang="en-US" sz="2000" dirty="0">
                <a:latin typeface="DM Serif Display" pitchFamily="2" charset="0"/>
              </a:rPr>
              <a:t>ered consent process versus a conventional informed consent form on recruitment of potential participants to a large platform clinical trial: a pragmatic nested randomized controlled trial </a:t>
            </a:r>
            <a:endParaRPr lang="en-US" sz="1800" dirty="0"/>
          </a:p>
          <a:p>
            <a:endParaRPr lang="en-US" sz="3200" dirty="0"/>
          </a:p>
          <a:p>
            <a:r>
              <a:rPr lang="en-US" sz="2000" dirty="0"/>
              <a:t>Dr Sean Ong</a:t>
            </a:r>
          </a:p>
          <a:p>
            <a:r>
              <a:rPr lang="en-US" sz="2000" dirty="0"/>
              <a:t>Dr Nick Daneman</a:t>
            </a:r>
          </a:p>
        </p:txBody>
      </p:sp>
      <p:pic>
        <p:nvPicPr>
          <p:cNvPr id="19" name="Picture 18" descr="Infinite question marks in 3D rendering">
            <a:extLst>
              <a:ext uri="{FF2B5EF4-FFF2-40B4-BE49-F238E27FC236}">
                <a16:creationId xmlns:a16="http://schemas.microsoft.com/office/drawing/2014/main" id="{178A0DA7-124F-B442-449B-2C0DB6D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4" t="1250" r="6875" b="469"/>
          <a:stretch/>
        </p:blipFill>
        <p:spPr>
          <a:xfrm>
            <a:off x="5486400" y="-47625"/>
            <a:ext cx="36576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609600"/>
            <a:ext cx="7340600" cy="457200"/>
          </a:xfrm>
        </p:spPr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Research Question</a:t>
            </a:r>
            <a:endParaRPr lang="en-CA" sz="4400" dirty="0"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09344"/>
            <a:ext cx="5105400" cy="38770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Population</a:t>
            </a:r>
            <a:r>
              <a:rPr lang="en-US" sz="2000" dirty="0"/>
              <a:t>: For potential participants (or surrogate decision makers) of the SNAP trial,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Intervention</a:t>
            </a:r>
            <a:r>
              <a:rPr lang="en-US" sz="2000" dirty="0"/>
              <a:t>: does use of a novel simplified layered consent process,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Control</a:t>
            </a:r>
            <a:r>
              <a:rPr lang="en-US" sz="2000" dirty="0"/>
              <a:t>: compared to a conventional consent form,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Outcome</a:t>
            </a:r>
            <a:r>
              <a:rPr lang="en-US" sz="2000" dirty="0"/>
              <a:t>: lead to an improved recruitment rate without compromising participant understanding and satisfaction?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pic>
        <p:nvPicPr>
          <p:cNvPr id="11" name="Graphic 10" descr="Puzzle outline">
            <a:extLst>
              <a:ext uri="{FF2B5EF4-FFF2-40B4-BE49-F238E27FC236}">
                <a16:creationId xmlns:a16="http://schemas.microsoft.com/office/drawing/2014/main" id="{070149EB-EDE4-C5BD-6852-4748FF89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841" y="1676400"/>
            <a:ext cx="2552318" cy="25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609600"/>
            <a:ext cx="7340600" cy="457200"/>
          </a:xfrm>
        </p:spPr>
        <p:txBody>
          <a:bodyPr/>
          <a:lstStyle/>
          <a:p>
            <a:r>
              <a:rPr lang="en-US" sz="4400" dirty="0">
                <a:latin typeface="DM Serif Display" pitchFamily="2" charset="0"/>
              </a:rPr>
              <a:t>Design</a:t>
            </a:r>
            <a:endParaRPr lang="en-CA" sz="4400" dirty="0">
              <a:latin typeface="DM Serif Display" pitchFamily="2" charset="0"/>
            </a:endParaRPr>
          </a:p>
        </p:txBody>
      </p:sp>
      <p:pic>
        <p:nvPicPr>
          <p:cNvPr id="11" name="Graphic 10" descr="Playbook outline">
            <a:extLst>
              <a:ext uri="{FF2B5EF4-FFF2-40B4-BE49-F238E27FC236}">
                <a16:creationId xmlns:a16="http://schemas.microsoft.com/office/drawing/2014/main" id="{41B159C3-19D9-625C-D73D-306757E4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1700" y="1353125"/>
            <a:ext cx="3162300" cy="316230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FBE805D-5D6A-1299-1183-B2A6F833D4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09344"/>
            <a:ext cx="5105400" cy="38779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Nested within larger SNAP (</a:t>
            </a:r>
            <a:r>
              <a:rPr lang="en-SG" i="1" dirty="0"/>
              <a:t>Staphylococcus aureus</a:t>
            </a:r>
            <a:r>
              <a:rPr lang="en-SG" dirty="0"/>
              <a:t> Network Adaptive Platform) trial at select sites in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Pragmatic, multi-centre, open-label, two-arm parallel-group RCT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SNAP eligible patients randomized 1:1 to conventional or simplified layered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Outcomes: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Primary: recruitment success into SNAP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Participant satisfaction with consent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Research staff satisfaction with consent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Time taken for entire consent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Participant understanding of the clinical trial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24281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C314426-1C27-3024-F33A-9A45174DA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" y="504000"/>
            <a:ext cx="4498200" cy="582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630B2E1-1755-E5E6-80AF-2FB356062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0" y="504000"/>
            <a:ext cx="4498200" cy="5821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341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34BA1B8-2DE4-A7AF-AE38-C6E4DE672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4018"/>
            <a:ext cx="4497723" cy="5820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5360406-E9A3-C76D-9906-88F6B7F00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17" y="504018"/>
            <a:ext cx="4497723" cy="5820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387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6019800"/>
          </a:xfrm>
          <a:prstGeom prst="rect">
            <a:avLst/>
          </a:prstGeom>
          <a:solidFill>
            <a:srgbClr val="3B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609600"/>
            <a:ext cx="7340600" cy="457200"/>
          </a:xfrm>
        </p:spPr>
        <p:txBody>
          <a:bodyPr/>
          <a:lstStyle/>
          <a:p>
            <a:r>
              <a:rPr lang="en-US" sz="4400" dirty="0">
                <a:solidFill>
                  <a:srgbClr val="002F5F"/>
                </a:solidFill>
                <a:latin typeface="DM Serif Display" pitchFamily="2" charset="0"/>
              </a:rPr>
              <a:t>Update</a:t>
            </a:r>
            <a:endParaRPr lang="en-CA" sz="4400" dirty="0">
              <a:solidFill>
                <a:srgbClr val="002F5F"/>
              </a:solidFill>
              <a:latin typeface="DM Serif Display" pitchFamily="2" charset="0"/>
            </a:endParaRPr>
          </a:p>
        </p:txBody>
      </p:sp>
      <p:pic>
        <p:nvPicPr>
          <p:cNvPr id="4" name="Graphic 3" descr="Lightbulb and gear outline">
            <a:extLst>
              <a:ext uri="{FF2B5EF4-FFF2-40B4-BE49-F238E27FC236}">
                <a16:creationId xmlns:a16="http://schemas.microsoft.com/office/drawing/2014/main" id="{89B2F78C-7175-177A-8764-E3C5D08F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2300" y="1534100"/>
            <a:ext cx="2961700" cy="2961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21AD2-8000-57B0-A6A5-A4DC0C6BBC0E}"/>
              </a:ext>
            </a:extLst>
          </p:cNvPr>
          <p:cNvCxnSpPr/>
          <p:nvPr/>
        </p:nvCxnSpPr>
        <p:spPr>
          <a:xfrm flipH="1">
            <a:off x="0" y="5867400"/>
            <a:ext cx="9220200" cy="0"/>
          </a:xfrm>
          <a:prstGeom prst="line">
            <a:avLst/>
          </a:prstGeom>
          <a:ln>
            <a:solidFill>
              <a:srgbClr val="3B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72E08EA-118C-F828-901F-0BA0BB75F770}"/>
              </a:ext>
            </a:extLst>
          </p:cNvPr>
          <p:cNvSpPr txBox="1">
            <a:spLocks/>
          </p:cNvSpPr>
          <p:nvPr/>
        </p:nvSpPr>
        <p:spPr>
          <a:xfrm>
            <a:off x="609600" y="1609344"/>
            <a:ext cx="5105400" cy="338554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eaLnBrk="1" hangingPunct="1">
              <a:defRPr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000" kern="0" dirty="0"/>
              <a:t>Funding obtained from CIHR and ACT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2000" b="1" u="sng" kern="0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000" kern="0" dirty="0"/>
              <a:t>Database and randomization module in construction currently (embedded within larger SNAP trial)</a:t>
            </a:r>
          </a:p>
          <a:p>
            <a:pPr defTabSz="914400"/>
            <a:endParaRPr lang="en-US" sz="2000" b="1" u="sng" kern="0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000" kern="0" dirty="0"/>
              <a:t>Aim to start enrolment in Nov-Dec 2023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2000" kern="0" dirty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000" kern="0" dirty="0"/>
              <a:t>Target sample size 322, aim to complete recruitment in one year (~10 sites)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CA" sz="2000" kern="0" dirty="0"/>
          </a:p>
        </p:txBody>
      </p:sp>
    </p:spTree>
    <p:extLst>
      <p:ext uri="{BB962C8B-B14F-4D97-AF65-F5344CB8AC3E}">
        <p14:creationId xmlns:p14="http://schemas.microsoft.com/office/powerpoint/2010/main" val="3991790933"/>
      </p:ext>
    </p:extLst>
  </p:cSld>
  <p:clrMapOvr>
    <a:masterClrMapping/>
  </p:clrMapOvr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BFFD50-1D7D-429F-A545-88B61206E422}"/>
</file>

<file path=customXml/itemProps2.xml><?xml version="1.0" encoding="utf-8"?>
<ds:datastoreItem xmlns:ds="http://schemas.openxmlformats.org/officeDocument/2006/customXml" ds:itemID="{AA40109D-4B99-4E31-83DF-ED3851DFFF80}"/>
</file>

<file path=customXml/itemProps3.xml><?xml version="1.0" encoding="utf-8"?>
<ds:datastoreItem xmlns:ds="http://schemas.openxmlformats.org/officeDocument/2006/customXml" ds:itemID="{33EEDDA9-9A7F-4770-94B4-3FB0D340A7D8}"/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525</TotalTime>
  <Words>207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DM Serif Display</vt:lpstr>
      <vt:lpstr>Tahoma</vt:lpstr>
      <vt:lpstr>Verdana</vt:lpstr>
      <vt:lpstr>PHRI Theme</vt:lpstr>
      <vt:lpstr>SIMPLY-SNAP</vt:lpstr>
      <vt:lpstr>Research Question</vt:lpstr>
      <vt:lpstr>Design</vt:lpstr>
      <vt:lpstr>PowerPoint Presentation</vt:lpstr>
      <vt:lpstr>PowerPoint Presentation</vt:lpstr>
      <vt:lpstr>Update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Sean Ong</cp:lastModifiedBy>
  <cp:revision>24</cp:revision>
  <cp:lastPrinted>2017-05-08T14:43:19Z</cp:lastPrinted>
  <dcterms:created xsi:type="dcterms:W3CDTF">2023-03-29T15:45:17Z</dcterms:created>
  <dcterms:modified xsi:type="dcterms:W3CDTF">2023-09-13T14:26:04Z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  <property fmtid="{D5CDD505-2E9C-101B-9397-08002B2CF9AE}" pid="5" name="ContentTypeId">
    <vt:lpwstr>0x010100293BEB1AD0340E468D477139C7E6DBD8</vt:lpwstr>
  </property>
  <property fmtid="{D5CDD505-2E9C-101B-9397-08002B2CF9AE}" pid="6" name="MediaServiceImageTags">
    <vt:lpwstr/>
  </property>
</Properties>
</file>