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60" r:id="rId2"/>
    <p:sldId id="351" r:id="rId3"/>
    <p:sldId id="11060" r:id="rId4"/>
    <p:sldId id="11059" r:id="rId5"/>
    <p:sldId id="11061" r:id="rId6"/>
  </p:sldIdLst>
  <p:sldSz cx="9144000" cy="5715000" type="screen16x1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E3F"/>
    <a:srgbClr val="C71F2E"/>
    <a:srgbClr val="1C4A7C"/>
    <a:srgbClr val="4B75A1"/>
    <a:srgbClr val="EDF4F6"/>
    <a:srgbClr val="CC152B"/>
    <a:srgbClr val="3B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8" autoAdjust="0"/>
    <p:restoredTop sz="92789" autoAdjust="0"/>
  </p:normalViewPr>
  <p:slideViewPr>
    <p:cSldViewPr>
      <p:cViewPr varScale="1">
        <p:scale>
          <a:sx n="123" d="100"/>
          <a:sy n="123" d="100"/>
        </p:scale>
        <p:origin x="184" y="528"/>
      </p:cViewPr>
      <p:guideLst>
        <p:guide orient="horz" pos="240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5359D0-3106-CC4C-8702-C928FA207B7E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525463"/>
            <a:ext cx="42037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CB3F59-E866-054E-9DAB-E71724448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Castle, Castle </a:t>
            </a:r>
            <a:r>
              <a:rPr lang="en-US" dirty="0" err="1"/>
              <a:t>Htx</a:t>
            </a:r>
            <a:endParaRPr lang="en-US" dirty="0"/>
          </a:p>
          <a:p>
            <a:r>
              <a:rPr lang="en-US" dirty="0"/>
              <a:t>Non blinded trials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B3F59-E866-054E-9DAB-E717244481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2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3152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0" y="4953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52060"/>
            <a:ext cx="1928622" cy="59893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03137" y="5143499"/>
            <a:ext cx="1907177" cy="389382"/>
            <a:chOff x="6163057" y="5867398"/>
            <a:chExt cx="2523792" cy="593401"/>
          </a:xfrm>
        </p:grpSpPr>
        <p:pic>
          <p:nvPicPr>
            <p:cNvPr id="54" name="Picture 53" descr="HHS_RGB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7" y="5867398"/>
              <a:ext cx="1227684" cy="497404"/>
            </a:xfrm>
            <a:prstGeom prst="rect">
              <a:avLst/>
            </a:prstGeom>
          </p:spPr>
        </p:pic>
        <p:pic>
          <p:nvPicPr>
            <p:cNvPr id="55" name="Picture 54" descr="Mac_CMYK_HS-tagline.em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398"/>
              <a:ext cx="932737" cy="593401"/>
            </a:xfrm>
            <a:prstGeom prst="rect">
              <a:avLst/>
            </a:prstGeom>
          </p:spPr>
        </p:pic>
      </p:grp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194560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699297"/>
            <a:ext cx="7340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341120"/>
            <a:ext cx="7342632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699297"/>
            <a:ext cx="7340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341120"/>
            <a:ext cx="7342632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7625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699297"/>
            <a:ext cx="7340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341120"/>
            <a:ext cx="7342632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3" name="object 33"/>
          <p:cNvSpPr txBox="1"/>
          <p:nvPr userDrawn="1"/>
        </p:nvSpPr>
        <p:spPr>
          <a:xfrm>
            <a:off x="6976872" y="5143500"/>
            <a:ext cx="1828800" cy="335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14" name="Picture 13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4953000"/>
            <a:ext cx="1928622" cy="598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47625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699297"/>
            <a:ext cx="7340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341120"/>
            <a:ext cx="7342632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7" name="object 33"/>
          <p:cNvSpPr txBox="1"/>
          <p:nvPr userDrawn="1"/>
        </p:nvSpPr>
        <p:spPr>
          <a:xfrm>
            <a:off x="457200" y="5239512"/>
            <a:ext cx="1490472" cy="32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12" name="Picture 11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5" y="4937760"/>
            <a:ext cx="1607185" cy="4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47625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699296"/>
            <a:ext cx="4343400" cy="76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698500"/>
            <a:ext cx="27432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714500"/>
            <a:ext cx="43434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object 33"/>
          <p:cNvSpPr txBox="1"/>
          <p:nvPr userDrawn="1"/>
        </p:nvSpPr>
        <p:spPr>
          <a:xfrm>
            <a:off x="6976872" y="5143500"/>
            <a:ext cx="1828800" cy="335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10" name="Picture 9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4953000"/>
            <a:ext cx="1928622" cy="598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47625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699296"/>
            <a:ext cx="4343400" cy="76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698500"/>
            <a:ext cx="27432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714500"/>
            <a:ext cx="43434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object 33"/>
          <p:cNvSpPr txBox="1"/>
          <p:nvPr userDrawn="1"/>
        </p:nvSpPr>
        <p:spPr>
          <a:xfrm>
            <a:off x="457200" y="5239512"/>
            <a:ext cx="1490472" cy="32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11" name="Picture 10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5" y="4937760"/>
            <a:ext cx="1607185" cy="4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715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699296"/>
            <a:ext cx="4343400" cy="76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698500"/>
            <a:ext cx="27432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714500"/>
            <a:ext cx="43434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699296"/>
            <a:ext cx="4343400" cy="76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698500"/>
            <a:ext cx="27432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714500"/>
            <a:ext cx="4343400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699297"/>
            <a:ext cx="7340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rgbClr val="CC1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3152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194560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953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52060"/>
            <a:ext cx="1928622" cy="598932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6803137" y="5143499"/>
            <a:ext cx="1907177" cy="389382"/>
            <a:chOff x="6163057" y="5867398"/>
            <a:chExt cx="2523792" cy="593401"/>
          </a:xfrm>
        </p:grpSpPr>
        <p:pic>
          <p:nvPicPr>
            <p:cNvPr id="18" name="Picture 17" descr="HHS_RGB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7" y="5867398"/>
              <a:ext cx="1227684" cy="497404"/>
            </a:xfrm>
            <a:prstGeom prst="rect">
              <a:avLst/>
            </a:prstGeom>
          </p:spPr>
        </p:pic>
        <p:pic>
          <p:nvPicPr>
            <p:cNvPr id="19" name="Picture 18" descr="Mac_CMYK_HS-tagline.em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398"/>
              <a:ext cx="932737" cy="593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150093"/>
            <a:ext cx="3886200" cy="3997378"/>
          </a:xfrm>
          <a:prstGeom prst="rect">
            <a:avLst/>
          </a:prstGeom>
        </p:spPr>
        <p:txBody>
          <a:bodyPr>
            <a:noAutofit/>
          </a:bodyPr>
          <a:lstStyle>
            <a:lvl1pPr marL="130373" indent="-130373">
              <a:buFont typeface="Arial" charset="0"/>
              <a:buChar char="•"/>
              <a:tabLst/>
              <a:defRPr sz="1013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326827" indent="-136625">
              <a:tabLst/>
              <a:defRPr sz="9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517922" indent="-131267">
              <a:tabLst/>
              <a:defRPr sz="9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425563"/>
                </a:solidFill>
              </a:defRPr>
            </a:lvl4pPr>
            <a:lvl5pPr>
              <a:defRPr>
                <a:solidFill>
                  <a:srgbClr val="425563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Click to edit text Second level</a:t>
            </a:r>
          </a:p>
          <a:p>
            <a:pPr lvl="2"/>
            <a:r>
              <a:rPr lang="en-US"/>
              <a:t>Click to edit text 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50093"/>
            <a:ext cx="3886200" cy="3997378"/>
          </a:xfrm>
          <a:prstGeom prst="rect">
            <a:avLst/>
          </a:prstGeom>
        </p:spPr>
        <p:txBody>
          <a:bodyPr>
            <a:noAutofit/>
          </a:bodyPr>
          <a:lstStyle>
            <a:lvl1pPr marL="130373" indent="-130373">
              <a:buFont typeface="Arial" charset="0"/>
              <a:buChar char="•"/>
              <a:tabLst/>
              <a:defRPr sz="1013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326827" indent="-130373">
              <a:tabLst/>
              <a:defRPr sz="9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517922" indent="-131267">
              <a:tabLst/>
              <a:defRPr sz="9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n-US"/>
              <a:t>Click to edit text/add photo(s)</a:t>
            </a:r>
          </a:p>
          <a:p>
            <a:pPr lvl="1"/>
            <a:r>
              <a:rPr lang="en-US"/>
              <a:t>Click to edit text Second level</a:t>
            </a:r>
          </a:p>
          <a:p>
            <a:pPr lvl="2"/>
            <a:r>
              <a:rPr lang="en-US"/>
              <a:t>Click to edit text 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304272"/>
            <a:ext cx="7886700" cy="8458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29070" y="5147469"/>
            <a:ext cx="5751668" cy="32818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5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257175" indent="0">
              <a:buNone/>
              <a:defRPr sz="450">
                <a:latin typeface="Arial" charset="0"/>
                <a:ea typeface="Arial" charset="0"/>
                <a:cs typeface="Arial" charset="0"/>
              </a:defRPr>
            </a:lvl2pPr>
            <a:lvl3pPr marL="514350" indent="0">
              <a:buNone/>
              <a:defRPr sz="450">
                <a:latin typeface="Arial" charset="0"/>
                <a:ea typeface="Arial" charset="0"/>
                <a:cs typeface="Arial" charset="0"/>
              </a:defRPr>
            </a:lvl3pPr>
            <a:lvl4pPr marL="771525" indent="0">
              <a:buNone/>
              <a:defRPr sz="450">
                <a:latin typeface="Arial" charset="0"/>
                <a:ea typeface="Arial" charset="0"/>
                <a:cs typeface="Arial" charset="0"/>
              </a:defRPr>
            </a:lvl4pPr>
            <a:lvl5pPr marL="1028700" indent="0">
              <a:buNone/>
              <a:defRPr sz="45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Footer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0" y="5505559"/>
            <a:ext cx="6858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[ </a:t>
            </a:r>
            <a:fld id="{8B40AF36-E6C1-CD42-B707-A7802A8239D8}" type="slidenum">
              <a:rPr lang="en-US" sz="450" smtClean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r>
              <a:rPr lang="en-US" sz="450" baseline="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rPr>
              <a:t> ]</a:t>
            </a:r>
            <a:endParaRPr lang="en-US" sz="450">
              <a:solidFill>
                <a:srgbClr val="42556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8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2338000"/>
            <a:ext cx="9144000" cy="276999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761999"/>
            <a:ext cx="73152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194560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953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52060"/>
            <a:ext cx="1928622" cy="598932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6803137" y="5143499"/>
            <a:ext cx="1907177" cy="389382"/>
            <a:chOff x="6163057" y="5867398"/>
            <a:chExt cx="2523792" cy="593401"/>
          </a:xfrm>
        </p:grpSpPr>
        <p:pic>
          <p:nvPicPr>
            <p:cNvPr id="16" name="Picture 15" descr="HHS_RGB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7" y="5867398"/>
              <a:ext cx="1227684" cy="497404"/>
            </a:xfrm>
            <a:prstGeom prst="rect">
              <a:avLst/>
            </a:prstGeom>
          </p:spPr>
        </p:pic>
        <p:pic>
          <p:nvPicPr>
            <p:cNvPr id="17" name="Picture 16" descr="Mac_CMYK_HS-tagline.em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398"/>
              <a:ext cx="932737" cy="593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953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2338000"/>
            <a:ext cx="9144000" cy="276999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761999"/>
            <a:ext cx="73152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194560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5239512"/>
            <a:ext cx="1490472" cy="32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5" y="4937760"/>
            <a:ext cx="1607185" cy="499110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6803137" y="5143499"/>
            <a:ext cx="1907177" cy="389382"/>
            <a:chOff x="6163057" y="5867398"/>
            <a:chExt cx="2523792" cy="593401"/>
          </a:xfrm>
        </p:grpSpPr>
        <p:pic>
          <p:nvPicPr>
            <p:cNvPr id="26" name="Picture 25" descr="HHS_RGB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7" y="5867398"/>
              <a:ext cx="1227684" cy="497404"/>
            </a:xfrm>
            <a:prstGeom prst="rect">
              <a:avLst/>
            </a:prstGeom>
          </p:spPr>
        </p:pic>
        <p:pic>
          <p:nvPicPr>
            <p:cNvPr id="27" name="Picture 26" descr="Mac_CMYK_HS-tagline.em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398"/>
              <a:ext cx="932737" cy="593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 userDrawn="1"/>
        </p:nvSpPr>
        <p:spPr>
          <a:xfrm>
            <a:off x="3429000" y="0"/>
            <a:ext cx="5715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699297"/>
            <a:ext cx="7340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5143500"/>
            <a:ext cx="1828800" cy="335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10" name="Picture 9" descr="PHRI_VisualIdentity_Primary_Colour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4953000"/>
            <a:ext cx="1928622" cy="598932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341120"/>
            <a:ext cx="7342632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 userDrawn="1"/>
        </p:nvSpPr>
        <p:spPr>
          <a:xfrm>
            <a:off x="3264053" y="0"/>
            <a:ext cx="5879947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699297"/>
            <a:ext cx="7340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341120"/>
            <a:ext cx="7342632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7" name="object 33"/>
          <p:cNvSpPr txBox="1"/>
          <p:nvPr userDrawn="1"/>
        </p:nvSpPr>
        <p:spPr>
          <a:xfrm>
            <a:off x="457200" y="5239512"/>
            <a:ext cx="1490472" cy="32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12" name="Picture 11" descr="PHRI_VisualIdentity_Primary_Colour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5" y="4937760"/>
            <a:ext cx="1607185" cy="4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699297"/>
            <a:ext cx="7340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341120"/>
            <a:ext cx="7342632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7" name="object 33"/>
          <p:cNvSpPr txBox="1"/>
          <p:nvPr userDrawn="1"/>
        </p:nvSpPr>
        <p:spPr>
          <a:xfrm>
            <a:off x="6976872" y="5143500"/>
            <a:ext cx="1828800" cy="335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11" name="Picture 10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4953000"/>
            <a:ext cx="1928622" cy="5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699297"/>
            <a:ext cx="7340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341120"/>
            <a:ext cx="7342632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7" name="object 33"/>
          <p:cNvSpPr txBox="1"/>
          <p:nvPr userDrawn="1"/>
        </p:nvSpPr>
        <p:spPr>
          <a:xfrm>
            <a:off x="457200" y="5239512"/>
            <a:ext cx="1490472" cy="320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11" name="Picture 10" descr="PHRI_VisualIdentity_Primary_Colour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5" y="4937760"/>
            <a:ext cx="1607185" cy="4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3" y="0"/>
            <a:ext cx="5879947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699297"/>
            <a:ext cx="7340600" cy="381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341120"/>
            <a:ext cx="7342632" cy="276999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344880"/>
            <a:ext cx="734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701040"/>
            <a:ext cx="7342632" cy="38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67" r:id="rId5"/>
    <p:sldLayoutId id="2147483677" r:id="rId6"/>
    <p:sldLayoutId id="2147483679" r:id="rId7"/>
    <p:sldLayoutId id="2147483678" r:id="rId8"/>
    <p:sldLayoutId id="2147483668" r:id="rId9"/>
    <p:sldLayoutId id="2147483672" r:id="rId10"/>
    <p:sldLayoutId id="2147483669" r:id="rId11"/>
    <p:sldLayoutId id="2147483662" r:id="rId12"/>
    <p:sldLayoutId id="2147483680" r:id="rId13"/>
    <p:sldLayoutId id="2147483663" r:id="rId14"/>
    <p:sldLayoutId id="2147483681" r:id="rId15"/>
    <p:sldLayoutId id="2147483675" r:id="rId16"/>
    <p:sldLayoutId id="2147483676" r:id="rId17"/>
    <p:sldLayoutId id="2147483664" r:id="rId18"/>
    <p:sldLayoutId id="2147483665" r:id="rId19"/>
    <p:sldLayoutId id="2147483683" r:id="rId20"/>
  </p:sldLayoutIdLst>
  <p:hf sldNum="0" hdr="0" dt="0"/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8B3E5914-E5AB-4EDD-805C-CE8622E04B6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B13D3044-4F6E-4DF6-82F7-7C33EF1F999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B13D3044-4F6E-4DF6-82F7-7C33EF1F999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276350" y="2019300"/>
            <a:ext cx="6591299" cy="1318974"/>
          </a:xfrm>
        </p:spPr>
        <p:txBody>
          <a:bodyPr/>
          <a:lstStyle/>
          <a:p>
            <a:pPr algn="ctr">
              <a:spcBef>
                <a:spcPts val="480"/>
              </a:spcBef>
              <a:spcAft>
                <a:spcPts val="480"/>
              </a:spcAft>
            </a:pPr>
            <a:r>
              <a:rPr lang="en-CA" sz="3200" b="1" i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CA" sz="3200" b="1" i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urgical </a:t>
            </a:r>
            <a:r>
              <a:rPr lang="en-CA" sz="3200" b="1" i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CA" sz="3200" b="1" i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blation of Atrial </a:t>
            </a:r>
            <a:r>
              <a:rPr lang="en-CA" sz="3200" b="1" i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en-CA" sz="3200" b="1" i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ibrillation </a:t>
            </a:r>
            <a:r>
              <a:rPr lang="en-CA" sz="3200" b="1" i="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CA" sz="3200" b="1" i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fficacy (SAFE) trial</a:t>
            </a:r>
            <a:endParaRPr lang="en-CA" sz="3200" b="1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41153AAC-4676-4230-9B75-3CF89ABBDF5D" descr="cid:8B3E5914-E5AB-4EDD-805C-CE8622E04B61">
            <a:extLst>
              <a:ext uri="{FF2B5EF4-FFF2-40B4-BE49-F238E27FC236}">
                <a16:creationId xmlns:a16="http://schemas.microsoft.com/office/drawing/2014/main" id="{E80033A4-5C48-4B70-989C-C7F790162BC9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40" y="647700"/>
            <a:ext cx="2290919" cy="10673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2B7609-2F57-7386-CA33-4819DA46789D}"/>
              </a:ext>
            </a:extLst>
          </p:cNvPr>
          <p:cNvSpPr txBox="1"/>
          <p:nvPr/>
        </p:nvSpPr>
        <p:spPr>
          <a:xfrm>
            <a:off x="1823104" y="3174474"/>
            <a:ext cx="5497790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sz="2400" dirty="0">
                <a:cs typeface="Calibri" pitchFamily="34" charset="0"/>
              </a:rPr>
              <a:t>Emilie </a:t>
            </a:r>
            <a:r>
              <a:rPr lang="en-US" sz="2400" dirty="0" err="1">
                <a:cs typeface="Calibri" pitchFamily="34" charset="0"/>
              </a:rPr>
              <a:t>Belley-Côté</a:t>
            </a:r>
            <a:r>
              <a:rPr lang="en-US" sz="2400" dirty="0">
                <a:cs typeface="Calibri" pitchFamily="34" charset="0"/>
              </a:rPr>
              <a:t> MD, PhD</a:t>
            </a:r>
          </a:p>
          <a:p>
            <a:pPr algn="ctr">
              <a:defRPr/>
            </a:pPr>
            <a:r>
              <a:rPr lang="en-US" sz="2400" dirty="0">
                <a:cs typeface="Calibri" pitchFamily="34" charset="0"/>
              </a:rPr>
              <a:t>Richard Whitlock MD, PhD</a:t>
            </a:r>
          </a:p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9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518523-1B28-7B21-14B5-D0574255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647700"/>
            <a:ext cx="7340600" cy="381000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Atrial Fibrillation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17BA8-3461-93B1-A2DA-01BAC928B5C2}"/>
              </a:ext>
            </a:extLst>
          </p:cNvPr>
          <p:cNvSpPr txBox="1"/>
          <p:nvPr/>
        </p:nvSpPr>
        <p:spPr>
          <a:xfrm>
            <a:off x="870324" y="1368518"/>
            <a:ext cx="79097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10-15% of population &gt;80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11% of patients undergoing cardiac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Associated with: </a:t>
            </a:r>
          </a:p>
          <a:p>
            <a:r>
              <a:rPr lang="en-US" sz="2400" dirty="0"/>
              <a:t>	- stroke</a:t>
            </a:r>
          </a:p>
          <a:p>
            <a:r>
              <a:rPr lang="en-US" sz="2400" dirty="0"/>
              <a:t>	- heart failure</a:t>
            </a:r>
          </a:p>
          <a:p>
            <a:r>
              <a:rPr lang="en-US" sz="2400" dirty="0"/>
              <a:t>	- mortality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1BA8D9-EA86-072F-2A8A-C5BA3BEE6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57500"/>
            <a:ext cx="3750836" cy="28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0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A3B6-1FD4-3246-DF8B-B9A74045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+mn-lt"/>
              </a:rPr>
              <a:t>Ablation of Atrial Fibrillation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7C5BA1-84F4-8CEE-F60E-352004F5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613" y="3483470"/>
            <a:ext cx="6364774" cy="2231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D595F3-C8DC-A0E8-4FC9-02794562A9E6}"/>
              </a:ext>
            </a:extLst>
          </p:cNvPr>
          <p:cNvSpPr txBox="1"/>
          <p:nvPr/>
        </p:nvSpPr>
        <p:spPr>
          <a:xfrm>
            <a:off x="870324" y="1368518"/>
            <a:ext cx="80450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Catheter AF ablation reduces: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Death, hospitalization for heart failure, heart failure progression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 ablation can be performed cardiac surgery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Reduces AF burden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D18B1-764D-3BD1-F316-4133C82E4D20}"/>
              </a:ext>
            </a:extLst>
          </p:cNvPr>
          <p:cNvSpPr/>
          <p:nvPr/>
        </p:nvSpPr>
        <p:spPr>
          <a:xfrm>
            <a:off x="1066800" y="5181600"/>
            <a:ext cx="3276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3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E0F5AC4-D102-F2B3-CF38-7AC0D7A3D250}"/>
              </a:ext>
            </a:extLst>
          </p:cNvPr>
          <p:cNvSpPr/>
          <p:nvPr/>
        </p:nvSpPr>
        <p:spPr>
          <a:xfrm>
            <a:off x="3203914" y="1104814"/>
            <a:ext cx="2412493" cy="1271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/>
              </a:rPr>
              <a:t>Planned Cardiac Surgery Patients</a:t>
            </a:r>
          </a:p>
          <a:p>
            <a:pPr algn="ctr"/>
            <a:r>
              <a:rPr lang="en-US" sz="1200" i="1" dirty="0">
                <a:solidFill>
                  <a:srgbClr val="FFFFFF"/>
                </a:solidFill>
                <a:latin typeface="Arial" panose="020B0604020202020204"/>
              </a:rPr>
              <a:t>With pre-op AF</a:t>
            </a:r>
          </a:p>
          <a:p>
            <a:pPr algn="ctr"/>
            <a:endParaRPr lang="en-US" sz="1200" i="1" dirty="0">
              <a:solidFill>
                <a:srgbClr val="FFFFFF"/>
              </a:solidFill>
              <a:latin typeface="Arial" panose="020B0604020202020204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/>
              </a:rPr>
              <a:t>N=2000 patients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E3C28B-5BF5-3AAE-F829-C4F0264DA8CC}"/>
              </a:ext>
            </a:extLst>
          </p:cNvPr>
          <p:cNvSpPr/>
          <p:nvPr/>
        </p:nvSpPr>
        <p:spPr>
          <a:xfrm>
            <a:off x="4564471" y="2775773"/>
            <a:ext cx="1283240" cy="575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 panose="020B0604020202020204"/>
              </a:rPr>
              <a:t>No AF Ablation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E28FE45E-BE65-2CE7-9BC0-4209EAB244C7}"/>
              </a:ext>
            </a:extLst>
          </p:cNvPr>
          <p:cNvSpPr txBox="1">
            <a:spLocks/>
          </p:cNvSpPr>
          <p:nvPr/>
        </p:nvSpPr>
        <p:spPr>
          <a:xfrm>
            <a:off x="3058339" y="2773274"/>
            <a:ext cx="1283243" cy="593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/>
              <a:defRPr sz="18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1pPr>
            <a:lvl2pPr marL="581025" indent="-242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2pPr>
            <a:lvl3pPr marL="920750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600" kern="1200">
                <a:solidFill>
                  <a:srgbClr val="425563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255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AF ablation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5F01BE-0EF8-2AF2-C385-60054B5B1374}"/>
              </a:ext>
            </a:extLst>
          </p:cNvPr>
          <p:cNvCxnSpPr>
            <a:cxnSpLocks/>
          </p:cNvCxnSpPr>
          <p:nvPr/>
        </p:nvCxnSpPr>
        <p:spPr>
          <a:xfrm flipV="1">
            <a:off x="3699960" y="2521174"/>
            <a:ext cx="1405440" cy="14695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54A7AF-EDF5-883B-0995-DAAE22A04C4F}"/>
              </a:ext>
            </a:extLst>
          </p:cNvPr>
          <p:cNvCxnSpPr>
            <a:cxnSpLocks/>
          </p:cNvCxnSpPr>
          <p:nvPr/>
        </p:nvCxnSpPr>
        <p:spPr>
          <a:xfrm flipH="1">
            <a:off x="3799436" y="2541854"/>
            <a:ext cx="12145" cy="2604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E626C7-844C-7CA7-EA15-12224D699227}"/>
              </a:ext>
            </a:extLst>
          </p:cNvPr>
          <p:cNvCxnSpPr>
            <a:cxnSpLocks/>
          </p:cNvCxnSpPr>
          <p:nvPr/>
        </p:nvCxnSpPr>
        <p:spPr>
          <a:xfrm>
            <a:off x="5001491" y="2586941"/>
            <a:ext cx="0" cy="1946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F3471E-C526-9D00-BC0A-70A3A2A55B61}"/>
              </a:ext>
            </a:extLst>
          </p:cNvPr>
          <p:cNvCxnSpPr>
            <a:cxnSpLocks/>
          </p:cNvCxnSpPr>
          <p:nvPr/>
        </p:nvCxnSpPr>
        <p:spPr>
          <a:xfrm>
            <a:off x="4410161" y="2375849"/>
            <a:ext cx="0" cy="1600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3D15B1-47F7-BA6E-1797-ED24C99AD3E0}"/>
              </a:ext>
            </a:extLst>
          </p:cNvPr>
          <p:cNvSpPr txBox="1"/>
          <p:nvPr/>
        </p:nvSpPr>
        <p:spPr>
          <a:xfrm>
            <a:off x="4105128" y="2521422"/>
            <a:ext cx="625793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/>
              </a:rPr>
              <a:t>1:1</a:t>
            </a:r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58B325AE-29EC-B5D0-063A-6A4CBBD371E0}"/>
              </a:ext>
            </a:extLst>
          </p:cNvPr>
          <p:cNvSpPr/>
          <p:nvPr/>
        </p:nvSpPr>
        <p:spPr>
          <a:xfrm>
            <a:off x="2839846" y="3388351"/>
            <a:ext cx="3156355" cy="1214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/>
              </a:rPr>
              <a:t>Follow-up Visits</a:t>
            </a: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anose="020B0604020202020204"/>
              </a:rPr>
              <a:t>Discharge after cardiac surgery procedure</a:t>
            </a: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anose="020B0604020202020204"/>
              </a:rPr>
              <a:t>4-6 weeks</a:t>
            </a: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anose="020B0604020202020204"/>
              </a:rPr>
              <a:t>Every 6 months thereafter until a common end date with mean fu 4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CC939F-5F47-94F7-ECB4-E88B507913D7}"/>
              </a:ext>
            </a:extLst>
          </p:cNvPr>
          <p:cNvSpPr txBox="1"/>
          <p:nvPr/>
        </p:nvSpPr>
        <p:spPr>
          <a:xfrm>
            <a:off x="6553200" y="5067300"/>
            <a:ext cx="2012611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latin typeface="Calibri" panose="020F0502020204030204" pitchFamily="34" charset="0"/>
                <a:cs typeface="Calibri" panose="020F0502020204030204" pitchFamily="34" charset="0"/>
              </a:rPr>
              <a:t>Clinicaltrials.gov</a:t>
            </a:r>
            <a:r>
              <a:rPr lang="en-US" sz="675" dirty="0">
                <a:latin typeface="Calibri" panose="020F0502020204030204" pitchFamily="34" charset="0"/>
                <a:cs typeface="Calibri" panose="020F0502020204030204" pitchFamily="34" charset="0"/>
              </a:rPr>
              <a:t>: NCT05478304</a:t>
            </a: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267689F7-EB82-0B7B-22DB-CAEDACF20B8D}"/>
              </a:ext>
            </a:extLst>
          </p:cNvPr>
          <p:cNvSpPr/>
          <p:nvPr/>
        </p:nvSpPr>
        <p:spPr>
          <a:xfrm>
            <a:off x="2843310" y="4729900"/>
            <a:ext cx="3166910" cy="67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Powered to Assess:</a:t>
            </a:r>
          </a:p>
          <a:p>
            <a:pPr algn="ctr"/>
            <a:r>
              <a:rPr lang="en-US" sz="1100" dirty="0">
                <a:latin typeface="+mj-lt"/>
              </a:rPr>
              <a:t>Hospital Admissions with HF</a:t>
            </a:r>
          </a:p>
          <a:p>
            <a:pPr algn="ctr"/>
            <a:r>
              <a:rPr lang="en-US" sz="1100" dirty="0">
                <a:latin typeface="+mj-lt"/>
              </a:rPr>
              <a:t>Further fu for mortality</a:t>
            </a:r>
          </a:p>
        </p:txBody>
      </p:sp>
      <p:pic>
        <p:nvPicPr>
          <p:cNvPr id="3" name="9CE9889E-4A2D-4E70-B227-B7D89515C083">
            <a:extLst>
              <a:ext uri="{FF2B5EF4-FFF2-40B4-BE49-F238E27FC236}">
                <a16:creationId xmlns:a16="http://schemas.microsoft.com/office/drawing/2014/main" id="{4691874D-FC6B-5987-3264-7158A6FAE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4" b="27403"/>
          <a:stretch>
            <a:fillRect/>
          </a:stretch>
        </p:blipFill>
        <p:spPr bwMode="auto">
          <a:xfrm>
            <a:off x="6783693" y="4348190"/>
            <a:ext cx="1551623" cy="703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5642294B-F44E-20E8-FD49-810738EB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464322"/>
            <a:ext cx="7340600" cy="381000"/>
          </a:xfrm>
        </p:spPr>
        <p:txBody>
          <a:bodyPr/>
          <a:lstStyle/>
          <a:p>
            <a:r>
              <a:rPr lang="en-US" sz="3200" b="1" dirty="0"/>
              <a:t>SAFE Trial Design</a:t>
            </a:r>
          </a:p>
        </p:txBody>
      </p:sp>
    </p:spTree>
    <p:extLst>
      <p:ext uri="{BB962C8B-B14F-4D97-AF65-F5344CB8AC3E}">
        <p14:creationId xmlns:p14="http://schemas.microsoft.com/office/powerpoint/2010/main" val="125964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19035C-ADE9-9EB6-BD5A-A09073BC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What is novel about SAFE?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46D27-75B9-76B5-589C-0C693617DCAB}"/>
              </a:ext>
            </a:extLst>
          </p:cNvPr>
          <p:cNvSpPr txBox="1"/>
          <p:nvPr/>
        </p:nvSpPr>
        <p:spPr>
          <a:xfrm>
            <a:off x="628650" y="1150092"/>
            <a:ext cx="75247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events analysis</a:t>
            </a:r>
          </a:p>
          <a:p>
            <a:pPr lvl="2"/>
            <a:r>
              <a:rPr lang="en-US" sz="2400" dirty="0"/>
              <a:t>- reflects patients’ experience</a:t>
            </a:r>
          </a:p>
          <a:p>
            <a:pPr lvl="2"/>
            <a:r>
              <a:rPr lang="en-US" sz="2400" dirty="0"/>
              <a:t>- mirrors burden on healthcare system</a:t>
            </a:r>
          </a:p>
          <a:p>
            <a:pPr lvl="2"/>
            <a:r>
              <a:rPr lang="en-US" sz="2400" dirty="0"/>
              <a:t>- may increase trial efficacy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Blinded assessment of AF ablation</a:t>
            </a:r>
          </a:p>
          <a:p>
            <a:pPr lvl="2"/>
            <a:r>
              <a:rPr lang="en-US" sz="2400" dirty="0"/>
              <a:t>- sham trial identified as a priority in the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5955F-8CCB-ACDF-FFE7-0B5C0D9F4207}"/>
              </a:ext>
            </a:extLst>
          </p:cNvPr>
          <p:cNvSpPr txBox="1"/>
          <p:nvPr/>
        </p:nvSpPr>
        <p:spPr>
          <a:xfrm>
            <a:off x="6553200" y="5067300"/>
            <a:ext cx="2012611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75" dirty="0" err="1">
                <a:latin typeface="Calibri" panose="020F0502020204030204" pitchFamily="34" charset="0"/>
                <a:cs typeface="Calibri" panose="020F0502020204030204" pitchFamily="34" charset="0"/>
              </a:rPr>
              <a:t>Clinicaltrials.gov</a:t>
            </a:r>
            <a:r>
              <a:rPr lang="en-US" sz="675" dirty="0">
                <a:latin typeface="Calibri" panose="020F0502020204030204" pitchFamily="34" charset="0"/>
                <a:cs typeface="Calibri" panose="020F0502020204030204" pitchFamily="34" charset="0"/>
              </a:rPr>
              <a:t>: NCT05478304</a:t>
            </a:r>
          </a:p>
        </p:txBody>
      </p:sp>
      <p:pic>
        <p:nvPicPr>
          <p:cNvPr id="9" name="9CE9889E-4A2D-4E70-B227-B7D89515C083">
            <a:extLst>
              <a:ext uri="{FF2B5EF4-FFF2-40B4-BE49-F238E27FC236}">
                <a16:creationId xmlns:a16="http://schemas.microsoft.com/office/drawing/2014/main" id="{4AF02E8D-CF91-B45F-8686-45CB52A3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4" b="27403"/>
          <a:stretch>
            <a:fillRect/>
          </a:stretch>
        </p:blipFill>
        <p:spPr bwMode="auto">
          <a:xfrm>
            <a:off x="6783693" y="4348190"/>
            <a:ext cx="1551623" cy="703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310797"/>
      </p:ext>
    </p:extLst>
  </p:cSld>
  <p:clrMapOvr>
    <a:masterClrMapping/>
  </p:clrMapOvr>
</p:sld>
</file>

<file path=ppt/theme/theme1.xml><?xml version="1.0" encoding="utf-8"?>
<a:theme xmlns:a="http://schemas.openxmlformats.org/drawingml/2006/main" name="16x9_PHRI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C5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D8AE67-F38C-4A67-95CA-F5FE5099B5E2}"/>
</file>

<file path=customXml/itemProps2.xml><?xml version="1.0" encoding="utf-8"?>
<ds:datastoreItem xmlns:ds="http://schemas.openxmlformats.org/officeDocument/2006/customXml" ds:itemID="{C5632956-0D8F-4478-9710-FA43BBD3A13B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12554</TotalTime>
  <Words>192</Words>
  <Application>Microsoft Macintosh PowerPoint</Application>
  <PresentationFormat>On-screen Show (16:10)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Tahoma</vt:lpstr>
      <vt:lpstr>Times New Roman</vt:lpstr>
      <vt:lpstr>Verdana</vt:lpstr>
      <vt:lpstr>16x9_PHRI_PowerPoint_Template</vt:lpstr>
      <vt:lpstr>PowerPoint Presentation</vt:lpstr>
      <vt:lpstr>Atrial Fibrillation</vt:lpstr>
      <vt:lpstr>Ablation of Atrial Fibrillation</vt:lpstr>
      <vt:lpstr>SAFE Trial Design</vt:lpstr>
      <vt:lpstr>What is novel about SAFE?</vt:lpstr>
    </vt:vector>
  </TitlesOfParts>
  <Company>PHRI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Good, Amber</dc:creator>
  <cp:lastModifiedBy>Emilie Belley-Cote</cp:lastModifiedBy>
  <cp:revision>150</cp:revision>
  <cp:lastPrinted>2019-04-29T15:03:19Z</cp:lastPrinted>
  <dcterms:created xsi:type="dcterms:W3CDTF">2019-02-21T00:12:24Z</dcterms:created>
  <dcterms:modified xsi:type="dcterms:W3CDTF">2023-09-20T06:43:49Z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</Properties>
</file>