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wdp" ContentType="image/vnd.ms-photo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uthors.xml" ContentType="application/vnd.ms-powerpoint.author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92" r:id="rId3"/>
    <p:sldId id="301" r:id="rId4"/>
    <p:sldId id="295" r:id="rId5"/>
    <p:sldId id="300" r:id="rId6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4DA2ED2-B3D4-0818-E57B-CA2105DF602B}" name="Blacher, Aviva" initials="BA" userId="S::aviva.blacher@PHRI.CA::c8b74450-3c34-4a03-81c1-0168641f959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326"/>
    <a:srgbClr val="007774"/>
    <a:srgbClr val="006666"/>
    <a:srgbClr val="18187C"/>
    <a:srgbClr val="A22406"/>
    <a:srgbClr val="93BEE9"/>
    <a:srgbClr val="2A7B8E"/>
    <a:srgbClr val="069A9E"/>
    <a:srgbClr val="297B29"/>
    <a:srgbClr val="582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>
      <p:cViewPr varScale="1">
        <p:scale>
          <a:sx n="70" d="100"/>
          <a:sy n="70" d="100"/>
        </p:scale>
        <p:origin x="107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00841D-B0CC-46C4-952B-F485FD133C28}" type="doc">
      <dgm:prSet loTypeId="urn:microsoft.com/office/officeart/2005/8/layout/process3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6E64B268-1014-40E3-9BC3-185F45172A38}">
      <dgm:prSet phldrT="[Text]" custT="1"/>
      <dgm:spPr/>
      <dgm:t>
        <a:bodyPr/>
        <a:lstStyle/>
        <a:p>
          <a:r>
            <a:rPr lang="en-US" sz="1600" b="1" dirty="0" smtClean="0"/>
            <a:t>Recruitment</a:t>
          </a:r>
          <a:endParaRPr lang="en-US" sz="1600" b="1" dirty="0"/>
        </a:p>
      </dgm:t>
    </dgm:pt>
    <dgm:pt modelId="{BBA09C3F-1407-4A98-982E-072F1B9271B8}" type="parTrans" cxnId="{4CD96327-1300-4B5E-8ECF-FC4F48BD7A3C}">
      <dgm:prSet/>
      <dgm:spPr/>
      <dgm:t>
        <a:bodyPr/>
        <a:lstStyle/>
        <a:p>
          <a:endParaRPr lang="en-US" sz="1600" b="1"/>
        </a:p>
      </dgm:t>
    </dgm:pt>
    <dgm:pt modelId="{B41C91F1-5555-4B90-8546-9E003D546E01}" type="sibTrans" cxnId="{4CD96327-1300-4B5E-8ECF-FC4F48BD7A3C}">
      <dgm:prSet custT="1"/>
      <dgm:spPr/>
      <dgm:t>
        <a:bodyPr/>
        <a:lstStyle/>
        <a:p>
          <a:endParaRPr lang="en-US" sz="1600" b="1" dirty="0"/>
        </a:p>
      </dgm:t>
    </dgm:pt>
    <dgm:pt modelId="{7C8FD344-910B-4F72-8749-4300399F873B}">
      <dgm:prSet phldrT="[Text]" custT="1"/>
      <dgm:spPr/>
      <dgm:t>
        <a:bodyPr/>
        <a:lstStyle/>
        <a:p>
          <a:r>
            <a:rPr lang="en-US" sz="1600" b="1" dirty="0" smtClean="0"/>
            <a:t>Summer 2023: </a:t>
          </a:r>
          <a:r>
            <a:rPr lang="en-US" sz="1600" dirty="0" smtClean="0"/>
            <a:t>CLEAN Wound Trial </a:t>
          </a:r>
          <a:r>
            <a:rPr lang="en-US" sz="1600" dirty="0" smtClean="0"/>
            <a:t>activated </a:t>
          </a:r>
          <a:endParaRPr lang="en-US" sz="1600" b="1" dirty="0"/>
        </a:p>
      </dgm:t>
    </dgm:pt>
    <dgm:pt modelId="{A14EB90C-A291-4342-ADF5-0C74B2B41FE4}" type="parTrans" cxnId="{F48F0C62-55D4-4C97-9ECC-ED0A7E58F141}">
      <dgm:prSet/>
      <dgm:spPr/>
      <dgm:t>
        <a:bodyPr/>
        <a:lstStyle/>
        <a:p>
          <a:endParaRPr lang="en-US" sz="1600" b="1"/>
        </a:p>
      </dgm:t>
    </dgm:pt>
    <dgm:pt modelId="{2EA81BE9-E901-4A4C-A1FC-B41F65FFD8B4}" type="sibTrans" cxnId="{F48F0C62-55D4-4C97-9ECC-ED0A7E58F141}">
      <dgm:prSet/>
      <dgm:spPr/>
      <dgm:t>
        <a:bodyPr/>
        <a:lstStyle/>
        <a:p>
          <a:endParaRPr lang="en-US" sz="1600" b="1"/>
        </a:p>
      </dgm:t>
    </dgm:pt>
    <dgm:pt modelId="{3442E8F2-F7E9-4045-8475-37A251589E9C}">
      <dgm:prSet phldrT="[Text]" custT="1"/>
      <dgm:spPr/>
      <dgm:t>
        <a:bodyPr/>
        <a:lstStyle/>
        <a:p>
          <a:r>
            <a:rPr lang="en-US" sz="1600" b="1" dirty="0" smtClean="0"/>
            <a:t>Treatment</a:t>
          </a:r>
          <a:endParaRPr lang="en-US" sz="1600" b="1" dirty="0"/>
        </a:p>
      </dgm:t>
    </dgm:pt>
    <dgm:pt modelId="{DD1624B1-557F-45CF-8085-2133C4028653}" type="parTrans" cxnId="{A0068C8B-BF6E-40C0-A091-57844EED030B}">
      <dgm:prSet/>
      <dgm:spPr/>
      <dgm:t>
        <a:bodyPr/>
        <a:lstStyle/>
        <a:p>
          <a:endParaRPr lang="en-US" sz="1600" b="1"/>
        </a:p>
      </dgm:t>
    </dgm:pt>
    <dgm:pt modelId="{62AAB2B4-8E3C-4919-AF04-43772DEB86D3}" type="sibTrans" cxnId="{A0068C8B-BF6E-40C0-A091-57844EED030B}">
      <dgm:prSet custT="1"/>
      <dgm:spPr/>
      <dgm:t>
        <a:bodyPr/>
        <a:lstStyle/>
        <a:p>
          <a:endParaRPr lang="en-US" sz="1600" b="1" dirty="0"/>
        </a:p>
      </dgm:t>
    </dgm:pt>
    <dgm:pt modelId="{FFAFFCCC-24DD-4CD9-A55A-8E9A7486A2F1}">
      <dgm:prSet phldrT="[Text]" custT="1"/>
      <dgm:spPr/>
      <dgm:t>
        <a:bodyPr/>
        <a:lstStyle/>
        <a:p>
          <a:r>
            <a:rPr lang="en-US" sz="1600" b="1" dirty="0" smtClean="0"/>
            <a:t>Ongoing: </a:t>
          </a:r>
          <a:r>
            <a:rPr lang="en-US" sz="1600" dirty="0" smtClean="0"/>
            <a:t>SWAT treatment at 30 days’ follow-up post-surgery</a:t>
          </a:r>
          <a:endParaRPr lang="en-US" sz="1600" b="1" dirty="0"/>
        </a:p>
      </dgm:t>
    </dgm:pt>
    <dgm:pt modelId="{5A189BD3-B165-4CB0-A411-29BD52719687}" type="parTrans" cxnId="{DD5225C4-25C8-408D-9CC7-9D601CBB3CDC}">
      <dgm:prSet/>
      <dgm:spPr/>
      <dgm:t>
        <a:bodyPr/>
        <a:lstStyle/>
        <a:p>
          <a:endParaRPr lang="en-US" sz="1600" b="1"/>
        </a:p>
      </dgm:t>
    </dgm:pt>
    <dgm:pt modelId="{2D4CB855-EFFF-43FD-B0CB-347010CB50E2}" type="sibTrans" cxnId="{DD5225C4-25C8-408D-9CC7-9D601CBB3CDC}">
      <dgm:prSet/>
      <dgm:spPr/>
      <dgm:t>
        <a:bodyPr/>
        <a:lstStyle/>
        <a:p>
          <a:endParaRPr lang="en-US" sz="1600" b="1"/>
        </a:p>
      </dgm:t>
    </dgm:pt>
    <dgm:pt modelId="{B33B5B9E-FC82-4D2D-97CB-09925C7A6A8D}">
      <dgm:prSet phldrT="[Text]" custT="1"/>
      <dgm:spPr/>
      <dgm:t>
        <a:bodyPr/>
        <a:lstStyle/>
        <a:p>
          <a:r>
            <a:rPr lang="en-US" sz="1600" b="1" dirty="0" smtClean="0"/>
            <a:t>Analysis</a:t>
          </a:r>
          <a:endParaRPr lang="en-US" sz="1600" b="1" dirty="0"/>
        </a:p>
      </dgm:t>
    </dgm:pt>
    <dgm:pt modelId="{88F6DC28-4A98-42C5-B42E-D380A71793A2}" type="parTrans" cxnId="{FA33B9D1-1DC6-4E33-8F80-17FA3A05CFBD}">
      <dgm:prSet/>
      <dgm:spPr/>
      <dgm:t>
        <a:bodyPr/>
        <a:lstStyle/>
        <a:p>
          <a:endParaRPr lang="en-US" sz="1600" b="1"/>
        </a:p>
      </dgm:t>
    </dgm:pt>
    <dgm:pt modelId="{FC785305-FEF7-436E-8B50-9398E727CF11}" type="sibTrans" cxnId="{FA33B9D1-1DC6-4E33-8F80-17FA3A05CFBD}">
      <dgm:prSet/>
      <dgm:spPr/>
      <dgm:t>
        <a:bodyPr/>
        <a:lstStyle/>
        <a:p>
          <a:endParaRPr lang="en-US" sz="1600" b="1"/>
        </a:p>
      </dgm:t>
    </dgm:pt>
    <dgm:pt modelId="{3E39FD65-4708-4801-9551-147AA6CD6B7B}">
      <dgm:prSet phldrT="[Text]" custT="1"/>
      <dgm:spPr/>
      <dgm:t>
        <a:bodyPr/>
        <a:lstStyle/>
        <a:p>
          <a:r>
            <a:rPr lang="en-US" sz="1600" b="1" dirty="0" smtClean="0"/>
            <a:t>Fall 2024: </a:t>
          </a:r>
          <a:r>
            <a:rPr lang="en-US" sz="1600" dirty="0" smtClean="0"/>
            <a:t>Analysis of SWAT objectives </a:t>
          </a:r>
          <a:endParaRPr lang="en-US" sz="1600" b="1" dirty="0"/>
        </a:p>
      </dgm:t>
    </dgm:pt>
    <dgm:pt modelId="{7F87DB21-26A5-4186-BB45-DEE30F2A4B1C}" type="parTrans" cxnId="{108274A8-14B7-4515-9686-1F944EC276F9}">
      <dgm:prSet/>
      <dgm:spPr/>
      <dgm:t>
        <a:bodyPr/>
        <a:lstStyle/>
        <a:p>
          <a:endParaRPr lang="en-US" sz="1600" b="1"/>
        </a:p>
      </dgm:t>
    </dgm:pt>
    <dgm:pt modelId="{BC3C62D9-2FD2-4350-95BA-A013776FB484}" type="sibTrans" cxnId="{108274A8-14B7-4515-9686-1F944EC276F9}">
      <dgm:prSet/>
      <dgm:spPr/>
      <dgm:t>
        <a:bodyPr/>
        <a:lstStyle/>
        <a:p>
          <a:endParaRPr lang="en-US" sz="1600" b="1"/>
        </a:p>
      </dgm:t>
    </dgm:pt>
    <dgm:pt modelId="{4DA240FF-05B7-4345-963D-8949A4DDEB09}">
      <dgm:prSet custT="1"/>
      <dgm:spPr/>
      <dgm:t>
        <a:bodyPr/>
        <a:lstStyle/>
        <a:p>
          <a:r>
            <a:rPr lang="en-US" sz="1600" b="1" dirty="0" smtClean="0"/>
            <a:t>Enrollment</a:t>
          </a:r>
          <a:endParaRPr lang="en-US" sz="1600" b="1" dirty="0"/>
        </a:p>
      </dgm:t>
    </dgm:pt>
    <dgm:pt modelId="{0C991BC6-613E-4640-BFFA-1B721F12255D}" type="parTrans" cxnId="{B75426BB-D98F-4E02-A7D3-F6D0E53C16B6}">
      <dgm:prSet/>
      <dgm:spPr/>
      <dgm:t>
        <a:bodyPr/>
        <a:lstStyle/>
        <a:p>
          <a:endParaRPr lang="en-US" sz="1600" b="1"/>
        </a:p>
      </dgm:t>
    </dgm:pt>
    <dgm:pt modelId="{C8BD5BE7-65D3-4026-B423-B13E26D0DFE7}" type="sibTrans" cxnId="{B75426BB-D98F-4E02-A7D3-F6D0E53C16B6}">
      <dgm:prSet custT="1"/>
      <dgm:spPr/>
      <dgm:t>
        <a:bodyPr/>
        <a:lstStyle/>
        <a:p>
          <a:endParaRPr lang="en-US" sz="1600" b="1" dirty="0"/>
        </a:p>
      </dgm:t>
    </dgm:pt>
    <dgm:pt modelId="{75C2A062-05D0-490D-8459-BBE2D22A6024}">
      <dgm:prSet custT="1"/>
      <dgm:spPr/>
      <dgm:t>
        <a:bodyPr/>
        <a:lstStyle/>
        <a:p>
          <a:r>
            <a:rPr lang="en-US" sz="1600" b="1" dirty="0" smtClean="0"/>
            <a:t>Fall 2023: </a:t>
          </a:r>
          <a:r>
            <a:rPr lang="en-US" sz="1600" dirty="0" smtClean="0"/>
            <a:t>SWAT enrollment to start   </a:t>
          </a:r>
          <a:endParaRPr lang="en-US" sz="1600" dirty="0"/>
        </a:p>
      </dgm:t>
    </dgm:pt>
    <dgm:pt modelId="{BEFB7BAF-2B07-4E65-9E42-0A4836974C9D}" type="parTrans" cxnId="{82581291-BB85-467F-B82E-B573BE7BADE4}">
      <dgm:prSet/>
      <dgm:spPr/>
      <dgm:t>
        <a:bodyPr/>
        <a:lstStyle/>
        <a:p>
          <a:endParaRPr lang="en-US" sz="1600"/>
        </a:p>
      </dgm:t>
    </dgm:pt>
    <dgm:pt modelId="{9C1B77FB-7F5B-43E4-AF44-8BE90A2C891D}" type="sibTrans" cxnId="{82581291-BB85-467F-B82E-B573BE7BADE4}">
      <dgm:prSet/>
      <dgm:spPr/>
      <dgm:t>
        <a:bodyPr/>
        <a:lstStyle/>
        <a:p>
          <a:endParaRPr lang="en-US" sz="1600"/>
        </a:p>
      </dgm:t>
    </dgm:pt>
    <dgm:pt modelId="{F281365E-6DBA-4D73-AA74-6760CE71A33C}" type="pres">
      <dgm:prSet presAssocID="{9800841D-B0CC-46C4-952B-F485FD133C2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029A3E-A0E7-4D8C-B662-D31E3E31461A}" type="pres">
      <dgm:prSet presAssocID="{6E64B268-1014-40E3-9BC3-185F45172A38}" presName="composite" presStyleCnt="0"/>
      <dgm:spPr/>
    </dgm:pt>
    <dgm:pt modelId="{D13D5C7B-6A6F-411E-BA3C-31A911BF5483}" type="pres">
      <dgm:prSet presAssocID="{6E64B268-1014-40E3-9BC3-185F45172A38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1066D0-5731-4745-88AD-56F540A10587}" type="pres">
      <dgm:prSet presAssocID="{6E64B268-1014-40E3-9BC3-185F45172A38}" presName="parSh" presStyleLbl="node1" presStyleIdx="0" presStyleCnt="4"/>
      <dgm:spPr/>
      <dgm:t>
        <a:bodyPr/>
        <a:lstStyle/>
        <a:p>
          <a:endParaRPr lang="en-US"/>
        </a:p>
      </dgm:t>
    </dgm:pt>
    <dgm:pt modelId="{64B8D39A-3DC8-4C8D-A640-8802E34535AE}" type="pres">
      <dgm:prSet presAssocID="{6E64B268-1014-40E3-9BC3-185F45172A38}" presName="desTx" presStyleLbl="fgAcc1" presStyleIdx="0" presStyleCnt="4" custScaleY="71726" custLinFactNeighborX="-3096" custLinFactNeighborY="-138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DE7260-CB53-4C9A-A7ED-9E4EB6EA8F4D}" type="pres">
      <dgm:prSet presAssocID="{B41C91F1-5555-4B90-8546-9E003D546E01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8DC1FD3-FFC2-45CF-81D6-38E3BD5AE2BB}" type="pres">
      <dgm:prSet presAssocID="{B41C91F1-5555-4B90-8546-9E003D546E01}" presName="connTx" presStyleLbl="sibTrans2D1" presStyleIdx="0" presStyleCnt="3"/>
      <dgm:spPr/>
      <dgm:t>
        <a:bodyPr/>
        <a:lstStyle/>
        <a:p>
          <a:endParaRPr lang="en-US"/>
        </a:p>
      </dgm:t>
    </dgm:pt>
    <dgm:pt modelId="{F22862AD-D8B6-430A-AEB7-C447F07F26AF}" type="pres">
      <dgm:prSet presAssocID="{4DA240FF-05B7-4345-963D-8949A4DDEB09}" presName="composite" presStyleCnt="0"/>
      <dgm:spPr/>
    </dgm:pt>
    <dgm:pt modelId="{BD25EDFE-AED3-4FB5-AFA6-1A1B8449450C}" type="pres">
      <dgm:prSet presAssocID="{4DA240FF-05B7-4345-963D-8949A4DDEB09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2E0F4D-0065-4F6A-BC4F-3894BC178A38}" type="pres">
      <dgm:prSet presAssocID="{4DA240FF-05B7-4345-963D-8949A4DDEB09}" presName="parSh" presStyleLbl="node1" presStyleIdx="1" presStyleCnt="4"/>
      <dgm:spPr/>
      <dgm:t>
        <a:bodyPr/>
        <a:lstStyle/>
        <a:p>
          <a:endParaRPr lang="en-US"/>
        </a:p>
      </dgm:t>
    </dgm:pt>
    <dgm:pt modelId="{649B5DB0-BDE8-4532-8415-ED6EE87F7601}" type="pres">
      <dgm:prSet presAssocID="{4DA240FF-05B7-4345-963D-8949A4DDEB09}" presName="desTx" presStyleLbl="fgAcc1" presStyleIdx="1" presStyleCnt="4" custScaleY="68266" custLinFactNeighborX="-1306" custLinFactNeighborY="-144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866D6-52AF-4143-86AD-2178163C248D}" type="pres">
      <dgm:prSet presAssocID="{C8BD5BE7-65D3-4026-B423-B13E26D0DFE7}" presName="sibTrans" presStyleLbl="sibTrans2D1" presStyleIdx="1" presStyleCnt="3"/>
      <dgm:spPr/>
      <dgm:t>
        <a:bodyPr/>
        <a:lstStyle/>
        <a:p>
          <a:endParaRPr lang="en-US"/>
        </a:p>
      </dgm:t>
    </dgm:pt>
    <dgm:pt modelId="{16F87435-C5AC-47E5-8926-5ACD51D7E5C3}" type="pres">
      <dgm:prSet presAssocID="{C8BD5BE7-65D3-4026-B423-B13E26D0DFE7}" presName="connTx" presStyleLbl="sibTrans2D1" presStyleIdx="1" presStyleCnt="3"/>
      <dgm:spPr/>
      <dgm:t>
        <a:bodyPr/>
        <a:lstStyle/>
        <a:p>
          <a:endParaRPr lang="en-US"/>
        </a:p>
      </dgm:t>
    </dgm:pt>
    <dgm:pt modelId="{AC63C742-95EB-4373-B49A-64ADE1C74F38}" type="pres">
      <dgm:prSet presAssocID="{3442E8F2-F7E9-4045-8475-37A251589E9C}" presName="composite" presStyleCnt="0"/>
      <dgm:spPr/>
    </dgm:pt>
    <dgm:pt modelId="{4F1CB4F4-5F59-441B-AEFD-095A6ABFCD7E}" type="pres">
      <dgm:prSet presAssocID="{3442E8F2-F7E9-4045-8475-37A251589E9C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AE5227-9FD0-49F5-80CD-8B9D79FFD51A}" type="pres">
      <dgm:prSet presAssocID="{3442E8F2-F7E9-4045-8475-37A251589E9C}" presName="parSh" presStyleLbl="node1" presStyleIdx="2" presStyleCnt="4"/>
      <dgm:spPr/>
      <dgm:t>
        <a:bodyPr/>
        <a:lstStyle/>
        <a:p>
          <a:endParaRPr lang="en-US"/>
        </a:p>
      </dgm:t>
    </dgm:pt>
    <dgm:pt modelId="{A5895FDB-A756-4C98-ACF7-CAD1D4C9D917}" type="pres">
      <dgm:prSet presAssocID="{3442E8F2-F7E9-4045-8475-37A251589E9C}" presName="desTx" presStyleLbl="fgAcc1" presStyleIdx="2" presStyleCnt="4" custScaleY="72969" custLinFactNeighborX="-4756" custLinFactNeighborY="-129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4BA56C-74D9-4333-9AB9-24436FC4F29C}" type="pres">
      <dgm:prSet presAssocID="{62AAB2B4-8E3C-4919-AF04-43772DEB86D3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3520054-D804-48F7-B42E-32BA7E6749B3}" type="pres">
      <dgm:prSet presAssocID="{62AAB2B4-8E3C-4919-AF04-43772DEB86D3}" presName="connTx" presStyleLbl="sibTrans2D1" presStyleIdx="2" presStyleCnt="3"/>
      <dgm:spPr/>
      <dgm:t>
        <a:bodyPr/>
        <a:lstStyle/>
        <a:p>
          <a:endParaRPr lang="en-US"/>
        </a:p>
      </dgm:t>
    </dgm:pt>
    <dgm:pt modelId="{12953ADF-E056-42E5-A759-F6D86AD1741D}" type="pres">
      <dgm:prSet presAssocID="{B33B5B9E-FC82-4D2D-97CB-09925C7A6A8D}" presName="composite" presStyleCnt="0"/>
      <dgm:spPr/>
    </dgm:pt>
    <dgm:pt modelId="{984C944A-B629-462D-A924-F9399D1A65C1}" type="pres">
      <dgm:prSet presAssocID="{B33B5B9E-FC82-4D2D-97CB-09925C7A6A8D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40510E-5BB2-45CC-AD37-B1CCE70A7B3F}" type="pres">
      <dgm:prSet presAssocID="{B33B5B9E-FC82-4D2D-97CB-09925C7A6A8D}" presName="parSh" presStyleLbl="node1" presStyleIdx="3" presStyleCnt="4"/>
      <dgm:spPr/>
      <dgm:t>
        <a:bodyPr/>
        <a:lstStyle/>
        <a:p>
          <a:endParaRPr lang="en-US"/>
        </a:p>
      </dgm:t>
    </dgm:pt>
    <dgm:pt modelId="{9C557233-3293-4B78-97C7-0CE41BE49815}" type="pres">
      <dgm:prSet presAssocID="{B33B5B9E-FC82-4D2D-97CB-09925C7A6A8D}" presName="desTx" presStyleLbl="fgAcc1" presStyleIdx="3" presStyleCnt="4" custScaleY="72969" custLinFactNeighborX="-8206" custLinFactNeighborY="-108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43801F-1B34-4D4F-950E-78F7B0B9E577}" type="presOf" srcId="{3442E8F2-F7E9-4045-8475-37A251589E9C}" destId="{4F1CB4F4-5F59-441B-AEFD-095A6ABFCD7E}" srcOrd="0" destOrd="0" presId="urn:microsoft.com/office/officeart/2005/8/layout/process3"/>
    <dgm:cxn modelId="{F48F0C62-55D4-4C97-9ECC-ED0A7E58F141}" srcId="{6E64B268-1014-40E3-9BC3-185F45172A38}" destId="{7C8FD344-910B-4F72-8749-4300399F873B}" srcOrd="0" destOrd="0" parTransId="{A14EB90C-A291-4342-ADF5-0C74B2B41FE4}" sibTransId="{2EA81BE9-E901-4A4C-A1FC-B41F65FFD8B4}"/>
    <dgm:cxn modelId="{DD5225C4-25C8-408D-9CC7-9D601CBB3CDC}" srcId="{3442E8F2-F7E9-4045-8475-37A251589E9C}" destId="{FFAFFCCC-24DD-4CD9-A55A-8E9A7486A2F1}" srcOrd="0" destOrd="0" parTransId="{5A189BD3-B165-4CB0-A411-29BD52719687}" sibTransId="{2D4CB855-EFFF-43FD-B0CB-347010CB50E2}"/>
    <dgm:cxn modelId="{A42CA374-B94D-448F-B704-254658D79D2A}" type="presOf" srcId="{B33B5B9E-FC82-4D2D-97CB-09925C7A6A8D}" destId="{984C944A-B629-462D-A924-F9399D1A65C1}" srcOrd="0" destOrd="0" presId="urn:microsoft.com/office/officeart/2005/8/layout/process3"/>
    <dgm:cxn modelId="{108274A8-14B7-4515-9686-1F944EC276F9}" srcId="{B33B5B9E-FC82-4D2D-97CB-09925C7A6A8D}" destId="{3E39FD65-4708-4801-9551-147AA6CD6B7B}" srcOrd="0" destOrd="0" parTransId="{7F87DB21-26A5-4186-BB45-DEE30F2A4B1C}" sibTransId="{BC3C62D9-2FD2-4350-95BA-A013776FB484}"/>
    <dgm:cxn modelId="{DF548BA3-71A8-4349-B0BB-285DD893FB28}" type="presOf" srcId="{4DA240FF-05B7-4345-963D-8949A4DDEB09}" destId="{392E0F4D-0065-4F6A-BC4F-3894BC178A38}" srcOrd="1" destOrd="0" presId="urn:microsoft.com/office/officeart/2005/8/layout/process3"/>
    <dgm:cxn modelId="{24E591A7-532E-433C-A202-738219A078F9}" type="presOf" srcId="{4DA240FF-05B7-4345-963D-8949A4DDEB09}" destId="{BD25EDFE-AED3-4FB5-AFA6-1A1B8449450C}" srcOrd="0" destOrd="0" presId="urn:microsoft.com/office/officeart/2005/8/layout/process3"/>
    <dgm:cxn modelId="{C3716972-7BDC-4D5E-A112-B49E1E8FB09A}" type="presOf" srcId="{62AAB2B4-8E3C-4919-AF04-43772DEB86D3}" destId="{634BA56C-74D9-4333-9AB9-24436FC4F29C}" srcOrd="0" destOrd="0" presId="urn:microsoft.com/office/officeart/2005/8/layout/process3"/>
    <dgm:cxn modelId="{98B52A06-6078-45D4-8C05-20396DA327A3}" type="presOf" srcId="{6E64B268-1014-40E3-9BC3-185F45172A38}" destId="{AF1066D0-5731-4745-88AD-56F540A10587}" srcOrd="1" destOrd="0" presId="urn:microsoft.com/office/officeart/2005/8/layout/process3"/>
    <dgm:cxn modelId="{FA33B9D1-1DC6-4E33-8F80-17FA3A05CFBD}" srcId="{9800841D-B0CC-46C4-952B-F485FD133C28}" destId="{B33B5B9E-FC82-4D2D-97CB-09925C7A6A8D}" srcOrd="3" destOrd="0" parTransId="{88F6DC28-4A98-42C5-B42E-D380A71793A2}" sibTransId="{FC785305-FEF7-436E-8B50-9398E727CF11}"/>
    <dgm:cxn modelId="{7DF85020-6A3B-43E4-B196-67285A882E0A}" type="presOf" srcId="{9800841D-B0CC-46C4-952B-F485FD133C28}" destId="{F281365E-6DBA-4D73-AA74-6760CE71A33C}" srcOrd="0" destOrd="0" presId="urn:microsoft.com/office/officeart/2005/8/layout/process3"/>
    <dgm:cxn modelId="{BF34DA9F-374C-4F50-955E-D4C1D3E36435}" type="presOf" srcId="{7C8FD344-910B-4F72-8749-4300399F873B}" destId="{64B8D39A-3DC8-4C8D-A640-8802E34535AE}" srcOrd="0" destOrd="0" presId="urn:microsoft.com/office/officeart/2005/8/layout/process3"/>
    <dgm:cxn modelId="{46C9F7F2-9B48-4541-B912-325617057FAE}" type="presOf" srcId="{FFAFFCCC-24DD-4CD9-A55A-8E9A7486A2F1}" destId="{A5895FDB-A756-4C98-ACF7-CAD1D4C9D917}" srcOrd="0" destOrd="0" presId="urn:microsoft.com/office/officeart/2005/8/layout/process3"/>
    <dgm:cxn modelId="{B75426BB-D98F-4E02-A7D3-F6D0E53C16B6}" srcId="{9800841D-B0CC-46C4-952B-F485FD133C28}" destId="{4DA240FF-05B7-4345-963D-8949A4DDEB09}" srcOrd="1" destOrd="0" parTransId="{0C991BC6-613E-4640-BFFA-1B721F12255D}" sibTransId="{C8BD5BE7-65D3-4026-B423-B13E26D0DFE7}"/>
    <dgm:cxn modelId="{A0068C8B-BF6E-40C0-A091-57844EED030B}" srcId="{9800841D-B0CC-46C4-952B-F485FD133C28}" destId="{3442E8F2-F7E9-4045-8475-37A251589E9C}" srcOrd="2" destOrd="0" parTransId="{DD1624B1-557F-45CF-8085-2133C4028653}" sibTransId="{62AAB2B4-8E3C-4919-AF04-43772DEB86D3}"/>
    <dgm:cxn modelId="{D60F6D12-6CE0-4278-9110-C4D614D83928}" type="presOf" srcId="{C8BD5BE7-65D3-4026-B423-B13E26D0DFE7}" destId="{16F87435-C5AC-47E5-8926-5ACD51D7E5C3}" srcOrd="1" destOrd="0" presId="urn:microsoft.com/office/officeart/2005/8/layout/process3"/>
    <dgm:cxn modelId="{4CD96327-1300-4B5E-8ECF-FC4F48BD7A3C}" srcId="{9800841D-B0CC-46C4-952B-F485FD133C28}" destId="{6E64B268-1014-40E3-9BC3-185F45172A38}" srcOrd="0" destOrd="0" parTransId="{BBA09C3F-1407-4A98-982E-072F1B9271B8}" sibTransId="{B41C91F1-5555-4B90-8546-9E003D546E01}"/>
    <dgm:cxn modelId="{1A722678-682F-43C3-9DC3-416D326EC852}" type="presOf" srcId="{B41C91F1-5555-4B90-8546-9E003D546E01}" destId="{60DE7260-CB53-4C9A-A7ED-9E4EB6EA8F4D}" srcOrd="0" destOrd="0" presId="urn:microsoft.com/office/officeart/2005/8/layout/process3"/>
    <dgm:cxn modelId="{D99FCBCA-ECF3-4AF8-86A4-4F9C4B4632B4}" type="presOf" srcId="{C8BD5BE7-65D3-4026-B423-B13E26D0DFE7}" destId="{D70866D6-52AF-4143-86AD-2178163C248D}" srcOrd="0" destOrd="0" presId="urn:microsoft.com/office/officeart/2005/8/layout/process3"/>
    <dgm:cxn modelId="{523D309A-4176-4F61-80E6-4AD6F342B048}" type="presOf" srcId="{6E64B268-1014-40E3-9BC3-185F45172A38}" destId="{D13D5C7B-6A6F-411E-BA3C-31A911BF5483}" srcOrd="0" destOrd="0" presId="urn:microsoft.com/office/officeart/2005/8/layout/process3"/>
    <dgm:cxn modelId="{43BB1E48-43E5-4A7A-BEF2-5CE51D71ABB6}" type="presOf" srcId="{3E39FD65-4708-4801-9551-147AA6CD6B7B}" destId="{9C557233-3293-4B78-97C7-0CE41BE49815}" srcOrd="0" destOrd="0" presId="urn:microsoft.com/office/officeart/2005/8/layout/process3"/>
    <dgm:cxn modelId="{B237FABE-A1A5-459D-BCB5-9C521C358273}" type="presOf" srcId="{3442E8F2-F7E9-4045-8475-37A251589E9C}" destId="{63AE5227-9FD0-49F5-80CD-8B9D79FFD51A}" srcOrd="1" destOrd="0" presId="urn:microsoft.com/office/officeart/2005/8/layout/process3"/>
    <dgm:cxn modelId="{E61C54CC-1158-4444-A653-9267CF85D5D9}" type="presOf" srcId="{62AAB2B4-8E3C-4919-AF04-43772DEB86D3}" destId="{33520054-D804-48F7-B42E-32BA7E6749B3}" srcOrd="1" destOrd="0" presId="urn:microsoft.com/office/officeart/2005/8/layout/process3"/>
    <dgm:cxn modelId="{80CCEC34-5A55-47F6-B922-97BA48B097C3}" type="presOf" srcId="{B41C91F1-5555-4B90-8546-9E003D546E01}" destId="{C8DC1FD3-FFC2-45CF-81D6-38E3BD5AE2BB}" srcOrd="1" destOrd="0" presId="urn:microsoft.com/office/officeart/2005/8/layout/process3"/>
    <dgm:cxn modelId="{82581291-BB85-467F-B82E-B573BE7BADE4}" srcId="{4DA240FF-05B7-4345-963D-8949A4DDEB09}" destId="{75C2A062-05D0-490D-8459-BBE2D22A6024}" srcOrd="0" destOrd="0" parTransId="{BEFB7BAF-2B07-4E65-9E42-0A4836974C9D}" sibTransId="{9C1B77FB-7F5B-43E4-AF44-8BE90A2C891D}"/>
    <dgm:cxn modelId="{62BD19BE-9D0D-456C-B2C0-61046E370C57}" type="presOf" srcId="{B33B5B9E-FC82-4D2D-97CB-09925C7A6A8D}" destId="{CE40510E-5BB2-45CC-AD37-B1CCE70A7B3F}" srcOrd="1" destOrd="0" presId="urn:microsoft.com/office/officeart/2005/8/layout/process3"/>
    <dgm:cxn modelId="{95B41891-2974-48AB-A720-DB86461B08D3}" type="presOf" srcId="{75C2A062-05D0-490D-8459-BBE2D22A6024}" destId="{649B5DB0-BDE8-4532-8415-ED6EE87F7601}" srcOrd="0" destOrd="0" presId="urn:microsoft.com/office/officeart/2005/8/layout/process3"/>
    <dgm:cxn modelId="{D4800399-5F45-46C6-91A2-D637A854994F}" type="presParOf" srcId="{F281365E-6DBA-4D73-AA74-6760CE71A33C}" destId="{D8029A3E-A0E7-4D8C-B662-D31E3E31461A}" srcOrd="0" destOrd="0" presId="urn:microsoft.com/office/officeart/2005/8/layout/process3"/>
    <dgm:cxn modelId="{1499B46C-E8DB-436D-A85D-7C2C3F2B0A85}" type="presParOf" srcId="{D8029A3E-A0E7-4D8C-B662-D31E3E31461A}" destId="{D13D5C7B-6A6F-411E-BA3C-31A911BF5483}" srcOrd="0" destOrd="0" presId="urn:microsoft.com/office/officeart/2005/8/layout/process3"/>
    <dgm:cxn modelId="{3E61F8A3-C1D4-4BE4-9995-4B30932111F4}" type="presParOf" srcId="{D8029A3E-A0E7-4D8C-B662-D31E3E31461A}" destId="{AF1066D0-5731-4745-88AD-56F540A10587}" srcOrd="1" destOrd="0" presId="urn:microsoft.com/office/officeart/2005/8/layout/process3"/>
    <dgm:cxn modelId="{74BC975D-7618-42CE-BDC9-16E24CA12775}" type="presParOf" srcId="{D8029A3E-A0E7-4D8C-B662-D31E3E31461A}" destId="{64B8D39A-3DC8-4C8D-A640-8802E34535AE}" srcOrd="2" destOrd="0" presId="urn:microsoft.com/office/officeart/2005/8/layout/process3"/>
    <dgm:cxn modelId="{B7571906-395A-4C79-82FA-2289F454C1AA}" type="presParOf" srcId="{F281365E-6DBA-4D73-AA74-6760CE71A33C}" destId="{60DE7260-CB53-4C9A-A7ED-9E4EB6EA8F4D}" srcOrd="1" destOrd="0" presId="urn:microsoft.com/office/officeart/2005/8/layout/process3"/>
    <dgm:cxn modelId="{537233B0-ADC1-453C-9663-0447B05775F2}" type="presParOf" srcId="{60DE7260-CB53-4C9A-A7ED-9E4EB6EA8F4D}" destId="{C8DC1FD3-FFC2-45CF-81D6-38E3BD5AE2BB}" srcOrd="0" destOrd="0" presId="urn:microsoft.com/office/officeart/2005/8/layout/process3"/>
    <dgm:cxn modelId="{7DC061DC-EDC4-4B92-A313-48718517CA62}" type="presParOf" srcId="{F281365E-6DBA-4D73-AA74-6760CE71A33C}" destId="{F22862AD-D8B6-430A-AEB7-C447F07F26AF}" srcOrd="2" destOrd="0" presId="urn:microsoft.com/office/officeart/2005/8/layout/process3"/>
    <dgm:cxn modelId="{157E8829-C401-485E-A9EB-C06B91E60A08}" type="presParOf" srcId="{F22862AD-D8B6-430A-AEB7-C447F07F26AF}" destId="{BD25EDFE-AED3-4FB5-AFA6-1A1B8449450C}" srcOrd="0" destOrd="0" presId="urn:microsoft.com/office/officeart/2005/8/layout/process3"/>
    <dgm:cxn modelId="{91219FA0-FB8D-4D35-BB59-39427736D3DD}" type="presParOf" srcId="{F22862AD-D8B6-430A-AEB7-C447F07F26AF}" destId="{392E0F4D-0065-4F6A-BC4F-3894BC178A38}" srcOrd="1" destOrd="0" presId="urn:microsoft.com/office/officeart/2005/8/layout/process3"/>
    <dgm:cxn modelId="{0F50EDFF-5764-4231-890A-2E2CF0D456CA}" type="presParOf" srcId="{F22862AD-D8B6-430A-AEB7-C447F07F26AF}" destId="{649B5DB0-BDE8-4532-8415-ED6EE87F7601}" srcOrd="2" destOrd="0" presId="urn:microsoft.com/office/officeart/2005/8/layout/process3"/>
    <dgm:cxn modelId="{F2DA5E77-D0ED-499E-B1FE-E4D7A597542E}" type="presParOf" srcId="{F281365E-6DBA-4D73-AA74-6760CE71A33C}" destId="{D70866D6-52AF-4143-86AD-2178163C248D}" srcOrd="3" destOrd="0" presId="urn:microsoft.com/office/officeart/2005/8/layout/process3"/>
    <dgm:cxn modelId="{54B349B0-E92F-4B19-B6CD-5AB80610B615}" type="presParOf" srcId="{D70866D6-52AF-4143-86AD-2178163C248D}" destId="{16F87435-C5AC-47E5-8926-5ACD51D7E5C3}" srcOrd="0" destOrd="0" presId="urn:microsoft.com/office/officeart/2005/8/layout/process3"/>
    <dgm:cxn modelId="{0DC4E25E-2E85-4302-9BD0-7B2B8CE55EF3}" type="presParOf" srcId="{F281365E-6DBA-4D73-AA74-6760CE71A33C}" destId="{AC63C742-95EB-4373-B49A-64ADE1C74F38}" srcOrd="4" destOrd="0" presId="urn:microsoft.com/office/officeart/2005/8/layout/process3"/>
    <dgm:cxn modelId="{121E3281-4949-4FD7-985A-548244DEE523}" type="presParOf" srcId="{AC63C742-95EB-4373-B49A-64ADE1C74F38}" destId="{4F1CB4F4-5F59-441B-AEFD-095A6ABFCD7E}" srcOrd="0" destOrd="0" presId="urn:microsoft.com/office/officeart/2005/8/layout/process3"/>
    <dgm:cxn modelId="{928A6C3D-20A0-4FE4-A02E-82DD102554E8}" type="presParOf" srcId="{AC63C742-95EB-4373-B49A-64ADE1C74F38}" destId="{63AE5227-9FD0-49F5-80CD-8B9D79FFD51A}" srcOrd="1" destOrd="0" presId="urn:microsoft.com/office/officeart/2005/8/layout/process3"/>
    <dgm:cxn modelId="{ABCC127D-61D0-445B-B888-1A5FAFF970BF}" type="presParOf" srcId="{AC63C742-95EB-4373-B49A-64ADE1C74F38}" destId="{A5895FDB-A756-4C98-ACF7-CAD1D4C9D917}" srcOrd="2" destOrd="0" presId="urn:microsoft.com/office/officeart/2005/8/layout/process3"/>
    <dgm:cxn modelId="{A757A44D-2D5B-4C2C-AB0B-E88741264E24}" type="presParOf" srcId="{F281365E-6DBA-4D73-AA74-6760CE71A33C}" destId="{634BA56C-74D9-4333-9AB9-24436FC4F29C}" srcOrd="5" destOrd="0" presId="urn:microsoft.com/office/officeart/2005/8/layout/process3"/>
    <dgm:cxn modelId="{47E6B6E6-72CB-43EC-A50F-239CE6AEEFD8}" type="presParOf" srcId="{634BA56C-74D9-4333-9AB9-24436FC4F29C}" destId="{33520054-D804-48F7-B42E-32BA7E6749B3}" srcOrd="0" destOrd="0" presId="urn:microsoft.com/office/officeart/2005/8/layout/process3"/>
    <dgm:cxn modelId="{0D00A2D4-43A3-4A08-AEEE-618F9AB362DD}" type="presParOf" srcId="{F281365E-6DBA-4D73-AA74-6760CE71A33C}" destId="{12953ADF-E056-42E5-A759-F6D86AD1741D}" srcOrd="6" destOrd="0" presId="urn:microsoft.com/office/officeart/2005/8/layout/process3"/>
    <dgm:cxn modelId="{951DE4F3-FBA7-4FAB-9265-1BFCB9D0895E}" type="presParOf" srcId="{12953ADF-E056-42E5-A759-F6D86AD1741D}" destId="{984C944A-B629-462D-A924-F9399D1A65C1}" srcOrd="0" destOrd="0" presId="urn:microsoft.com/office/officeart/2005/8/layout/process3"/>
    <dgm:cxn modelId="{868F1FBE-05BE-4B7A-8F87-F5DAFC50C015}" type="presParOf" srcId="{12953ADF-E056-42E5-A759-F6D86AD1741D}" destId="{CE40510E-5BB2-45CC-AD37-B1CCE70A7B3F}" srcOrd="1" destOrd="0" presId="urn:microsoft.com/office/officeart/2005/8/layout/process3"/>
    <dgm:cxn modelId="{D33D811A-DE7A-4253-B2EC-299414B73C32}" type="presParOf" srcId="{12953ADF-E056-42E5-A759-F6D86AD1741D}" destId="{9C557233-3293-4B78-97C7-0CE41BE4981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066D0-5731-4745-88AD-56F540A10587}">
      <dsp:nvSpPr>
        <dsp:cNvPr id="0" name=""/>
        <dsp:cNvSpPr/>
      </dsp:nvSpPr>
      <dsp:spPr>
        <a:xfrm>
          <a:off x="1157" y="552212"/>
          <a:ext cx="1454302" cy="276480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Recruitment</a:t>
          </a:r>
          <a:endParaRPr lang="en-US" sz="1600" b="1" kern="1200" dirty="0"/>
        </a:p>
      </dsp:txBody>
      <dsp:txXfrm>
        <a:off x="1157" y="552212"/>
        <a:ext cx="1454302" cy="581721"/>
      </dsp:txXfrm>
    </dsp:sp>
    <dsp:sp modelId="{64B8D39A-3DC8-4C8D-A640-8802E34535AE}">
      <dsp:nvSpPr>
        <dsp:cNvPr id="0" name=""/>
        <dsp:cNvSpPr/>
      </dsp:nvSpPr>
      <dsp:spPr>
        <a:xfrm>
          <a:off x="254001" y="1143002"/>
          <a:ext cx="1454302" cy="26441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Summer 2023: </a:t>
          </a:r>
          <a:r>
            <a:rPr lang="en-US" sz="1600" kern="1200" dirty="0" smtClean="0"/>
            <a:t>CLEAN Wound Trial </a:t>
          </a:r>
          <a:r>
            <a:rPr lang="en-US" sz="1600" kern="1200" dirty="0" smtClean="0"/>
            <a:t>activated </a:t>
          </a:r>
          <a:endParaRPr lang="en-US" sz="1600" b="1" kern="1200" dirty="0"/>
        </a:p>
      </dsp:txBody>
      <dsp:txXfrm>
        <a:off x="296596" y="1185597"/>
        <a:ext cx="1369112" cy="2558917"/>
      </dsp:txXfrm>
    </dsp:sp>
    <dsp:sp modelId="{60DE7260-CB53-4C9A-A7ED-9E4EB6EA8F4D}">
      <dsp:nvSpPr>
        <dsp:cNvPr id="0" name=""/>
        <dsp:cNvSpPr/>
      </dsp:nvSpPr>
      <dsp:spPr>
        <a:xfrm rot="46920">
          <a:off x="1675905" y="678157"/>
          <a:ext cx="467433" cy="3620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/>
        </a:p>
      </dsp:txBody>
      <dsp:txXfrm>
        <a:off x="1675910" y="749832"/>
        <a:ext cx="358809" cy="217247"/>
      </dsp:txXfrm>
    </dsp:sp>
    <dsp:sp modelId="{392E0F4D-0065-4F6A-BC4F-3894BC178A38}">
      <dsp:nvSpPr>
        <dsp:cNvPr id="0" name=""/>
        <dsp:cNvSpPr/>
      </dsp:nvSpPr>
      <dsp:spPr>
        <a:xfrm>
          <a:off x="2337328" y="584099"/>
          <a:ext cx="1454302" cy="276480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15581"/>
            <a:satOff val="1875"/>
            <a:lumOff val="81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Enrollment</a:t>
          </a:r>
          <a:endParaRPr lang="en-US" sz="1600" b="1" kern="1200" dirty="0"/>
        </a:p>
      </dsp:txBody>
      <dsp:txXfrm>
        <a:off x="2337328" y="584099"/>
        <a:ext cx="1454302" cy="581721"/>
      </dsp:txXfrm>
    </dsp:sp>
    <dsp:sp modelId="{649B5DB0-BDE8-4532-8415-ED6EE87F7601}">
      <dsp:nvSpPr>
        <dsp:cNvPr id="0" name=""/>
        <dsp:cNvSpPr/>
      </dsp:nvSpPr>
      <dsp:spPr>
        <a:xfrm>
          <a:off x="2616204" y="1219200"/>
          <a:ext cx="1454302" cy="25165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115581"/>
              <a:satOff val="1875"/>
              <a:lumOff val="81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Fall 2023: </a:t>
          </a:r>
          <a:r>
            <a:rPr lang="en-US" sz="1600" kern="1200" dirty="0" smtClean="0"/>
            <a:t>SWAT enrollment to start   </a:t>
          </a:r>
          <a:endParaRPr lang="en-US" sz="1600" kern="1200" dirty="0"/>
        </a:p>
      </dsp:txBody>
      <dsp:txXfrm>
        <a:off x="2658799" y="1261795"/>
        <a:ext cx="1369112" cy="2431367"/>
      </dsp:txXfrm>
    </dsp:sp>
    <dsp:sp modelId="{D70866D6-52AF-4143-86AD-2178163C248D}">
      <dsp:nvSpPr>
        <dsp:cNvPr id="0" name=""/>
        <dsp:cNvSpPr/>
      </dsp:nvSpPr>
      <dsp:spPr>
        <a:xfrm rot="21536227">
          <a:off x="4012058" y="672004"/>
          <a:ext cx="467470" cy="3620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73413"/>
            <a:satOff val="-346"/>
            <a:lumOff val="107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/>
        </a:p>
      </dsp:txBody>
      <dsp:txXfrm>
        <a:off x="4012067" y="745427"/>
        <a:ext cx="358846" cy="217247"/>
      </dsp:txXfrm>
    </dsp:sp>
    <dsp:sp modelId="{63AE5227-9FD0-49F5-80CD-8B9D79FFD51A}">
      <dsp:nvSpPr>
        <dsp:cNvPr id="0" name=""/>
        <dsp:cNvSpPr/>
      </dsp:nvSpPr>
      <dsp:spPr>
        <a:xfrm>
          <a:off x="4673499" y="540757"/>
          <a:ext cx="1454302" cy="276480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31162"/>
            <a:satOff val="3751"/>
            <a:lumOff val="163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Treatment</a:t>
          </a:r>
          <a:endParaRPr lang="en-US" sz="1600" b="1" kern="1200" dirty="0"/>
        </a:p>
      </dsp:txBody>
      <dsp:txXfrm>
        <a:off x="4673499" y="540757"/>
        <a:ext cx="1454302" cy="581721"/>
      </dsp:txXfrm>
    </dsp:sp>
    <dsp:sp modelId="{A5895FDB-A756-4C98-ACF7-CAD1D4C9D917}">
      <dsp:nvSpPr>
        <dsp:cNvPr id="0" name=""/>
        <dsp:cNvSpPr/>
      </dsp:nvSpPr>
      <dsp:spPr>
        <a:xfrm>
          <a:off x="4902202" y="1142993"/>
          <a:ext cx="1454302" cy="2689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231162"/>
              <a:satOff val="3751"/>
              <a:lumOff val="163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Ongoing: </a:t>
          </a:r>
          <a:r>
            <a:rPr lang="en-US" sz="1600" kern="1200" dirty="0" smtClean="0"/>
            <a:t>SWAT treatment at 30 days’ follow-up post-surgery</a:t>
          </a:r>
          <a:endParaRPr lang="en-US" sz="1600" b="1" kern="1200" dirty="0"/>
        </a:p>
      </dsp:txBody>
      <dsp:txXfrm>
        <a:off x="4944797" y="1185588"/>
        <a:ext cx="1369112" cy="2604739"/>
      </dsp:txXfrm>
    </dsp:sp>
    <dsp:sp modelId="{634BA56C-74D9-4333-9AB9-24436FC4F29C}">
      <dsp:nvSpPr>
        <dsp:cNvPr id="0" name=""/>
        <dsp:cNvSpPr/>
      </dsp:nvSpPr>
      <dsp:spPr>
        <a:xfrm>
          <a:off x="6348269" y="650578"/>
          <a:ext cx="467390" cy="3620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346826"/>
            <a:satOff val="-692"/>
            <a:lumOff val="215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/>
        </a:p>
      </dsp:txBody>
      <dsp:txXfrm>
        <a:off x="6348269" y="722994"/>
        <a:ext cx="358766" cy="217247"/>
      </dsp:txXfrm>
    </dsp:sp>
    <dsp:sp modelId="{CE40510E-5BB2-45CC-AD37-B1CCE70A7B3F}">
      <dsp:nvSpPr>
        <dsp:cNvPr id="0" name=""/>
        <dsp:cNvSpPr/>
      </dsp:nvSpPr>
      <dsp:spPr>
        <a:xfrm>
          <a:off x="7009670" y="540757"/>
          <a:ext cx="1454302" cy="2764800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346743"/>
            <a:satOff val="5626"/>
            <a:lumOff val="244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Analysis</a:t>
          </a:r>
          <a:endParaRPr lang="en-US" sz="1600" b="1" kern="1200" dirty="0"/>
        </a:p>
      </dsp:txBody>
      <dsp:txXfrm>
        <a:off x="7009670" y="540757"/>
        <a:ext cx="1454302" cy="581721"/>
      </dsp:txXfrm>
    </dsp:sp>
    <dsp:sp modelId="{9C557233-3293-4B78-97C7-0CE41BE49815}">
      <dsp:nvSpPr>
        <dsp:cNvPr id="0" name=""/>
        <dsp:cNvSpPr/>
      </dsp:nvSpPr>
      <dsp:spPr>
        <a:xfrm>
          <a:off x="7188199" y="1219190"/>
          <a:ext cx="1454302" cy="26899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346743"/>
              <a:satOff val="5626"/>
              <a:lumOff val="24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/>
            <a:t>Fall 2024: </a:t>
          </a:r>
          <a:r>
            <a:rPr lang="en-US" sz="1600" kern="1200" dirty="0" smtClean="0"/>
            <a:t>Analysis of SWAT objectives </a:t>
          </a:r>
          <a:endParaRPr lang="en-US" sz="1600" b="1" kern="1200" dirty="0"/>
        </a:p>
      </dsp:txBody>
      <dsp:txXfrm>
        <a:off x="7230794" y="1261785"/>
        <a:ext cx="1369112" cy="26047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4.emf"/><Relationship Id="rId7" Type="http://schemas.microsoft.com/office/2007/relationships/hdphoto" Target="../media/hdphoto1.wdp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 A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rgbClr val="3B6B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914400"/>
            <a:ext cx="7315200" cy="1485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4400" y="2633472"/>
            <a:ext cx="7315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3A6FB11-675F-7CD8-7A11-99F80985637E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50" name="Rectangle 49"/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="" xmlns:a16="http://schemas.microsoft.com/office/drawing/2014/main" id="{E0A63401-BC8C-6A3E-4C77-5580C24F0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030" name="Picture 6" descr="CIHR's leaf identifier - full-colour portrait version">
              <a:extLst>
                <a:ext uri="{FF2B5EF4-FFF2-40B4-BE49-F238E27FC236}">
                  <a16:creationId xmlns="" xmlns:a16="http://schemas.microsoft.com/office/drawing/2014/main" id="{9C328537-96AF-2DBC-9EBB-85E0592134B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3264052" y="0"/>
            <a:ext cx="5879947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800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10513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800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119095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16"/>
          <p:cNvSpPr/>
          <p:nvPr userDrawn="1"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5486400">
                <a:moveTo>
                  <a:pt x="0" y="5486400"/>
                </a:moveTo>
                <a:lnTo>
                  <a:pt x="9144000" y="5486400"/>
                </a:lnTo>
                <a:lnTo>
                  <a:pt x="91440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rgbClr val="ECF4F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800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3593670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4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172200"/>
          </a:xfrm>
          <a:custGeom>
            <a:avLst/>
            <a:gdLst/>
            <a:ahLst/>
            <a:cxnLst/>
            <a:rect l="l" t="t" r="r" b="b"/>
            <a:pathLst>
              <a:path w="9144000" h="5486400">
                <a:moveTo>
                  <a:pt x="0" y="5486400"/>
                </a:moveTo>
                <a:lnTo>
                  <a:pt x="9144000" y="5486400"/>
                </a:lnTo>
                <a:lnTo>
                  <a:pt x="91440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2B4260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38862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="" xmlns:a16="http://schemas.microsoft.com/office/drawing/2014/main" id="{999E2ABF-315E-ADC5-5FDE-6CBCDC7DE751}"/>
              </a:ext>
            </a:extLst>
          </p:cNvPr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="" xmlns:a16="http://schemas.microsoft.com/office/drawing/2014/main" id="{C5545BFB-8DCA-EA8F-C9D1-9A0EC3D895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0" y="5986787"/>
            <a:ext cx="1995189" cy="6762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06A11E1-8FEF-2200-E938-5FCC575100E8}"/>
              </a:ext>
            </a:extLst>
          </p:cNvPr>
          <p:cNvGrpSpPr/>
          <p:nvPr userDrawn="1"/>
        </p:nvGrpSpPr>
        <p:grpSpPr>
          <a:xfrm>
            <a:off x="0" y="58293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179DDFE3-1654-4E1B-1889-BD408C8558D2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="" xmlns:a16="http://schemas.microsoft.com/office/drawing/2014/main" id="{2261DC5A-E1D8-03C0-BD47-88894F94E1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7" name="Picture 6" descr="CIHR's leaf identifier - full-colour portrait version">
              <a:extLst>
                <a:ext uri="{FF2B5EF4-FFF2-40B4-BE49-F238E27FC236}">
                  <a16:creationId xmlns="" xmlns:a16="http://schemas.microsoft.com/office/drawing/2014/main" id="{0A7617AE-8148-4CD4-D7A2-B38BFE08F26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DFE9B9F2-76DB-95C0-16C6-B87C4F89B58B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3F55E0DD-0E86-014D-D2CB-6D117B98645D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Logo, company name&#10;&#10;Description automatically generated with medium confidence">
              <a:extLst>
                <a:ext uri="{FF2B5EF4-FFF2-40B4-BE49-F238E27FC236}">
                  <a16:creationId xmlns="" xmlns:a16="http://schemas.microsoft.com/office/drawing/2014/main" id="{3F97DA3D-CEAF-F452-53DE-51B28C8F30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3" name="Picture 6" descr="CIHR's leaf identifier - full-colour portrait version">
              <a:extLst>
                <a:ext uri="{FF2B5EF4-FFF2-40B4-BE49-F238E27FC236}">
                  <a16:creationId xmlns="" xmlns:a16="http://schemas.microsoft.com/office/drawing/2014/main" id="{7A648453-3AE4-A127-8F57-9151157A23E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4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-47625"/>
            <a:ext cx="9144000" cy="6267964"/>
          </a:xfrm>
          <a:custGeom>
            <a:avLst/>
            <a:gdLst/>
            <a:ahLst/>
            <a:cxnLst/>
            <a:rect l="l" t="t" r="r" b="b"/>
            <a:pathLst>
              <a:path w="9144000" h="5486400">
                <a:moveTo>
                  <a:pt x="0" y="5486400"/>
                </a:moveTo>
                <a:lnTo>
                  <a:pt x="9144000" y="5486400"/>
                </a:lnTo>
                <a:lnTo>
                  <a:pt x="91440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38862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="" xmlns:a16="http://schemas.microsoft.com/office/drawing/2014/main" id="{929BE9F2-5378-5926-2AC8-107236F487BD}"/>
              </a:ext>
            </a:extLst>
          </p:cNvPr>
          <p:cNvSpPr txBox="1"/>
          <p:nvPr userDrawn="1"/>
        </p:nvSpPr>
        <p:spPr>
          <a:xfrm>
            <a:off x="457200" y="6334639"/>
            <a:ext cx="1657350" cy="294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lang="en-CA" sz="1200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lang="en-CA" sz="1200"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="" xmlns:a16="http://schemas.microsoft.com/office/drawing/2014/main" id="{34145B16-A3B6-5C24-8AA4-B71C04D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5937268"/>
            <a:ext cx="1523999" cy="51656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782A4C14-806E-EA8B-B6D1-28997185FE1A}"/>
              </a:ext>
            </a:extLst>
          </p:cNvPr>
          <p:cNvGrpSpPr/>
          <p:nvPr userDrawn="1"/>
        </p:nvGrpSpPr>
        <p:grpSpPr>
          <a:xfrm>
            <a:off x="0" y="5829300"/>
            <a:ext cx="9144000" cy="914400"/>
            <a:chOff x="0" y="5943600"/>
            <a:chExt cx="9144000" cy="914400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653053D3-6016-5D13-F4E0-18A2D8AECEAC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Logo, company name&#10;&#10;Description automatically generated with medium confidence">
              <a:extLst>
                <a:ext uri="{FF2B5EF4-FFF2-40B4-BE49-F238E27FC236}">
                  <a16:creationId xmlns="" xmlns:a16="http://schemas.microsoft.com/office/drawing/2014/main" id="{31B122E1-90B7-B545-73D2-6FABC6F902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2" name="Picture 11" descr="CIHR's leaf identifier - full-colour portrait version">
              <a:extLst>
                <a:ext uri="{FF2B5EF4-FFF2-40B4-BE49-F238E27FC236}">
                  <a16:creationId xmlns="" xmlns:a16="http://schemas.microsoft.com/office/drawing/2014/main" id="{768C975A-FF5A-BF9C-0446-75A96BEE35C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D2C6C279-CD5F-B532-A23B-C0349705505A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3E43B83C-075B-8A22-4956-5A6B6D9B8188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="" xmlns:a16="http://schemas.microsoft.com/office/drawing/2014/main" id="{2940BE27-5EB1-49B1-AB29-D14FCC29E6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3" name="Picture 6" descr="CIHR's leaf identifier - full-colour portrait version">
              <a:extLst>
                <a:ext uri="{FF2B5EF4-FFF2-40B4-BE49-F238E27FC236}">
                  <a16:creationId xmlns="" xmlns:a16="http://schemas.microsoft.com/office/drawing/2014/main" id="{16346F2D-33A8-EB55-51C1-94425D01D6F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1463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5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600700" y="0"/>
            <a:ext cx="3543300" cy="6077876"/>
          </a:xfrm>
          <a:custGeom>
            <a:avLst/>
            <a:gdLst/>
            <a:ahLst/>
            <a:cxnLst/>
            <a:rect l="l" t="t" r="r" b="b"/>
            <a:pathLst>
              <a:path w="3543300" h="5486400">
                <a:moveTo>
                  <a:pt x="0" y="5486400"/>
                </a:moveTo>
                <a:lnTo>
                  <a:pt x="3543300" y="5486400"/>
                </a:lnTo>
                <a:lnTo>
                  <a:pt x="35433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Holder 2"/>
          <p:cNvSpPr>
            <a:spLocks noGrp="1"/>
          </p:cNvSpPr>
          <p:nvPr>
            <p:ph type="title"/>
          </p:nvPr>
        </p:nvSpPr>
        <p:spPr>
          <a:xfrm>
            <a:off x="901700" y="839155"/>
            <a:ext cx="4343400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943600" y="838200"/>
            <a:ext cx="2743200" cy="45720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2057400"/>
            <a:ext cx="4343400" cy="3657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="" xmlns:a16="http://schemas.microsoft.com/office/drawing/2014/main" id="{4E52DA55-9C2B-8A81-EA2A-B0C7450E16F5}"/>
              </a:ext>
            </a:extLst>
          </p:cNvPr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="" xmlns:a16="http://schemas.microsoft.com/office/drawing/2014/main" id="{C003973F-6046-3F4F-017B-F2C7677F5C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0" y="5986787"/>
            <a:ext cx="1995189" cy="6762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BFCC8A4-6D51-F7C2-2A86-37AF40A02F02}"/>
              </a:ext>
            </a:extLst>
          </p:cNvPr>
          <p:cNvGrpSpPr/>
          <p:nvPr userDrawn="1"/>
        </p:nvGrpSpPr>
        <p:grpSpPr>
          <a:xfrm>
            <a:off x="0" y="58293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1066651B-E350-CAA5-077A-33FE0CBBDF51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="" xmlns:a16="http://schemas.microsoft.com/office/drawing/2014/main" id="{53963A4B-8F64-2FBC-3987-DD1EA15AA1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7" name="Picture 6" descr="CIHR's leaf identifier - full-colour portrait version">
              <a:extLst>
                <a:ext uri="{FF2B5EF4-FFF2-40B4-BE49-F238E27FC236}">
                  <a16:creationId xmlns="" xmlns:a16="http://schemas.microsoft.com/office/drawing/2014/main" id="{911AFB5F-05D0-203E-AED7-5B5CF9E2FF1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565FC5C6-6B3C-F4FC-7AC5-66D2CE200055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96AF07E2-F052-E57F-7AC9-FD4632F95962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Logo, company name&#10;&#10;Description automatically generated with medium confidence">
              <a:extLst>
                <a:ext uri="{FF2B5EF4-FFF2-40B4-BE49-F238E27FC236}">
                  <a16:creationId xmlns="" xmlns:a16="http://schemas.microsoft.com/office/drawing/2014/main" id="{BD654B39-BC7E-0BD5-5DA0-9D461872B9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3" name="Picture 6" descr="CIHR's leaf identifier - full-colour portrait version">
              <a:extLst>
                <a:ext uri="{FF2B5EF4-FFF2-40B4-BE49-F238E27FC236}">
                  <a16:creationId xmlns="" xmlns:a16="http://schemas.microsoft.com/office/drawing/2014/main" id="{0E57548D-D9C1-E79E-C4C6-D7E8654A89A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5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600700" y="0"/>
            <a:ext cx="3543300" cy="5963576"/>
          </a:xfrm>
          <a:custGeom>
            <a:avLst/>
            <a:gdLst/>
            <a:ahLst/>
            <a:cxnLst/>
            <a:rect l="l" t="t" r="r" b="b"/>
            <a:pathLst>
              <a:path w="3543300" h="5486400">
                <a:moveTo>
                  <a:pt x="0" y="5486400"/>
                </a:moveTo>
                <a:lnTo>
                  <a:pt x="3543300" y="5486400"/>
                </a:lnTo>
                <a:lnTo>
                  <a:pt x="35433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Holder 2"/>
          <p:cNvSpPr>
            <a:spLocks noGrp="1"/>
          </p:cNvSpPr>
          <p:nvPr>
            <p:ph type="title"/>
          </p:nvPr>
        </p:nvSpPr>
        <p:spPr>
          <a:xfrm>
            <a:off x="901700" y="839155"/>
            <a:ext cx="4343400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943600" y="838200"/>
            <a:ext cx="2743200" cy="45720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2057400"/>
            <a:ext cx="4343400" cy="3657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="" xmlns:a16="http://schemas.microsoft.com/office/drawing/2014/main" id="{F70816BE-290E-6F44-0E27-8AAC07938473}"/>
              </a:ext>
            </a:extLst>
          </p:cNvPr>
          <p:cNvSpPr txBox="1"/>
          <p:nvPr userDrawn="1"/>
        </p:nvSpPr>
        <p:spPr>
          <a:xfrm>
            <a:off x="457200" y="6334639"/>
            <a:ext cx="1657350" cy="294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lang="en-CA" sz="1200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lang="en-CA" sz="1200"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="" xmlns:a16="http://schemas.microsoft.com/office/drawing/2014/main" id="{FA72DC53-158D-734A-DB91-CEE7B67812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5937268"/>
            <a:ext cx="1523999" cy="51656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6920E3E-3FB0-5F0C-7A3E-A97FC1CD085F}"/>
              </a:ext>
            </a:extLst>
          </p:cNvPr>
          <p:cNvGrpSpPr/>
          <p:nvPr userDrawn="1"/>
        </p:nvGrpSpPr>
        <p:grpSpPr>
          <a:xfrm>
            <a:off x="0" y="58293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B675A428-B228-D841-D5B4-47799DBD55A0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Logo, company name&#10;&#10;Description automatically generated with medium confidence">
              <a:extLst>
                <a:ext uri="{FF2B5EF4-FFF2-40B4-BE49-F238E27FC236}">
                  <a16:creationId xmlns="" xmlns:a16="http://schemas.microsoft.com/office/drawing/2014/main" id="{5F155823-D5DA-9956-F8D3-3315788F06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7" name="Picture 6" descr="CIHR's leaf identifier - full-colour portrait version">
              <a:extLst>
                <a:ext uri="{FF2B5EF4-FFF2-40B4-BE49-F238E27FC236}">
                  <a16:creationId xmlns="" xmlns:a16="http://schemas.microsoft.com/office/drawing/2014/main" id="{D561A061-BC6E-3033-ECF8-0EDF455A256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4E93A06-F82C-2394-D096-40EFC0BDC72A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0472DA3F-9CE3-7D84-79E9-510EAF8BDECB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 descr="Logo, company name&#10;&#10;Description automatically generated with medium confidence">
              <a:extLst>
                <a:ext uri="{FF2B5EF4-FFF2-40B4-BE49-F238E27FC236}">
                  <a16:creationId xmlns="" xmlns:a16="http://schemas.microsoft.com/office/drawing/2014/main" id="{348E29D0-F726-0BED-C87C-EE947BE6A6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1" name="Picture 6" descr="CIHR's leaf identifier - full-colour portrait version">
              <a:extLst>
                <a:ext uri="{FF2B5EF4-FFF2-40B4-BE49-F238E27FC236}">
                  <a16:creationId xmlns="" xmlns:a16="http://schemas.microsoft.com/office/drawing/2014/main" id="{5FAEEE96-6940-65F1-8F02-A298035EB70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732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6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600700" y="0"/>
            <a:ext cx="3543300" cy="6858000"/>
          </a:xfrm>
          <a:custGeom>
            <a:avLst/>
            <a:gdLst/>
            <a:ahLst/>
            <a:cxnLst/>
            <a:rect l="l" t="t" r="r" b="b"/>
            <a:pathLst>
              <a:path w="3543300" h="5486400">
                <a:moveTo>
                  <a:pt x="0" y="5486400"/>
                </a:moveTo>
                <a:lnTo>
                  <a:pt x="3543300" y="5486400"/>
                </a:lnTo>
                <a:lnTo>
                  <a:pt x="3543300" y="0"/>
                </a:lnTo>
                <a:lnTo>
                  <a:pt x="0" y="0"/>
                </a:lnTo>
                <a:lnTo>
                  <a:pt x="0" y="548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Holder 2"/>
          <p:cNvSpPr>
            <a:spLocks noGrp="1"/>
          </p:cNvSpPr>
          <p:nvPr>
            <p:ph type="title"/>
          </p:nvPr>
        </p:nvSpPr>
        <p:spPr>
          <a:xfrm>
            <a:off x="901700" y="839155"/>
            <a:ext cx="4343400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7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943600" y="838200"/>
            <a:ext cx="2743200" cy="5562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2057400"/>
            <a:ext cx="4343400" cy="43434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1347969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ayout 6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lder 2"/>
          <p:cNvSpPr>
            <a:spLocks noGrp="1"/>
          </p:cNvSpPr>
          <p:nvPr>
            <p:ph type="title"/>
          </p:nvPr>
        </p:nvSpPr>
        <p:spPr>
          <a:xfrm>
            <a:off x="901700" y="839155"/>
            <a:ext cx="4343400" cy="9144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943600" y="838200"/>
            <a:ext cx="2743200" cy="55626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2057400"/>
            <a:ext cx="4343400" cy="43434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</p:spTree>
    <p:extLst>
      <p:ext uri="{BB962C8B-B14F-4D97-AF65-F5344CB8AC3E}">
        <p14:creationId xmlns:p14="http://schemas.microsoft.com/office/powerpoint/2010/main" val="2709818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943600"/>
          </a:xfrm>
          <a:prstGeom prst="rect">
            <a:avLst/>
          </a:prstGeom>
          <a:solidFill>
            <a:srgbClr val="CA4A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7" name="Holder 2"/>
          <p:cNvSpPr>
            <a:spLocks noGrp="1"/>
          </p:cNvSpPr>
          <p:nvPr>
            <p:ph type="ctrTitle"/>
          </p:nvPr>
        </p:nvSpPr>
        <p:spPr>
          <a:xfrm>
            <a:off x="914400" y="914400"/>
            <a:ext cx="7315200" cy="1485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Holder 3"/>
          <p:cNvSpPr>
            <a:spLocks noGrp="1"/>
          </p:cNvSpPr>
          <p:nvPr>
            <p:ph type="subTitle" idx="4"/>
          </p:nvPr>
        </p:nvSpPr>
        <p:spPr>
          <a:xfrm>
            <a:off x="914400" y="2633472"/>
            <a:ext cx="7315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8AB02EA-A3FC-ECF5-78C8-D553707BB530}"/>
              </a:ext>
            </a:extLst>
          </p:cNvPr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E7AC058-73DB-142C-E8F3-B786CB05006D}"/>
              </a:ext>
            </a:extLst>
          </p:cNvPr>
          <p:cNvGrpSpPr/>
          <p:nvPr userDrawn="1"/>
        </p:nvGrpSpPr>
        <p:grpSpPr>
          <a:xfrm>
            <a:off x="0" y="5924550"/>
            <a:ext cx="9144000" cy="914400"/>
            <a:chOff x="0" y="5943600"/>
            <a:chExt cx="9144000" cy="914400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63630736-0351-33E6-DBBE-2BDBE27476B9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Logo, company name&#10;&#10;Description automatically generated with medium confidence">
              <a:extLst>
                <a:ext uri="{FF2B5EF4-FFF2-40B4-BE49-F238E27FC236}">
                  <a16:creationId xmlns="" xmlns:a16="http://schemas.microsoft.com/office/drawing/2014/main" id="{609CF273-572D-2D86-AE40-C7040142DE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5" name="Picture 6" descr="CIHR's leaf identifier - full-colour portrait version">
              <a:extLst>
                <a:ext uri="{FF2B5EF4-FFF2-40B4-BE49-F238E27FC236}">
                  <a16:creationId xmlns="" xmlns:a16="http://schemas.microsoft.com/office/drawing/2014/main" id="{2902AAEE-647D-82BB-D870-F1BA1673316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57007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943600"/>
          </a:xfrm>
        </p:spPr>
        <p:txBody>
          <a:bodyPr vert="horz"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Holder 2"/>
          <p:cNvSpPr>
            <a:spLocks noGrp="1"/>
          </p:cNvSpPr>
          <p:nvPr>
            <p:ph type="ctrTitle"/>
          </p:nvPr>
        </p:nvSpPr>
        <p:spPr>
          <a:xfrm>
            <a:off x="914400" y="914399"/>
            <a:ext cx="7315200" cy="14996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1F497D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8" name="Holder 3"/>
          <p:cNvSpPr>
            <a:spLocks noGrp="1"/>
          </p:cNvSpPr>
          <p:nvPr>
            <p:ph type="subTitle" idx="4"/>
          </p:nvPr>
        </p:nvSpPr>
        <p:spPr>
          <a:xfrm>
            <a:off x="914400" y="2633472"/>
            <a:ext cx="7315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E05BADA-AAB2-BAA3-158C-D8399D9AC85A}"/>
              </a:ext>
            </a:extLst>
          </p:cNvPr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86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6803136" y="6172200"/>
            <a:ext cx="1990344" cy="453613"/>
            <a:chOff x="6163056" y="5867400"/>
            <a:chExt cx="2633848" cy="576072"/>
          </a:xfrm>
        </p:grpSpPr>
        <p:pic>
          <p:nvPicPr>
            <p:cNvPr id="20" name="Picture 19" descr="HHS_RGB.emf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3056" y="5867400"/>
              <a:ext cx="1377521" cy="484631"/>
            </a:xfrm>
            <a:prstGeom prst="rect">
              <a:avLst/>
            </a:prstGeom>
          </p:spPr>
        </p:pic>
        <p:pic>
          <p:nvPicPr>
            <p:cNvPr id="21" name="Picture 20" descr="Mac_CMYK_HS-tagline.emf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4112" y="5867400"/>
              <a:ext cx="1042792" cy="576072"/>
            </a:xfrm>
            <a:prstGeom prst="rect">
              <a:avLst/>
            </a:prstGeom>
          </p:spPr>
        </p:pic>
      </p:grpSp>
      <p:sp>
        <p:nvSpPr>
          <p:cNvPr id="15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943600"/>
          </a:xfrm>
        </p:spPr>
        <p:txBody>
          <a:bodyPr vert="horz" anchor="ctr"/>
          <a:lstStyle>
            <a:lvl1pPr algn="ct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Holder 2"/>
          <p:cNvSpPr>
            <a:spLocks noGrp="1"/>
          </p:cNvSpPr>
          <p:nvPr>
            <p:ph type="ctrTitle"/>
          </p:nvPr>
        </p:nvSpPr>
        <p:spPr>
          <a:xfrm>
            <a:off x="914400" y="914399"/>
            <a:ext cx="7315200" cy="14996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1F497D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Holder 3"/>
          <p:cNvSpPr>
            <a:spLocks noGrp="1"/>
          </p:cNvSpPr>
          <p:nvPr>
            <p:ph type="subTitle" idx="4"/>
          </p:nvPr>
        </p:nvSpPr>
        <p:spPr>
          <a:xfrm>
            <a:off x="914400" y="2633472"/>
            <a:ext cx="7315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1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2" name="object 33"/>
          <p:cNvSpPr txBox="1"/>
          <p:nvPr userDrawn="1"/>
        </p:nvSpPr>
        <p:spPr>
          <a:xfrm>
            <a:off x="457200" y="6291072"/>
            <a:ext cx="1657350" cy="325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sz="1200" b="0" spc="25" dirty="0">
                <a:solidFill>
                  <a:srgbClr val="0F2C52"/>
                </a:solidFill>
                <a:latin typeface="Arial"/>
                <a:cs typeface="Arial"/>
              </a:rPr>
              <a:t>www.</a:t>
            </a:r>
            <a:r>
              <a:rPr sz="1200" b="0" spc="25" dirty="0">
                <a:solidFill>
                  <a:srgbClr val="0F2C52"/>
                </a:solidFill>
                <a:latin typeface="Tahoma"/>
                <a:cs typeface="Tahoma"/>
              </a:rPr>
              <a:t>phri</a:t>
            </a:r>
            <a:r>
              <a:rPr sz="1200" b="0" spc="25" dirty="0">
                <a:solidFill>
                  <a:srgbClr val="0F2C52"/>
                </a:solidFill>
                <a:latin typeface="Arial"/>
                <a:cs typeface="Arial"/>
              </a:rPr>
              <a:t>.ca</a:t>
            </a:r>
            <a:endParaRPr sz="1200" b="0" dirty="0">
              <a:latin typeface="Arial"/>
              <a:cs typeface="Arial"/>
            </a:endParaRPr>
          </a:p>
        </p:txBody>
      </p:sp>
      <p:pic>
        <p:nvPicPr>
          <p:cNvPr id="23" name="Picture 22" descr="PHRI_VisualIdentity_Primary_Colour.em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5925312"/>
            <a:ext cx="1855007" cy="57607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BB9D4265-A1A7-8275-DAEF-15702B65B16D}"/>
              </a:ext>
            </a:extLst>
          </p:cNvPr>
          <p:cNvGrpSpPr/>
          <p:nvPr userDrawn="1"/>
        </p:nvGrpSpPr>
        <p:grpSpPr>
          <a:xfrm>
            <a:off x="0" y="5950250"/>
            <a:ext cx="9144000" cy="914400"/>
            <a:chOff x="0" y="5943600"/>
            <a:chExt cx="9144000" cy="914400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3DA0EBF7-50AA-AD96-8698-9E40C149D4AD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A9BDA498-1AFE-3710-E4D4-43105590B182}"/>
                </a:ext>
              </a:extLst>
            </p:cNvPr>
            <p:cNvGrpSpPr/>
            <p:nvPr userDrawn="1"/>
          </p:nvGrpSpPr>
          <p:grpSpPr>
            <a:xfrm>
              <a:off x="6803136" y="6172200"/>
              <a:ext cx="1990344" cy="453613"/>
              <a:chOff x="6163056" y="5867400"/>
              <a:chExt cx="2633848" cy="576072"/>
            </a:xfrm>
          </p:grpSpPr>
          <p:pic>
            <p:nvPicPr>
              <p:cNvPr id="7" name="Picture 6" descr="HHS_RGB.emf">
                <a:extLst>
                  <a:ext uri="{FF2B5EF4-FFF2-40B4-BE49-F238E27FC236}">
                    <a16:creationId xmlns="" xmlns:a16="http://schemas.microsoft.com/office/drawing/2014/main" id="{FF8EFADD-C15D-AC99-B875-236449F49B1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3056" y="5867400"/>
                <a:ext cx="1377521" cy="484631"/>
              </a:xfrm>
              <a:prstGeom prst="rect">
                <a:avLst/>
              </a:prstGeom>
            </p:spPr>
          </p:pic>
          <p:pic>
            <p:nvPicPr>
              <p:cNvPr id="8" name="Picture 7" descr="Mac_CMYK_HS-tagline.emf">
                <a:extLst>
                  <a:ext uri="{FF2B5EF4-FFF2-40B4-BE49-F238E27FC236}">
                    <a16:creationId xmlns="" xmlns:a16="http://schemas.microsoft.com/office/drawing/2014/main" id="{2C099CC8-84A1-A355-2ABC-51D4D635FF7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4112" y="5867400"/>
                <a:ext cx="1042792" cy="576072"/>
              </a:xfrm>
              <a:prstGeom prst="rect">
                <a:avLst/>
              </a:prstGeom>
            </p:spPr>
          </p:pic>
        </p:grpSp>
        <p:pic>
          <p:nvPicPr>
            <p:cNvPr id="5" name="Picture 4" descr="Logo, company name&#10;&#10;Description automatically generated with medium confidence">
              <a:extLst>
                <a:ext uri="{FF2B5EF4-FFF2-40B4-BE49-F238E27FC236}">
                  <a16:creationId xmlns="" xmlns:a16="http://schemas.microsoft.com/office/drawing/2014/main" id="{F89D9655-06EC-7528-AAA4-2DBB5F422A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811" y="6088383"/>
              <a:ext cx="1695450" cy="574675"/>
            </a:xfrm>
            <a:prstGeom prst="rect">
              <a:avLst/>
            </a:prstGeom>
          </p:spPr>
        </p:pic>
        <p:pic>
          <p:nvPicPr>
            <p:cNvPr id="6" name="Picture 5" descr="PHRI_VisualIdentity_Primary_Colour.emf">
              <a:extLst>
                <a:ext uri="{FF2B5EF4-FFF2-40B4-BE49-F238E27FC236}">
                  <a16:creationId xmlns="" xmlns:a16="http://schemas.microsoft.com/office/drawing/2014/main" id="{6116ACDE-8834-D295-1EAA-29AC1A63D2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6090177"/>
              <a:ext cx="1757064" cy="545656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39B39D56-E478-FC94-099C-AC4AF688A8B9}"/>
              </a:ext>
            </a:extLst>
          </p:cNvPr>
          <p:cNvGrpSpPr/>
          <p:nvPr userDrawn="1"/>
        </p:nvGrpSpPr>
        <p:grpSpPr>
          <a:xfrm>
            <a:off x="0" y="5981284"/>
            <a:ext cx="9144000" cy="914400"/>
            <a:chOff x="0" y="5943600"/>
            <a:chExt cx="9144000" cy="914400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ED1671EB-F545-D39E-7FDD-CFEFC366FE1D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Logo, company name&#10;&#10;Description automatically generated with medium confidence">
              <a:extLst>
                <a:ext uri="{FF2B5EF4-FFF2-40B4-BE49-F238E27FC236}">
                  <a16:creationId xmlns="" xmlns:a16="http://schemas.microsoft.com/office/drawing/2014/main" id="{E82DBE7E-8E51-714E-6473-FEE91A9E66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16" name="Picture 6" descr="CIHR's leaf identifier - full-colour portrait version">
              <a:extLst>
                <a:ext uri="{FF2B5EF4-FFF2-40B4-BE49-F238E27FC236}">
                  <a16:creationId xmlns="" xmlns:a16="http://schemas.microsoft.com/office/drawing/2014/main" id="{0B753CBC-5B8C-EBB7-B8C3-07126BBD976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540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1A"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raphic 21" descr="Maple Leaf with solid fill">
            <a:extLst>
              <a:ext uri="{FF2B5EF4-FFF2-40B4-BE49-F238E27FC236}">
                <a16:creationId xmlns="" xmlns:a16="http://schemas.microsoft.com/office/drawing/2014/main" id="{EB8ED9B5-0126-336B-7314-EC4A4DBA6F81}"/>
              </a:ext>
            </a:extLst>
          </p:cNvPr>
          <p:cNvSpPr>
            <a:spLocks noChangeAspect="1"/>
          </p:cNvSpPr>
          <p:nvPr/>
        </p:nvSpPr>
        <p:spPr>
          <a:xfrm rot="20324253">
            <a:off x="4631423" y="-118047"/>
            <a:ext cx="6942170" cy="7094094"/>
          </a:xfrm>
          <a:custGeom>
            <a:avLst/>
            <a:gdLst>
              <a:gd name="connsiteX0" fmla="*/ 4946548 w 6674596"/>
              <a:gd name="connsiteY0" fmla="*/ 4765417 h 6835145"/>
              <a:gd name="connsiteX1" fmla="*/ 6674597 w 6674596"/>
              <a:gd name="connsiteY1" fmla="*/ 3665269 h 6835145"/>
              <a:gd name="connsiteX2" fmla="*/ 6200797 w 6674596"/>
              <a:gd name="connsiteY2" fmla="*/ 3504876 h 6835145"/>
              <a:gd name="connsiteX3" fmla="*/ 6103357 w 6674596"/>
              <a:gd name="connsiteY3" fmla="*/ 3307977 h 6835145"/>
              <a:gd name="connsiteX4" fmla="*/ 6107591 w 6674596"/>
              <a:gd name="connsiteY4" fmla="*/ 3296870 h 6835145"/>
              <a:gd name="connsiteX5" fmla="*/ 6500844 w 6674596"/>
              <a:gd name="connsiteY5" fmla="*/ 2373737 h 6835145"/>
              <a:gd name="connsiteX6" fmla="*/ 5508506 w 6674596"/>
              <a:gd name="connsiteY6" fmla="*/ 2587336 h 6835145"/>
              <a:gd name="connsiteX7" fmla="*/ 5323965 w 6674596"/>
              <a:gd name="connsiteY7" fmla="*/ 2468140 h 6835145"/>
              <a:gd name="connsiteX8" fmla="*/ 5321549 w 6674596"/>
              <a:gd name="connsiteY8" fmla="*/ 2453584 h 6835145"/>
              <a:gd name="connsiteX9" fmla="*/ 5263917 w 6674596"/>
              <a:gd name="connsiteY9" fmla="*/ 1963629 h 6835145"/>
              <a:gd name="connsiteX10" fmla="*/ 4530226 w 6674596"/>
              <a:gd name="connsiteY10" fmla="*/ 2777632 h 6835145"/>
              <a:gd name="connsiteX11" fmla="*/ 4365677 w 6674596"/>
              <a:gd name="connsiteY11" fmla="*/ 2786130 h 6835145"/>
              <a:gd name="connsiteX12" fmla="*/ 4329133 w 6674596"/>
              <a:gd name="connsiteY12" fmla="*/ 2678445 h 6835145"/>
              <a:gd name="connsiteX13" fmla="*/ 4670890 w 6674596"/>
              <a:gd name="connsiteY13" fmla="*/ 833577 h 6835145"/>
              <a:gd name="connsiteX14" fmla="*/ 4075378 w 6674596"/>
              <a:gd name="connsiteY14" fmla="*/ 1230870 h 6835145"/>
              <a:gd name="connsiteX15" fmla="*/ 3859946 w 6674596"/>
              <a:gd name="connsiteY15" fmla="*/ 1187832 h 6835145"/>
              <a:gd name="connsiteX16" fmla="*/ 3846866 w 6674596"/>
              <a:gd name="connsiteY16" fmla="*/ 1163917 h 6835145"/>
              <a:gd name="connsiteX17" fmla="*/ 3337493 w 6674596"/>
              <a:gd name="connsiteY17" fmla="*/ 0 h 6835145"/>
              <a:gd name="connsiteX18" fmla="*/ 2828274 w 6674596"/>
              <a:gd name="connsiteY18" fmla="*/ 1163917 h 6835145"/>
              <a:gd name="connsiteX19" fmla="*/ 2623678 w 6674596"/>
              <a:gd name="connsiteY19" fmla="*/ 1243950 h 6835145"/>
              <a:gd name="connsiteX20" fmla="*/ 2599763 w 6674596"/>
              <a:gd name="connsiteY20" fmla="*/ 1230870 h 6835145"/>
              <a:gd name="connsiteX21" fmla="*/ 2003785 w 6674596"/>
              <a:gd name="connsiteY21" fmla="*/ 833577 h 6835145"/>
              <a:gd name="connsiteX22" fmla="*/ 2345542 w 6674596"/>
              <a:gd name="connsiteY22" fmla="*/ 2678445 h 6835145"/>
              <a:gd name="connsiteX23" fmla="*/ 2252134 w 6674596"/>
              <a:gd name="connsiteY23" fmla="*/ 2814177 h 6835145"/>
              <a:gd name="connsiteX24" fmla="*/ 2144449 w 6674596"/>
              <a:gd name="connsiteY24" fmla="*/ 2777632 h 6835145"/>
              <a:gd name="connsiteX25" fmla="*/ 1410758 w 6674596"/>
              <a:gd name="connsiteY25" fmla="*/ 1963629 h 6835145"/>
              <a:gd name="connsiteX26" fmla="*/ 1353126 w 6674596"/>
              <a:gd name="connsiteY26" fmla="*/ 2453584 h 6835145"/>
              <a:gd name="connsiteX27" fmla="*/ 1180725 w 6674596"/>
              <a:gd name="connsiteY27" fmla="*/ 2589751 h 6835145"/>
              <a:gd name="connsiteX28" fmla="*/ 1166169 w 6674596"/>
              <a:gd name="connsiteY28" fmla="*/ 2587336 h 6835145"/>
              <a:gd name="connsiteX29" fmla="*/ 173753 w 6674596"/>
              <a:gd name="connsiteY29" fmla="*/ 2373737 h 6835145"/>
              <a:gd name="connsiteX30" fmla="*/ 567006 w 6674596"/>
              <a:gd name="connsiteY30" fmla="*/ 3296870 h 6835145"/>
              <a:gd name="connsiteX31" fmla="*/ 484907 w 6674596"/>
              <a:gd name="connsiteY31" fmla="*/ 3500643 h 6835145"/>
              <a:gd name="connsiteX32" fmla="*/ 473800 w 6674596"/>
              <a:gd name="connsiteY32" fmla="*/ 3504876 h 6835145"/>
              <a:gd name="connsiteX33" fmla="*/ 0 w 6674596"/>
              <a:gd name="connsiteY33" fmla="*/ 3665269 h 6835145"/>
              <a:gd name="connsiteX34" fmla="*/ 1728437 w 6674596"/>
              <a:gd name="connsiteY34" fmla="*/ 4765417 h 6835145"/>
              <a:gd name="connsiteX35" fmla="*/ 1789255 w 6674596"/>
              <a:gd name="connsiteY35" fmla="*/ 4954160 h 6835145"/>
              <a:gd name="connsiteX36" fmla="*/ 1503654 w 6674596"/>
              <a:gd name="connsiteY36" fmla="*/ 5668200 h 6835145"/>
              <a:gd name="connsiteX37" fmla="*/ 3082029 w 6674596"/>
              <a:gd name="connsiteY37" fmla="*/ 5305005 h 6835145"/>
              <a:gd name="connsiteX38" fmla="*/ 3175143 w 6674596"/>
              <a:gd name="connsiteY38" fmla="*/ 5363282 h 6835145"/>
              <a:gd name="connsiteX39" fmla="*/ 3177022 w 6674596"/>
              <a:gd name="connsiteY39" fmla="*/ 5384541 h 6835145"/>
              <a:gd name="connsiteX40" fmla="*/ 3104476 w 6674596"/>
              <a:gd name="connsiteY40" fmla="*/ 6835145 h 6835145"/>
              <a:gd name="connsiteX41" fmla="*/ 3570509 w 6674596"/>
              <a:gd name="connsiteY41" fmla="*/ 6835145 h 6835145"/>
              <a:gd name="connsiteX42" fmla="*/ 3497963 w 6674596"/>
              <a:gd name="connsiteY42" fmla="*/ 5384308 h 6835145"/>
              <a:gd name="connsiteX43" fmla="*/ 3571946 w 6674596"/>
              <a:gd name="connsiteY43" fmla="*/ 5303118 h 6835145"/>
              <a:gd name="connsiteX44" fmla="*/ 3592956 w 6674596"/>
              <a:gd name="connsiteY44" fmla="*/ 5305005 h 6835145"/>
              <a:gd name="connsiteX45" fmla="*/ 5171331 w 6674596"/>
              <a:gd name="connsiteY45" fmla="*/ 5668200 h 6835145"/>
              <a:gd name="connsiteX46" fmla="*/ 4885731 w 6674596"/>
              <a:gd name="connsiteY46" fmla="*/ 4954160 h 6835145"/>
              <a:gd name="connsiteX47" fmla="*/ 4946548 w 6674596"/>
              <a:gd name="connsiteY47" fmla="*/ 4765417 h 683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6674596" h="6835145">
                <a:moveTo>
                  <a:pt x="4946548" y="4765417"/>
                </a:moveTo>
                <a:lnTo>
                  <a:pt x="6674597" y="3665269"/>
                </a:lnTo>
                <a:lnTo>
                  <a:pt x="6200797" y="3504876"/>
                </a:lnTo>
                <a:cubicBezTo>
                  <a:pt x="6119521" y="3477411"/>
                  <a:pt x="6075893" y="3389253"/>
                  <a:pt x="6103357" y="3307977"/>
                </a:cubicBezTo>
                <a:cubicBezTo>
                  <a:pt x="6104624" y="3304226"/>
                  <a:pt x="6106037" y="3300521"/>
                  <a:pt x="6107591" y="3296870"/>
                </a:cubicBezTo>
                <a:lnTo>
                  <a:pt x="6500844" y="2373737"/>
                </a:lnTo>
                <a:lnTo>
                  <a:pt x="5508506" y="2587336"/>
                </a:lnTo>
                <a:cubicBezTo>
                  <a:pt x="5424628" y="2605379"/>
                  <a:pt x="5342008" y="2552018"/>
                  <a:pt x="5323965" y="2468140"/>
                </a:cubicBezTo>
                <a:cubicBezTo>
                  <a:pt x="5322932" y="2463332"/>
                  <a:pt x="5322124" y="2458470"/>
                  <a:pt x="5321549" y="2453584"/>
                </a:cubicBezTo>
                <a:lnTo>
                  <a:pt x="5263917" y="1963629"/>
                </a:lnTo>
                <a:lnTo>
                  <a:pt x="4530226" y="2777632"/>
                </a:lnTo>
                <a:cubicBezTo>
                  <a:pt x="4487133" y="2825416"/>
                  <a:pt x="4413461" y="2829222"/>
                  <a:pt x="4365677" y="2786130"/>
                </a:cubicBezTo>
                <a:cubicBezTo>
                  <a:pt x="4335618" y="2759022"/>
                  <a:pt x="4321777" y="2718252"/>
                  <a:pt x="4329133" y="2678445"/>
                </a:cubicBezTo>
                <a:lnTo>
                  <a:pt x="4670890" y="833577"/>
                </a:lnTo>
                <a:lnTo>
                  <a:pt x="4075378" y="1230870"/>
                </a:lnTo>
                <a:cubicBezTo>
                  <a:pt x="4004005" y="1278475"/>
                  <a:pt x="3907551" y="1259205"/>
                  <a:pt x="3859946" y="1187832"/>
                </a:cubicBezTo>
                <a:cubicBezTo>
                  <a:pt x="3854890" y="1180259"/>
                  <a:pt x="3850517" y="1172258"/>
                  <a:pt x="3846866" y="1163917"/>
                </a:cubicBezTo>
                <a:lnTo>
                  <a:pt x="3337493" y="0"/>
                </a:lnTo>
                <a:lnTo>
                  <a:pt x="2828274" y="1163917"/>
                </a:lnTo>
                <a:cubicBezTo>
                  <a:pt x="2793881" y="1242513"/>
                  <a:pt x="2702275" y="1278343"/>
                  <a:pt x="2623678" y="1243950"/>
                </a:cubicBezTo>
                <a:cubicBezTo>
                  <a:pt x="2615336" y="1240299"/>
                  <a:pt x="2607336" y="1235919"/>
                  <a:pt x="2599763" y="1230870"/>
                </a:cubicBezTo>
                <a:lnTo>
                  <a:pt x="2003785" y="833577"/>
                </a:lnTo>
                <a:lnTo>
                  <a:pt x="2345542" y="2678445"/>
                </a:lnTo>
                <a:cubicBezTo>
                  <a:pt x="2357232" y="2741717"/>
                  <a:pt x="2315413" y="2802487"/>
                  <a:pt x="2252134" y="2814177"/>
                </a:cubicBezTo>
                <a:cubicBezTo>
                  <a:pt x="2212327" y="2821532"/>
                  <a:pt x="2171557" y="2807691"/>
                  <a:pt x="2144449" y="2777632"/>
                </a:cubicBezTo>
                <a:lnTo>
                  <a:pt x="1410758" y="1963629"/>
                </a:lnTo>
                <a:lnTo>
                  <a:pt x="1353126" y="2453584"/>
                </a:lnTo>
                <a:cubicBezTo>
                  <a:pt x="1343122" y="2538791"/>
                  <a:pt x="1265931" y="2599755"/>
                  <a:pt x="1180725" y="2589751"/>
                </a:cubicBezTo>
                <a:cubicBezTo>
                  <a:pt x="1175839" y="2589177"/>
                  <a:pt x="1170977" y="2588369"/>
                  <a:pt x="1166169" y="2587336"/>
                </a:cubicBezTo>
                <a:lnTo>
                  <a:pt x="173753" y="2373737"/>
                </a:lnTo>
                <a:lnTo>
                  <a:pt x="567006" y="3296870"/>
                </a:lnTo>
                <a:cubicBezTo>
                  <a:pt x="600607" y="3375808"/>
                  <a:pt x="563845" y="3467042"/>
                  <a:pt x="484907" y="3500643"/>
                </a:cubicBezTo>
                <a:cubicBezTo>
                  <a:pt x="481256" y="3502196"/>
                  <a:pt x="477551" y="3503610"/>
                  <a:pt x="473800" y="3504876"/>
                </a:cubicBezTo>
                <a:lnTo>
                  <a:pt x="0" y="3665269"/>
                </a:lnTo>
                <a:lnTo>
                  <a:pt x="1728437" y="4765417"/>
                </a:lnTo>
                <a:cubicBezTo>
                  <a:pt x="1791453" y="4805527"/>
                  <a:pt x="1816999" y="4884807"/>
                  <a:pt x="1789255" y="4954160"/>
                </a:cubicBezTo>
                <a:lnTo>
                  <a:pt x="1503654" y="5668200"/>
                </a:lnTo>
                <a:lnTo>
                  <a:pt x="3082029" y="5305005"/>
                </a:lnTo>
                <a:cubicBezTo>
                  <a:pt x="3123832" y="5295389"/>
                  <a:pt x="3165519" y="5321479"/>
                  <a:pt x="3175143" y="5363282"/>
                </a:cubicBezTo>
                <a:cubicBezTo>
                  <a:pt x="3176743" y="5370249"/>
                  <a:pt x="3177372" y="5377403"/>
                  <a:pt x="3177022" y="5384541"/>
                </a:cubicBezTo>
                <a:lnTo>
                  <a:pt x="3104476" y="6835145"/>
                </a:lnTo>
                <a:lnTo>
                  <a:pt x="3570509" y="6835145"/>
                </a:lnTo>
                <a:lnTo>
                  <a:pt x="3497963" y="5384308"/>
                </a:lnTo>
                <a:cubicBezTo>
                  <a:pt x="3495975" y="5341457"/>
                  <a:pt x="3529094" y="5305106"/>
                  <a:pt x="3571946" y="5303118"/>
                </a:cubicBezTo>
                <a:cubicBezTo>
                  <a:pt x="3579007" y="5302784"/>
                  <a:pt x="3586075" y="5303421"/>
                  <a:pt x="3592956" y="5305005"/>
                </a:cubicBezTo>
                <a:lnTo>
                  <a:pt x="5171331" y="5668200"/>
                </a:lnTo>
                <a:lnTo>
                  <a:pt x="4885731" y="4954160"/>
                </a:lnTo>
                <a:cubicBezTo>
                  <a:pt x="4857986" y="4884807"/>
                  <a:pt x="4883533" y="4805527"/>
                  <a:pt x="4946548" y="4765417"/>
                </a:cubicBezTo>
                <a:close/>
              </a:path>
            </a:pathLst>
          </a:custGeom>
          <a:gradFill flip="none" rotWithShape="1">
            <a:gsLst>
              <a:gs pos="82000">
                <a:srgbClr val="D57771">
                  <a:alpha val="67000"/>
                </a:srgbClr>
              </a:gs>
              <a:gs pos="67000">
                <a:srgbClr val="DFA3A0"/>
              </a:gs>
              <a:gs pos="3000">
                <a:schemeClr val="accent1">
                  <a:lumMod val="5000"/>
                  <a:lumOff val="95000"/>
                  <a:alpha val="29000"/>
                </a:schemeClr>
              </a:gs>
              <a:gs pos="100000">
                <a:srgbClr val="CA4A42">
                  <a:alpha val="68000"/>
                </a:srgbClr>
              </a:gs>
            </a:gsLst>
            <a:lin ang="16200000" scaled="1"/>
            <a:tileRect/>
          </a:gradFill>
          <a:ln w="7094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CA" dirty="0"/>
          </a:p>
        </p:txBody>
      </p:sp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object 33"/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2" name="Picture 1" descr="Logo, company name&#10;&#10;Description automatically generated with medium confidence">
            <a:extLst>
              <a:ext uri="{FF2B5EF4-FFF2-40B4-BE49-F238E27FC236}">
                <a16:creationId xmlns="" xmlns:a16="http://schemas.microsoft.com/office/drawing/2014/main" id="{643787C2-11D4-466C-D2AC-1EFB42DE2D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6002893"/>
            <a:ext cx="1888412" cy="640080"/>
          </a:xfrm>
          <a:prstGeom prst="rect">
            <a:avLst/>
          </a:prstGeom>
        </p:spPr>
      </p:pic>
      <p:pic>
        <p:nvPicPr>
          <p:cNvPr id="3" name="Picture 2" descr="CIHR's leaf identifier - full-colour portrait version">
            <a:extLst>
              <a:ext uri="{FF2B5EF4-FFF2-40B4-BE49-F238E27FC236}">
                <a16:creationId xmlns="" xmlns:a16="http://schemas.microsoft.com/office/drawing/2014/main" id="{A4257D62-FC1B-9747-80B4-79701B075C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861" y="6007624"/>
            <a:ext cx="2570166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018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A"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Red organic and natural maple leaf flat icon for apps and websites">
            <a:extLst>
              <a:ext uri="{FF2B5EF4-FFF2-40B4-BE49-F238E27FC236}">
                <a16:creationId xmlns="" xmlns:a16="http://schemas.microsoft.com/office/drawing/2014/main" id="{A5323CF2-A776-E138-0E96-A36095FC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2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artisticCrisscrossEtching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4268">
            <a:off x="3214595" y="-411406"/>
            <a:ext cx="8156299" cy="815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9" name="object 33"/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14" name="Picture 13" descr="Logo, company name&#10;&#10;Description automatically generated with medium confidence">
            <a:extLst>
              <a:ext uri="{FF2B5EF4-FFF2-40B4-BE49-F238E27FC236}">
                <a16:creationId xmlns="" xmlns:a16="http://schemas.microsoft.com/office/drawing/2014/main" id="{C4A8F806-0225-6592-A52B-A48DBAC1E2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6002893"/>
            <a:ext cx="1888412" cy="640080"/>
          </a:xfrm>
          <a:prstGeom prst="rect">
            <a:avLst/>
          </a:prstGeom>
        </p:spPr>
      </p:pic>
      <p:pic>
        <p:nvPicPr>
          <p:cNvPr id="2" name="Picture 1" descr="CIHR's leaf identifier - full-colour portrait version">
            <a:extLst>
              <a:ext uri="{FF2B5EF4-FFF2-40B4-BE49-F238E27FC236}">
                <a16:creationId xmlns="" xmlns:a16="http://schemas.microsoft.com/office/drawing/2014/main" id="{0B0A2EC1-44B5-B87B-F2A2-381F822712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861" y="6007624"/>
            <a:ext cx="2570166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54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3"/>
          <p:cNvSpPr txBox="1"/>
          <p:nvPr userDrawn="1"/>
        </p:nvSpPr>
        <p:spPr>
          <a:xfrm>
            <a:off x="457200" y="6334639"/>
            <a:ext cx="1657350" cy="294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lang="en-CA" sz="1200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lang="en-CA" sz="1200" b="0" dirty="0">
              <a:latin typeface="Arial"/>
              <a:cs typeface="Arial"/>
            </a:endParaRPr>
          </a:p>
        </p:txBody>
      </p:sp>
      <p:sp>
        <p:nvSpPr>
          <p:cNvPr id="8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pic>
        <p:nvPicPr>
          <p:cNvPr id="2" name="Picture 1" descr="Logo, company name&#10;&#10;Description automatically generated with medium confidence">
            <a:extLst>
              <a:ext uri="{FF2B5EF4-FFF2-40B4-BE49-F238E27FC236}">
                <a16:creationId xmlns="" xmlns:a16="http://schemas.microsoft.com/office/drawing/2014/main" id="{5BA58C07-D3D7-9985-6C69-252FE2D8B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5937268"/>
            <a:ext cx="1523999" cy="516562"/>
          </a:xfrm>
          <a:prstGeom prst="rect">
            <a:avLst/>
          </a:prstGeom>
        </p:spPr>
      </p:pic>
      <p:sp>
        <p:nvSpPr>
          <p:cNvPr id="3" name="Graphic 15" descr="Maple Leaf outline">
            <a:extLst>
              <a:ext uri="{FF2B5EF4-FFF2-40B4-BE49-F238E27FC236}">
                <a16:creationId xmlns="" xmlns:a16="http://schemas.microsoft.com/office/drawing/2014/main" id="{1810C4AF-C006-93EA-3AED-347218A5166B}"/>
              </a:ext>
            </a:extLst>
          </p:cNvPr>
          <p:cNvSpPr/>
          <p:nvPr userDrawn="1"/>
        </p:nvSpPr>
        <p:spPr>
          <a:xfrm rot="20356013">
            <a:off x="4959032" y="-130136"/>
            <a:ext cx="7322185" cy="7118270"/>
          </a:xfrm>
          <a:custGeom>
            <a:avLst/>
            <a:gdLst>
              <a:gd name="connsiteX0" fmla="*/ 4597158 w 6257242"/>
              <a:gd name="connsiteY0" fmla="*/ 4471446 h 6136283"/>
              <a:gd name="connsiteX1" fmla="*/ 6257242 w 6257242"/>
              <a:gd name="connsiteY1" fmla="*/ 3414383 h 6136283"/>
              <a:gd name="connsiteX2" fmla="*/ 5696077 w 6257242"/>
              <a:gd name="connsiteY2" fmla="*/ 3224395 h 6136283"/>
              <a:gd name="connsiteX3" fmla="*/ 5654802 w 6257242"/>
              <a:gd name="connsiteY3" fmla="*/ 3137149 h 6136283"/>
              <a:gd name="connsiteX4" fmla="*/ 5655781 w 6257242"/>
              <a:gd name="connsiteY4" fmla="*/ 3134581 h 6136283"/>
              <a:gd name="connsiteX5" fmla="*/ 6058600 w 6257242"/>
              <a:gd name="connsiteY5" fmla="*/ 2188190 h 6136283"/>
              <a:gd name="connsiteX6" fmla="*/ 5043252 w 6257242"/>
              <a:gd name="connsiteY6" fmla="*/ 2406981 h 6136283"/>
              <a:gd name="connsiteX7" fmla="*/ 4992670 w 6257242"/>
              <a:gd name="connsiteY7" fmla="*/ 2397758 h 6136283"/>
              <a:gd name="connsiteX8" fmla="*/ 4962447 w 6257242"/>
              <a:gd name="connsiteY8" fmla="*/ 2349233 h 6136283"/>
              <a:gd name="connsiteX9" fmla="*/ 4892994 w 6257242"/>
              <a:gd name="connsiteY9" fmla="*/ 1758271 h 6136283"/>
              <a:gd name="connsiteX10" fmla="*/ 4136023 w 6257242"/>
              <a:gd name="connsiteY10" fmla="*/ 2597820 h 6136283"/>
              <a:gd name="connsiteX11" fmla="*/ 4113534 w 6257242"/>
              <a:gd name="connsiteY11" fmla="*/ 2608532 h 6136283"/>
              <a:gd name="connsiteX12" fmla="*/ 4089981 w 6257242"/>
              <a:gd name="connsiteY12" fmla="*/ 2600161 h 6136283"/>
              <a:gd name="connsiteX13" fmla="*/ 4079836 w 6257242"/>
              <a:gd name="connsiteY13" fmla="*/ 2570081 h 6136283"/>
              <a:gd name="connsiteX14" fmla="*/ 4414123 w 6257242"/>
              <a:gd name="connsiteY14" fmla="*/ 765484 h 6136283"/>
              <a:gd name="connsiteX15" fmla="*/ 3745194 w 6257242"/>
              <a:gd name="connsiteY15" fmla="*/ 1211791 h 6136283"/>
              <a:gd name="connsiteX16" fmla="*/ 3652116 w 6257242"/>
              <a:gd name="connsiteY16" fmla="*/ 1193275 h 6136283"/>
              <a:gd name="connsiteX17" fmla="*/ 3646440 w 6257242"/>
              <a:gd name="connsiteY17" fmla="*/ 1182846 h 6136283"/>
              <a:gd name="connsiteX18" fmla="*/ 3128621 w 6257242"/>
              <a:gd name="connsiteY18" fmla="*/ 0 h 6136283"/>
              <a:gd name="connsiteX19" fmla="*/ 2610732 w 6257242"/>
              <a:gd name="connsiteY19" fmla="*/ 1182846 h 6136283"/>
              <a:gd name="connsiteX20" fmla="*/ 2522194 w 6257242"/>
              <a:gd name="connsiteY20" fmla="*/ 1217325 h 6136283"/>
              <a:gd name="connsiteX21" fmla="*/ 2512049 w 6257242"/>
              <a:gd name="connsiteY21" fmla="*/ 1211791 h 6136283"/>
              <a:gd name="connsiteX22" fmla="*/ 1842765 w 6257242"/>
              <a:gd name="connsiteY22" fmla="*/ 765625 h 6136283"/>
              <a:gd name="connsiteX23" fmla="*/ 2177975 w 6257242"/>
              <a:gd name="connsiteY23" fmla="*/ 2570152 h 6136283"/>
              <a:gd name="connsiteX24" fmla="*/ 2151874 w 6257242"/>
              <a:gd name="connsiteY24" fmla="*/ 2608093 h 6136283"/>
              <a:gd name="connsiteX25" fmla="*/ 2151796 w 6257242"/>
              <a:gd name="connsiteY25" fmla="*/ 2608107 h 6136283"/>
              <a:gd name="connsiteX26" fmla="*/ 2121716 w 6257242"/>
              <a:gd name="connsiteY26" fmla="*/ 2597891 h 6136283"/>
              <a:gd name="connsiteX27" fmla="*/ 1364533 w 6257242"/>
              <a:gd name="connsiteY27" fmla="*/ 1758129 h 6136283"/>
              <a:gd name="connsiteX28" fmla="*/ 1295008 w 6257242"/>
              <a:gd name="connsiteY28" fmla="*/ 2349091 h 6136283"/>
              <a:gd name="connsiteX29" fmla="*/ 1217729 w 6257242"/>
              <a:gd name="connsiteY29" fmla="*/ 2407414 h 6136283"/>
              <a:gd name="connsiteX30" fmla="*/ 1214274 w 6257242"/>
              <a:gd name="connsiteY30" fmla="*/ 2406839 h 6136283"/>
              <a:gd name="connsiteX31" fmla="*/ 198643 w 6257242"/>
              <a:gd name="connsiteY31" fmla="*/ 2188190 h 6136283"/>
              <a:gd name="connsiteX32" fmla="*/ 601745 w 6257242"/>
              <a:gd name="connsiteY32" fmla="*/ 3134510 h 6136283"/>
              <a:gd name="connsiteX33" fmla="*/ 602242 w 6257242"/>
              <a:gd name="connsiteY33" fmla="*/ 3185873 h 6136283"/>
              <a:gd name="connsiteX34" fmla="*/ 561378 w 6257242"/>
              <a:gd name="connsiteY34" fmla="*/ 3224395 h 6136283"/>
              <a:gd name="connsiteX35" fmla="*/ 0 w 6257242"/>
              <a:gd name="connsiteY35" fmla="*/ 3414383 h 6136283"/>
              <a:gd name="connsiteX36" fmla="*/ 1660865 w 6257242"/>
              <a:gd name="connsiteY36" fmla="*/ 4471446 h 6136283"/>
              <a:gd name="connsiteX37" fmla="*/ 1687185 w 6257242"/>
              <a:gd name="connsiteY37" fmla="*/ 4552960 h 6136283"/>
              <a:gd name="connsiteX38" fmla="*/ 1382978 w 6257242"/>
              <a:gd name="connsiteY38" fmla="*/ 5313477 h 6136283"/>
              <a:gd name="connsiteX39" fmla="*/ 3057677 w 6257242"/>
              <a:gd name="connsiteY39" fmla="*/ 4927402 h 6136283"/>
              <a:gd name="connsiteX40" fmla="*/ 3057677 w 6257242"/>
              <a:gd name="connsiteY40" fmla="*/ 6065339 h 6136283"/>
              <a:gd name="connsiteX41" fmla="*/ 3128621 w 6257242"/>
              <a:gd name="connsiteY41" fmla="*/ 6136283 h 6136283"/>
              <a:gd name="connsiteX42" fmla="*/ 3199565 w 6257242"/>
              <a:gd name="connsiteY42" fmla="*/ 6065339 h 6136283"/>
              <a:gd name="connsiteX43" fmla="*/ 3199565 w 6257242"/>
              <a:gd name="connsiteY43" fmla="*/ 4329558 h 6136283"/>
              <a:gd name="connsiteX44" fmla="*/ 4516779 w 6257242"/>
              <a:gd name="connsiteY44" fmla="*/ 3432474 h 6136283"/>
              <a:gd name="connsiteX45" fmla="*/ 4535544 w 6257242"/>
              <a:gd name="connsiteY45" fmla="*/ 3333826 h 6136283"/>
              <a:gd name="connsiteX46" fmla="*/ 4436896 w 6257242"/>
              <a:gd name="connsiteY46" fmla="*/ 3315062 h 6136283"/>
              <a:gd name="connsiteX47" fmla="*/ 3199565 w 6257242"/>
              <a:gd name="connsiteY47" fmla="*/ 4157590 h 6136283"/>
              <a:gd name="connsiteX48" fmla="*/ 3199565 w 6257242"/>
              <a:gd name="connsiteY48" fmla="*/ 1879656 h 6136283"/>
              <a:gd name="connsiteX49" fmla="*/ 3128621 w 6257242"/>
              <a:gd name="connsiteY49" fmla="*/ 1808712 h 6136283"/>
              <a:gd name="connsiteX50" fmla="*/ 3057677 w 6257242"/>
              <a:gd name="connsiteY50" fmla="*/ 1879656 h 6136283"/>
              <a:gd name="connsiteX51" fmla="*/ 3057677 w 6257242"/>
              <a:gd name="connsiteY51" fmla="*/ 4157590 h 6136283"/>
              <a:gd name="connsiteX52" fmla="*/ 1820914 w 6257242"/>
              <a:gd name="connsiteY52" fmla="*/ 3315062 h 6136283"/>
              <a:gd name="connsiteX53" fmla="*/ 1722338 w 6257242"/>
              <a:gd name="connsiteY53" fmla="*/ 3333755 h 6136283"/>
              <a:gd name="connsiteX54" fmla="*/ 1741032 w 6257242"/>
              <a:gd name="connsiteY54" fmla="*/ 3432332 h 6136283"/>
              <a:gd name="connsiteX55" fmla="*/ 3057677 w 6257242"/>
              <a:gd name="connsiteY55" fmla="*/ 4329558 h 6136283"/>
              <a:gd name="connsiteX56" fmla="*/ 3057677 w 6257242"/>
              <a:gd name="connsiteY56" fmla="*/ 4782037 h 6136283"/>
              <a:gd name="connsiteX57" fmla="*/ 1615532 w 6257242"/>
              <a:gd name="connsiteY57" fmla="*/ 5114338 h 6136283"/>
              <a:gd name="connsiteX58" fmla="*/ 1818928 w 6257242"/>
              <a:gd name="connsiteY58" fmla="*/ 4605813 h 6136283"/>
              <a:gd name="connsiteX59" fmla="*/ 1737130 w 6257242"/>
              <a:gd name="connsiteY59" fmla="*/ 4351905 h 6136283"/>
              <a:gd name="connsiteX60" fmla="*/ 326341 w 6257242"/>
              <a:gd name="connsiteY60" fmla="*/ 3453828 h 6136283"/>
              <a:gd name="connsiteX61" fmla="*/ 607350 w 6257242"/>
              <a:gd name="connsiteY61" fmla="*/ 3358692 h 6136283"/>
              <a:gd name="connsiteX62" fmla="*/ 621964 w 6257242"/>
              <a:gd name="connsiteY62" fmla="*/ 3353088 h 6136283"/>
              <a:gd name="connsiteX63" fmla="*/ 732424 w 6257242"/>
              <a:gd name="connsiteY63" fmla="*/ 3078890 h 6136283"/>
              <a:gd name="connsiteX64" fmla="*/ 436588 w 6257242"/>
              <a:gd name="connsiteY64" fmla="*/ 2384563 h 6136283"/>
              <a:gd name="connsiteX65" fmla="*/ 1185045 w 6257242"/>
              <a:gd name="connsiteY65" fmla="*/ 2545605 h 6136283"/>
              <a:gd name="connsiteX66" fmla="*/ 1204271 w 6257242"/>
              <a:gd name="connsiteY66" fmla="*/ 2548798 h 6136283"/>
              <a:gd name="connsiteX67" fmla="*/ 1436179 w 6257242"/>
              <a:gd name="connsiteY67" fmla="*/ 2365706 h 6136283"/>
              <a:gd name="connsiteX68" fmla="*/ 1436186 w 6257242"/>
              <a:gd name="connsiteY68" fmla="*/ 2365621 h 6136283"/>
              <a:gd name="connsiteX69" fmla="*/ 1469104 w 6257242"/>
              <a:gd name="connsiteY69" fmla="*/ 2085747 h 6136283"/>
              <a:gd name="connsiteX70" fmla="*/ 2016222 w 6257242"/>
              <a:gd name="connsiteY70" fmla="*/ 2692814 h 6136283"/>
              <a:gd name="connsiteX71" fmla="*/ 2177478 w 6257242"/>
              <a:gd name="connsiteY71" fmla="*/ 2747582 h 6136283"/>
              <a:gd name="connsiteX72" fmla="*/ 2317379 w 6257242"/>
              <a:gd name="connsiteY72" fmla="*/ 2544257 h 6136283"/>
              <a:gd name="connsiteX73" fmla="*/ 2044245 w 6257242"/>
              <a:gd name="connsiteY73" fmla="*/ 1069903 h 6136283"/>
              <a:gd name="connsiteX74" fmla="*/ 2434436 w 6257242"/>
              <a:gd name="connsiteY74" fmla="*/ 1329841 h 6136283"/>
              <a:gd name="connsiteX75" fmla="*/ 2466574 w 6257242"/>
              <a:gd name="connsiteY75" fmla="*/ 1347365 h 6136283"/>
              <a:gd name="connsiteX76" fmla="*/ 2741765 w 6257242"/>
              <a:gd name="connsiteY76" fmla="*/ 1239743 h 6136283"/>
              <a:gd name="connsiteX77" fmla="*/ 3128621 w 6257242"/>
              <a:gd name="connsiteY77" fmla="*/ 353939 h 6136283"/>
              <a:gd name="connsiteX78" fmla="*/ 3516329 w 6257242"/>
              <a:gd name="connsiteY78" fmla="*/ 1239814 h 6136283"/>
              <a:gd name="connsiteX79" fmla="*/ 3791031 w 6257242"/>
              <a:gd name="connsiteY79" fmla="*/ 1347804 h 6136283"/>
              <a:gd name="connsiteX80" fmla="*/ 3823871 w 6257242"/>
              <a:gd name="connsiteY80" fmla="*/ 1329841 h 6136283"/>
              <a:gd name="connsiteX81" fmla="*/ 4213281 w 6257242"/>
              <a:gd name="connsiteY81" fmla="*/ 1069974 h 6136283"/>
              <a:gd name="connsiteX82" fmla="*/ 3940360 w 6257242"/>
              <a:gd name="connsiteY82" fmla="*/ 2544257 h 6136283"/>
              <a:gd name="connsiteX83" fmla="*/ 3995058 w 6257242"/>
              <a:gd name="connsiteY83" fmla="*/ 2705513 h 6136283"/>
              <a:gd name="connsiteX84" fmla="*/ 4241346 w 6257242"/>
              <a:gd name="connsiteY84" fmla="*/ 2692920 h 6136283"/>
              <a:gd name="connsiteX85" fmla="*/ 4241446 w 6257242"/>
              <a:gd name="connsiteY85" fmla="*/ 2692814 h 6136283"/>
              <a:gd name="connsiteX86" fmla="*/ 4788706 w 6257242"/>
              <a:gd name="connsiteY86" fmla="*/ 2085818 h 6136283"/>
              <a:gd name="connsiteX87" fmla="*/ 4821624 w 6257242"/>
              <a:gd name="connsiteY87" fmla="*/ 2365834 h 6136283"/>
              <a:gd name="connsiteX88" fmla="*/ 4824888 w 6257242"/>
              <a:gd name="connsiteY88" fmla="*/ 2385201 h 6136283"/>
              <a:gd name="connsiteX89" fmla="*/ 5073191 w 6257242"/>
              <a:gd name="connsiteY89" fmla="*/ 2545534 h 6136283"/>
              <a:gd name="connsiteX90" fmla="*/ 5821151 w 6257242"/>
              <a:gd name="connsiteY90" fmla="*/ 2384563 h 6136283"/>
              <a:gd name="connsiteX91" fmla="*/ 5525458 w 6257242"/>
              <a:gd name="connsiteY91" fmla="*/ 3078748 h 6136283"/>
              <a:gd name="connsiteX92" fmla="*/ 5519640 w 6257242"/>
              <a:gd name="connsiteY92" fmla="*/ 3093930 h 6136283"/>
              <a:gd name="connsiteX93" fmla="*/ 5650673 w 6257242"/>
              <a:gd name="connsiteY93" fmla="*/ 3358763 h 6136283"/>
              <a:gd name="connsiteX94" fmla="*/ 5931398 w 6257242"/>
              <a:gd name="connsiteY94" fmla="*/ 3453828 h 6136283"/>
              <a:gd name="connsiteX95" fmla="*/ 4520610 w 6257242"/>
              <a:gd name="connsiteY95" fmla="*/ 4351905 h 6136283"/>
              <a:gd name="connsiteX96" fmla="*/ 4438811 w 6257242"/>
              <a:gd name="connsiteY96" fmla="*/ 4605813 h 6136283"/>
              <a:gd name="connsiteX97" fmla="*/ 4642278 w 6257242"/>
              <a:gd name="connsiteY97" fmla="*/ 5114338 h 6136283"/>
              <a:gd name="connsiteX98" fmla="*/ 3432687 w 6257242"/>
              <a:gd name="connsiteY98" fmla="*/ 4835174 h 6136283"/>
              <a:gd name="connsiteX99" fmla="*/ 3347589 w 6257242"/>
              <a:gd name="connsiteY99" fmla="*/ 4888347 h 6136283"/>
              <a:gd name="connsiteX100" fmla="*/ 3400762 w 6257242"/>
              <a:gd name="connsiteY100" fmla="*/ 4973444 h 6136283"/>
              <a:gd name="connsiteX101" fmla="*/ 4874761 w 6257242"/>
              <a:gd name="connsiteY101" fmla="*/ 5313974 h 6136283"/>
              <a:gd name="connsiteX102" fmla="*/ 4570625 w 6257242"/>
              <a:gd name="connsiteY102" fmla="*/ 4553173 h 6136283"/>
              <a:gd name="connsiteX103" fmla="*/ 4597158 w 6257242"/>
              <a:gd name="connsiteY103" fmla="*/ 4471446 h 6136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6257242" h="6136283">
                <a:moveTo>
                  <a:pt x="4597158" y="4471446"/>
                </a:moveTo>
                <a:lnTo>
                  <a:pt x="6257242" y="3414383"/>
                </a:lnTo>
                <a:lnTo>
                  <a:pt x="5696077" y="3224395"/>
                </a:lnTo>
                <a:cubicBezTo>
                  <a:pt x="5660584" y="3211697"/>
                  <a:pt x="5642110" y="3172635"/>
                  <a:pt x="5654802" y="3137149"/>
                </a:cubicBezTo>
                <a:cubicBezTo>
                  <a:pt x="5655114" y="3136283"/>
                  <a:pt x="5655441" y="3135432"/>
                  <a:pt x="5655781" y="3134581"/>
                </a:cubicBezTo>
                <a:lnTo>
                  <a:pt x="6058600" y="2188190"/>
                </a:lnTo>
                <a:lnTo>
                  <a:pt x="5043252" y="2406981"/>
                </a:lnTo>
                <a:cubicBezTo>
                  <a:pt x="5025836" y="2410770"/>
                  <a:pt x="5007632" y="2407449"/>
                  <a:pt x="4992670" y="2397758"/>
                </a:cubicBezTo>
                <a:cubicBezTo>
                  <a:pt x="4976168" y="2386599"/>
                  <a:pt x="4965186" y="2368962"/>
                  <a:pt x="4962447" y="2349233"/>
                </a:cubicBezTo>
                <a:lnTo>
                  <a:pt x="4892994" y="1758271"/>
                </a:lnTo>
                <a:lnTo>
                  <a:pt x="4136023" y="2597820"/>
                </a:lnTo>
                <a:cubicBezTo>
                  <a:pt x="4130248" y="2604233"/>
                  <a:pt x="4122154" y="2608093"/>
                  <a:pt x="4113534" y="2608532"/>
                </a:cubicBezTo>
                <a:cubicBezTo>
                  <a:pt x="4104872" y="2609050"/>
                  <a:pt x="4096373" y="2606028"/>
                  <a:pt x="4089981" y="2600161"/>
                </a:cubicBezTo>
                <a:cubicBezTo>
                  <a:pt x="4081645" y="2592549"/>
                  <a:pt x="4077814" y="2581184"/>
                  <a:pt x="4079836" y="2570081"/>
                </a:cubicBezTo>
                <a:lnTo>
                  <a:pt x="4414123" y="765484"/>
                </a:lnTo>
                <a:lnTo>
                  <a:pt x="3745194" y="1211791"/>
                </a:lnTo>
                <a:cubicBezTo>
                  <a:pt x="3714362" y="1232294"/>
                  <a:pt x="3672753" y="1224015"/>
                  <a:pt x="3652116" y="1193275"/>
                </a:cubicBezTo>
                <a:cubicBezTo>
                  <a:pt x="3649987" y="1189933"/>
                  <a:pt x="3648093" y="1186450"/>
                  <a:pt x="3646440" y="1182846"/>
                </a:cubicBezTo>
                <a:lnTo>
                  <a:pt x="3128621" y="0"/>
                </a:lnTo>
                <a:lnTo>
                  <a:pt x="2610732" y="1182846"/>
                </a:lnTo>
                <a:cubicBezTo>
                  <a:pt x="2595720" y="1216729"/>
                  <a:pt x="2556169" y="1232131"/>
                  <a:pt x="2522194" y="1217325"/>
                </a:cubicBezTo>
                <a:cubicBezTo>
                  <a:pt x="2518675" y="1215750"/>
                  <a:pt x="2515277" y="1213898"/>
                  <a:pt x="2512049" y="1211791"/>
                </a:cubicBezTo>
                <a:lnTo>
                  <a:pt x="1842765" y="765625"/>
                </a:lnTo>
                <a:lnTo>
                  <a:pt x="2177975" y="2570152"/>
                </a:lnTo>
                <a:cubicBezTo>
                  <a:pt x="2181245" y="2587838"/>
                  <a:pt x="2169561" y="2604822"/>
                  <a:pt x="2151874" y="2608093"/>
                </a:cubicBezTo>
                <a:cubicBezTo>
                  <a:pt x="2151846" y="2608100"/>
                  <a:pt x="2151825" y="2608100"/>
                  <a:pt x="2151796" y="2608107"/>
                </a:cubicBezTo>
                <a:cubicBezTo>
                  <a:pt x="2140665" y="2610285"/>
                  <a:pt x="2129215" y="2606397"/>
                  <a:pt x="2121716" y="2597891"/>
                </a:cubicBezTo>
                <a:lnTo>
                  <a:pt x="1364533" y="1758129"/>
                </a:lnTo>
                <a:lnTo>
                  <a:pt x="1295008" y="2349091"/>
                </a:lnTo>
                <a:cubicBezTo>
                  <a:pt x="1289772" y="2386535"/>
                  <a:pt x="1255173" y="2412650"/>
                  <a:pt x="1217729" y="2407414"/>
                </a:cubicBezTo>
                <a:cubicBezTo>
                  <a:pt x="1216573" y="2407251"/>
                  <a:pt x="1215423" y="2407059"/>
                  <a:pt x="1214274" y="2406839"/>
                </a:cubicBezTo>
                <a:lnTo>
                  <a:pt x="198643" y="2188190"/>
                </a:lnTo>
                <a:lnTo>
                  <a:pt x="601745" y="3134510"/>
                </a:lnTo>
                <a:cubicBezTo>
                  <a:pt x="608712" y="3150891"/>
                  <a:pt x="608896" y="3169364"/>
                  <a:pt x="602242" y="3185873"/>
                </a:cubicBezTo>
                <a:cubicBezTo>
                  <a:pt x="594615" y="3203871"/>
                  <a:pt x="579788" y="3217840"/>
                  <a:pt x="561378" y="3224395"/>
                </a:cubicBezTo>
                <a:lnTo>
                  <a:pt x="0" y="3414383"/>
                </a:lnTo>
                <a:lnTo>
                  <a:pt x="1660865" y="4471446"/>
                </a:lnTo>
                <a:cubicBezTo>
                  <a:pt x="1688115" y="4488742"/>
                  <a:pt x="1699175" y="4522993"/>
                  <a:pt x="1687185" y="4552960"/>
                </a:cubicBezTo>
                <a:lnTo>
                  <a:pt x="1382978" y="5313477"/>
                </a:lnTo>
                <a:lnTo>
                  <a:pt x="3057677" y="4927402"/>
                </a:lnTo>
                <a:lnTo>
                  <a:pt x="3057677" y="6065339"/>
                </a:lnTo>
                <a:cubicBezTo>
                  <a:pt x="3057677" y="6104522"/>
                  <a:pt x="3089439" y="6136283"/>
                  <a:pt x="3128621" y="6136283"/>
                </a:cubicBezTo>
                <a:cubicBezTo>
                  <a:pt x="3167804" y="6136283"/>
                  <a:pt x="3199565" y="6104522"/>
                  <a:pt x="3199565" y="6065339"/>
                </a:cubicBezTo>
                <a:lnTo>
                  <a:pt x="3199565" y="4329558"/>
                </a:lnTo>
                <a:lnTo>
                  <a:pt x="4516779" y="3432474"/>
                </a:lnTo>
                <a:cubicBezTo>
                  <a:pt x="4549200" y="3410417"/>
                  <a:pt x="4557600" y="3366247"/>
                  <a:pt x="4535544" y="3333826"/>
                </a:cubicBezTo>
                <a:cubicBezTo>
                  <a:pt x="4513487" y="3301405"/>
                  <a:pt x="4469317" y="3293005"/>
                  <a:pt x="4436896" y="3315062"/>
                </a:cubicBezTo>
                <a:lnTo>
                  <a:pt x="3199565" y="4157590"/>
                </a:lnTo>
                <a:lnTo>
                  <a:pt x="3199565" y="1879656"/>
                </a:lnTo>
                <a:cubicBezTo>
                  <a:pt x="3199565" y="1840474"/>
                  <a:pt x="3167804" y="1808712"/>
                  <a:pt x="3128621" y="1808712"/>
                </a:cubicBezTo>
                <a:cubicBezTo>
                  <a:pt x="3089439" y="1808712"/>
                  <a:pt x="3057677" y="1840474"/>
                  <a:pt x="3057677" y="1879656"/>
                </a:cubicBezTo>
                <a:lnTo>
                  <a:pt x="3057677" y="4157590"/>
                </a:lnTo>
                <a:lnTo>
                  <a:pt x="1820914" y="3315062"/>
                </a:lnTo>
                <a:cubicBezTo>
                  <a:pt x="1788529" y="3293005"/>
                  <a:pt x="1744394" y="3301370"/>
                  <a:pt x="1722338" y="3333755"/>
                </a:cubicBezTo>
                <a:cubicBezTo>
                  <a:pt x="1700282" y="3366141"/>
                  <a:pt x="1708646" y="3410275"/>
                  <a:pt x="1741032" y="3432332"/>
                </a:cubicBezTo>
                <a:lnTo>
                  <a:pt x="3057677" y="4329558"/>
                </a:lnTo>
                <a:lnTo>
                  <a:pt x="3057677" y="4782037"/>
                </a:lnTo>
                <a:lnTo>
                  <a:pt x="1615532" y="5114338"/>
                </a:lnTo>
                <a:lnTo>
                  <a:pt x="1818928" y="4605813"/>
                </a:lnTo>
                <a:cubicBezTo>
                  <a:pt x="1856181" y="4512515"/>
                  <a:pt x="1821837" y="4405907"/>
                  <a:pt x="1737130" y="4351905"/>
                </a:cubicBezTo>
                <a:lnTo>
                  <a:pt x="326341" y="3453828"/>
                </a:lnTo>
                <a:lnTo>
                  <a:pt x="607350" y="3358692"/>
                </a:lnTo>
                <a:cubicBezTo>
                  <a:pt x="612316" y="3356990"/>
                  <a:pt x="617140" y="3355145"/>
                  <a:pt x="621964" y="3353088"/>
                </a:cubicBezTo>
                <a:cubicBezTo>
                  <a:pt x="728075" y="3307769"/>
                  <a:pt x="777487" y="3185114"/>
                  <a:pt x="732424" y="3078890"/>
                </a:cubicBezTo>
                <a:lnTo>
                  <a:pt x="436588" y="2384563"/>
                </a:lnTo>
                <a:lnTo>
                  <a:pt x="1185045" y="2545605"/>
                </a:lnTo>
                <a:cubicBezTo>
                  <a:pt x="1191359" y="2546953"/>
                  <a:pt x="1197673" y="2548017"/>
                  <a:pt x="1204271" y="2548798"/>
                </a:cubicBezTo>
                <a:cubicBezTo>
                  <a:pt x="1318866" y="2562277"/>
                  <a:pt x="1422700" y="2480301"/>
                  <a:pt x="1436179" y="2365706"/>
                </a:cubicBezTo>
                <a:cubicBezTo>
                  <a:pt x="1436179" y="2365678"/>
                  <a:pt x="1436186" y="2365649"/>
                  <a:pt x="1436186" y="2365621"/>
                </a:cubicBezTo>
                <a:lnTo>
                  <a:pt x="1469104" y="2085747"/>
                </a:lnTo>
                <a:lnTo>
                  <a:pt x="2016222" y="2692814"/>
                </a:lnTo>
                <a:cubicBezTo>
                  <a:pt x="2057008" y="2737544"/>
                  <a:pt x="2117885" y="2758224"/>
                  <a:pt x="2177478" y="2747582"/>
                </a:cubicBezTo>
                <a:cubicBezTo>
                  <a:pt x="2272209" y="2729995"/>
                  <a:pt x="2334810" y="2639017"/>
                  <a:pt x="2317379" y="2544257"/>
                </a:cubicBezTo>
                <a:lnTo>
                  <a:pt x="2044245" y="1069903"/>
                </a:lnTo>
                <a:lnTo>
                  <a:pt x="2434436" y="1329841"/>
                </a:lnTo>
                <a:cubicBezTo>
                  <a:pt x="2444603" y="1336631"/>
                  <a:pt x="2455358" y="1342498"/>
                  <a:pt x="2466574" y="1347365"/>
                </a:cubicBezTo>
                <a:cubicBezTo>
                  <a:pt x="2572287" y="1393478"/>
                  <a:pt x="2695382" y="1345336"/>
                  <a:pt x="2741765" y="1239743"/>
                </a:cubicBezTo>
                <a:lnTo>
                  <a:pt x="3128621" y="353939"/>
                </a:lnTo>
                <a:lnTo>
                  <a:pt x="3516329" y="1239814"/>
                </a:lnTo>
                <a:cubicBezTo>
                  <a:pt x="3562365" y="1345492"/>
                  <a:pt x="3685353" y="1393840"/>
                  <a:pt x="3791031" y="1347804"/>
                </a:cubicBezTo>
                <a:cubicBezTo>
                  <a:pt x="3802495" y="1342817"/>
                  <a:pt x="3813484" y="1336801"/>
                  <a:pt x="3823871" y="1329841"/>
                </a:cubicBezTo>
                <a:lnTo>
                  <a:pt x="4213281" y="1069974"/>
                </a:lnTo>
                <a:lnTo>
                  <a:pt x="3940360" y="2544257"/>
                </a:lnTo>
                <a:cubicBezTo>
                  <a:pt x="3929563" y="2603843"/>
                  <a:pt x="3950235" y="2664791"/>
                  <a:pt x="3995058" y="2705513"/>
                </a:cubicBezTo>
                <a:cubicBezTo>
                  <a:pt x="4066548" y="2770050"/>
                  <a:pt x="4176816" y="2764410"/>
                  <a:pt x="4241346" y="2692920"/>
                </a:cubicBezTo>
                <a:cubicBezTo>
                  <a:pt x="4241382" y="2692885"/>
                  <a:pt x="4241410" y="2692849"/>
                  <a:pt x="4241446" y="2692814"/>
                </a:cubicBezTo>
                <a:lnTo>
                  <a:pt x="4788706" y="2085818"/>
                </a:lnTo>
                <a:lnTo>
                  <a:pt x="4821624" y="2365834"/>
                </a:lnTo>
                <a:cubicBezTo>
                  <a:pt x="4822404" y="2372219"/>
                  <a:pt x="4823468" y="2378533"/>
                  <a:pt x="4824888" y="2385201"/>
                </a:cubicBezTo>
                <a:cubicBezTo>
                  <a:pt x="4849214" y="2498016"/>
                  <a:pt x="4960355" y="2569783"/>
                  <a:pt x="5073191" y="2545534"/>
                </a:cubicBezTo>
                <a:lnTo>
                  <a:pt x="5821151" y="2384563"/>
                </a:lnTo>
                <a:lnTo>
                  <a:pt x="5525458" y="3078748"/>
                </a:lnTo>
                <a:cubicBezTo>
                  <a:pt x="5523266" y="3083707"/>
                  <a:pt x="5521321" y="3088772"/>
                  <a:pt x="5519640" y="3093930"/>
                </a:cubicBezTo>
                <a:cubicBezTo>
                  <a:pt x="5482856" y="3203233"/>
                  <a:pt x="5541470" y="3321688"/>
                  <a:pt x="5650673" y="3358763"/>
                </a:cubicBezTo>
                <a:lnTo>
                  <a:pt x="5931398" y="3453828"/>
                </a:lnTo>
                <a:lnTo>
                  <a:pt x="4520610" y="4351905"/>
                </a:lnTo>
                <a:cubicBezTo>
                  <a:pt x="4435974" y="4405964"/>
                  <a:pt x="4401644" y="4512515"/>
                  <a:pt x="4438811" y="4605813"/>
                </a:cubicBezTo>
                <a:lnTo>
                  <a:pt x="4642278" y="5114338"/>
                </a:lnTo>
                <a:lnTo>
                  <a:pt x="3432687" y="4835174"/>
                </a:lnTo>
                <a:cubicBezTo>
                  <a:pt x="3394505" y="4826356"/>
                  <a:pt x="3356408" y="4850165"/>
                  <a:pt x="3347589" y="4888347"/>
                </a:cubicBezTo>
                <a:cubicBezTo>
                  <a:pt x="3338771" y="4926528"/>
                  <a:pt x="3362580" y="4964625"/>
                  <a:pt x="3400762" y="4973444"/>
                </a:cubicBezTo>
                <a:lnTo>
                  <a:pt x="4874761" y="5313974"/>
                </a:lnTo>
                <a:lnTo>
                  <a:pt x="4570625" y="4553173"/>
                </a:lnTo>
                <a:cubicBezTo>
                  <a:pt x="4558586" y="4523100"/>
                  <a:pt x="4569745" y="4488713"/>
                  <a:pt x="4597158" y="4471446"/>
                </a:cubicBezTo>
                <a:close/>
              </a:path>
            </a:pathLst>
          </a:custGeom>
          <a:gradFill>
            <a:gsLst>
              <a:gs pos="37638">
                <a:srgbClr val="E5B8B7"/>
              </a:gs>
              <a:gs pos="69700">
                <a:srgbClr val="D77F7B"/>
              </a:gs>
              <a:gs pos="100000">
                <a:srgbClr val="CA4A42"/>
              </a:gs>
              <a:gs pos="0">
                <a:schemeClr val="accent1">
                  <a:lumMod val="5000"/>
                  <a:lumOff val="95000"/>
                  <a:alpha val="52000"/>
                </a:schemeClr>
              </a:gs>
            </a:gsLst>
            <a:lin ang="16200000" scaled="1"/>
          </a:gradFill>
        </p:spPr>
        <p:txBody>
          <a:bodyPr rtlCol="0" anchor="ctr"/>
          <a:lstStyle/>
          <a:p>
            <a:endParaRPr lang="en-CA" dirty="0"/>
          </a:p>
        </p:txBody>
      </p:sp>
      <p:pic>
        <p:nvPicPr>
          <p:cNvPr id="4" name="Picture 3" descr="CIHR's leaf identifier - full-colour portrait version">
            <a:extLst>
              <a:ext uri="{FF2B5EF4-FFF2-40B4-BE49-F238E27FC236}">
                <a16:creationId xmlns="" xmlns:a16="http://schemas.microsoft.com/office/drawing/2014/main" id="{4401931B-4F9A-7492-20D7-CDFFC7E918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49" y="5942810"/>
            <a:ext cx="2548154" cy="63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64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="" xmlns:a16="http://schemas.microsoft.com/office/drawing/2014/main" id="{B42F3209-A427-0A75-6F72-E5941CAB083F}"/>
              </a:ext>
            </a:extLst>
          </p:cNvPr>
          <p:cNvSpPr txBox="1"/>
          <p:nvPr userDrawn="1"/>
        </p:nvSpPr>
        <p:spPr>
          <a:xfrm>
            <a:off x="6976872" y="6172200"/>
            <a:ext cx="1828800" cy="312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ts val="2710"/>
              </a:lnSpc>
            </a:pPr>
            <a:r>
              <a:rPr lang="en-CA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b="0" dirty="0">
              <a:latin typeface="Arial"/>
              <a:cs typeface="Arial"/>
            </a:endParaRPr>
          </a:p>
        </p:txBody>
      </p:sp>
      <p:pic>
        <p:nvPicPr>
          <p:cNvPr id="3" name="Picture 2" descr="Logo, company name&#10;&#10;Description automatically generated with medium confidence">
            <a:extLst>
              <a:ext uri="{FF2B5EF4-FFF2-40B4-BE49-F238E27FC236}">
                <a16:creationId xmlns="" xmlns:a16="http://schemas.microsoft.com/office/drawing/2014/main" id="{45702CF6-D101-975B-8567-99E6329183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0" y="5986787"/>
            <a:ext cx="1995189" cy="6762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14695CA-9B96-A9B5-21D7-006A9872F0D7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868F5EAC-79E3-54EE-D439-63D58FD0EBE5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 descr="Logo, company name&#10;&#10;Description automatically generated with medium confidence">
              <a:extLst>
                <a:ext uri="{FF2B5EF4-FFF2-40B4-BE49-F238E27FC236}">
                  <a16:creationId xmlns="" xmlns:a16="http://schemas.microsoft.com/office/drawing/2014/main" id="{1821925F-1218-04A1-CFA6-EC0F3F2E84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9" name="Picture 6" descr="CIHR's leaf identifier - full-colour portrait version">
              <a:extLst>
                <a:ext uri="{FF2B5EF4-FFF2-40B4-BE49-F238E27FC236}">
                  <a16:creationId xmlns="" xmlns:a16="http://schemas.microsoft.com/office/drawing/2014/main" id="{27B63726-AB38-D9AC-E4ED-E402F56E0B0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6842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2"/>
          <p:cNvSpPr>
            <a:spLocks noGrp="1"/>
          </p:cNvSpPr>
          <p:nvPr>
            <p:ph type="title"/>
          </p:nvPr>
        </p:nvSpPr>
        <p:spPr>
          <a:xfrm>
            <a:off x="901700" y="839156"/>
            <a:ext cx="7340600" cy="457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000" b="0" i="0">
                <a:solidFill>
                  <a:srgbClr val="1C4A7C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0" hasCustomPrompt="1"/>
          </p:nvPr>
        </p:nvSpPr>
        <p:spPr>
          <a:xfrm>
            <a:off x="900684" y="1609344"/>
            <a:ext cx="7342632" cy="4114800"/>
          </a:xfrm>
        </p:spPr>
        <p:txBody>
          <a:bodyPr vert="horz"/>
          <a:lstStyle>
            <a:lvl1pPr>
              <a:defRPr baseline="0"/>
            </a:lvl1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object 33">
            <a:extLst>
              <a:ext uri="{FF2B5EF4-FFF2-40B4-BE49-F238E27FC236}">
                <a16:creationId xmlns="" xmlns:a16="http://schemas.microsoft.com/office/drawing/2014/main" id="{C2995763-48C5-F96B-2DCD-32E50E74D432}"/>
              </a:ext>
            </a:extLst>
          </p:cNvPr>
          <p:cNvSpPr txBox="1"/>
          <p:nvPr userDrawn="1"/>
        </p:nvSpPr>
        <p:spPr>
          <a:xfrm>
            <a:off x="457200" y="6334639"/>
            <a:ext cx="1657350" cy="2947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710"/>
              </a:lnSpc>
            </a:pPr>
            <a:r>
              <a:rPr lang="en-CA" sz="1200" b="0" spc="25" dirty="0">
                <a:solidFill>
                  <a:srgbClr val="0F2C52"/>
                </a:solidFill>
                <a:latin typeface="Arial"/>
                <a:cs typeface="Arial"/>
              </a:rPr>
              <a:t>www.act-aec.ca</a:t>
            </a:r>
            <a:endParaRPr lang="en-CA" sz="1200" b="0" dirty="0">
              <a:latin typeface="Arial"/>
              <a:cs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66108C71-5CA5-A571-95A9-12DCD42CC5A0}"/>
              </a:ext>
            </a:extLst>
          </p:cNvPr>
          <p:cNvGrpSpPr/>
          <p:nvPr userDrawn="1"/>
        </p:nvGrpSpPr>
        <p:grpSpPr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95518867-52D7-6CF4-0F55-A22AE6066DBD}"/>
                </a:ext>
              </a:extLst>
            </p:cNvPr>
            <p:cNvSpPr/>
            <p:nvPr userDrawn="1"/>
          </p:nvSpPr>
          <p:spPr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 descr="Logo, company name&#10;&#10;Description automatically generated with medium confidence">
              <a:extLst>
                <a:ext uri="{FF2B5EF4-FFF2-40B4-BE49-F238E27FC236}">
                  <a16:creationId xmlns="" xmlns:a16="http://schemas.microsoft.com/office/drawing/2014/main" id="{5772D140-3F3D-52D0-3DE8-2B7CAC8D7C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6077876"/>
              <a:ext cx="1905433" cy="645849"/>
            </a:xfrm>
            <a:prstGeom prst="rect">
              <a:avLst/>
            </a:prstGeom>
          </p:spPr>
        </p:pic>
        <p:pic>
          <p:nvPicPr>
            <p:cNvPr id="9" name="Picture 6" descr="CIHR's leaf identifier - full-colour portrait version">
              <a:extLst>
                <a:ext uri="{FF2B5EF4-FFF2-40B4-BE49-F238E27FC236}">
                  <a16:creationId xmlns="" xmlns:a16="http://schemas.microsoft.com/office/drawing/2014/main" id="{43C705AA-720C-AD43-C90C-66425C8AB63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1" y="6083501"/>
              <a:ext cx="2548154" cy="634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12616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1700" y="1613856"/>
            <a:ext cx="7340600" cy="4457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09/18/2023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900684" y="841248"/>
            <a:ext cx="7342632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73" r:id="rId3"/>
    <p:sldLayoutId id="2147483682" r:id="rId4"/>
    <p:sldLayoutId id="2147483683" r:id="rId5"/>
    <p:sldLayoutId id="2147483667" r:id="rId6"/>
    <p:sldLayoutId id="2147483677" r:id="rId7"/>
    <p:sldLayoutId id="2147483679" r:id="rId8"/>
    <p:sldLayoutId id="2147483678" r:id="rId9"/>
    <p:sldLayoutId id="2147483668" r:id="rId10"/>
    <p:sldLayoutId id="2147483672" r:id="rId11"/>
    <p:sldLayoutId id="2147483669" r:id="rId12"/>
    <p:sldLayoutId id="2147483662" r:id="rId13"/>
    <p:sldLayoutId id="2147483680" r:id="rId14"/>
    <p:sldLayoutId id="2147483663" r:id="rId15"/>
    <p:sldLayoutId id="2147483681" r:id="rId16"/>
    <p:sldLayoutId id="2147483675" r:id="rId17"/>
    <p:sldLayoutId id="2147483676" r:id="rId18"/>
    <p:sldLayoutId id="2147483664" r:id="rId19"/>
    <p:sldLayoutId id="2147483665" r:id="rId20"/>
  </p:sldLayoutIdLst>
  <p:txStyles>
    <p:titleStyle>
      <a:lvl1pPr eaLnBrk="1" hangingPunct="1">
        <a:defRPr sz="3000">
          <a:solidFill>
            <a:srgbClr val="1C4A7C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Infinite question marks in 3D rendering">
            <a:extLst>
              <a:ext uri="{FF2B5EF4-FFF2-40B4-BE49-F238E27FC236}">
                <a16:creationId xmlns:a16="http://schemas.microsoft.com/office/drawing/2014/main" xmlns="" id="{178A0DA7-124F-B442-449B-2C0DB6D531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4" t="1250" r="6875" b="469"/>
          <a:stretch/>
        </p:blipFill>
        <p:spPr>
          <a:xfrm>
            <a:off x="5486400" y="0"/>
            <a:ext cx="3657600" cy="59436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F4978804-5B09-EB2D-E022-0E411551A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512" y="776064"/>
            <a:ext cx="8403336" cy="3061992"/>
          </a:xfrm>
        </p:spPr>
        <p:txBody>
          <a:bodyPr/>
          <a:lstStyle/>
          <a:p>
            <a:pPr algn="ctr">
              <a:lnSpc>
                <a:spcPct val="125000"/>
              </a:lnSpc>
            </a:pPr>
            <a:r>
              <a:rPr lang="en-US" sz="3400" b="1" dirty="0">
                <a:latin typeface="+mj-lt"/>
              </a:rPr>
              <a:t>Interventions to Optimize </a:t>
            </a:r>
            <a:r>
              <a:rPr lang="en-US" sz="3400" b="1" dirty="0" smtClean="0">
                <a:latin typeface="+mj-lt"/>
              </a:rPr>
              <a:t>Response </a:t>
            </a:r>
            <a:r>
              <a:rPr lang="en-US" sz="3400" b="1" dirty="0">
                <a:latin typeface="+mj-lt"/>
              </a:rPr>
              <a:t>Rates for </a:t>
            </a:r>
            <a:r>
              <a:rPr lang="en-US" sz="3400" b="1" dirty="0" smtClean="0">
                <a:latin typeface="+mj-lt"/>
              </a:rPr>
              <a:t>Online, Patient-Reported </a:t>
            </a:r>
            <a:r>
              <a:rPr lang="en-US" sz="3400" b="1" dirty="0">
                <a:latin typeface="+mj-lt"/>
              </a:rPr>
              <a:t>Outcome Measures (PROMs</a:t>
            </a:r>
            <a:r>
              <a:rPr lang="en-US" sz="3400" b="1" dirty="0" smtClean="0">
                <a:latin typeface="+mj-lt"/>
              </a:rPr>
              <a:t>) -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000" i="1" dirty="0" smtClean="0">
                <a:latin typeface="+mj-lt"/>
              </a:rPr>
              <a:t>A </a:t>
            </a:r>
            <a:r>
              <a:rPr lang="en-US" sz="3000" i="1" dirty="0">
                <a:latin typeface="+mj-lt"/>
              </a:rPr>
              <a:t>SWAT within the CLEAN Wound Trial</a:t>
            </a:r>
            <a:r>
              <a:rPr lang="en-US" sz="3000" b="1" i="1" dirty="0"/>
              <a:t/>
            </a:r>
            <a:br>
              <a:rPr lang="en-US" sz="3000" b="1" i="1" dirty="0"/>
            </a:br>
            <a:endParaRPr lang="en-CA" sz="3000" b="1" i="1" dirty="0">
              <a:latin typeface="DM Serif Display" pitchFamily="2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4"/>
          </p:nvPr>
        </p:nvSpPr>
        <p:spPr>
          <a:xfrm>
            <a:off x="2133600" y="3960095"/>
            <a:ext cx="5105400" cy="1615827"/>
          </a:xfrm>
        </p:spPr>
        <p:txBody>
          <a:bodyPr/>
          <a:lstStyle/>
          <a:p>
            <a:pPr algn="l"/>
            <a:r>
              <a:rPr lang="en-US" sz="2000" b="1" i="0" dirty="0">
                <a:latin typeface="+mn-lt"/>
              </a:rPr>
              <a:t>Presented by Erin Lillie, MSc on behalf </a:t>
            </a:r>
            <a:r>
              <a:rPr lang="en-US" sz="2000" b="1" i="0" dirty="0" smtClean="0">
                <a:latin typeface="+mn-lt"/>
              </a:rPr>
              <a:t>of: </a:t>
            </a:r>
          </a:p>
          <a:p>
            <a:pPr algn="l"/>
            <a:endParaRPr lang="en-US" sz="2000" i="0" dirty="0" smtClean="0">
              <a:latin typeface="+mn-lt"/>
            </a:endParaRPr>
          </a:p>
          <a:p>
            <a:pPr algn="l"/>
            <a:r>
              <a:rPr lang="en-US" sz="2000" i="0" dirty="0" smtClean="0">
                <a:latin typeface="+mn-lt"/>
              </a:rPr>
              <a:t>Dr</a:t>
            </a:r>
            <a:r>
              <a:rPr lang="en-US" sz="2000" i="0" dirty="0">
                <a:latin typeface="+mn-lt"/>
              </a:rPr>
              <a:t>. Paul Karanicolas, Dr. Katie Dainty </a:t>
            </a:r>
            <a:r>
              <a:rPr lang="en-US" sz="2000" i="0" dirty="0" smtClean="0">
                <a:latin typeface="+mn-lt"/>
              </a:rPr>
              <a:t>&amp; </a:t>
            </a:r>
          </a:p>
          <a:p>
            <a:pPr algn="l"/>
            <a:r>
              <a:rPr lang="en-US" sz="2000" i="0" dirty="0" smtClean="0">
                <a:latin typeface="+mn-lt"/>
              </a:rPr>
              <a:t>The CLEAN </a:t>
            </a:r>
            <a:r>
              <a:rPr lang="en-US" sz="2000" i="0" dirty="0">
                <a:latin typeface="+mn-lt"/>
              </a:rPr>
              <a:t>Wound Trial steering committee</a:t>
            </a:r>
          </a:p>
          <a:p>
            <a:endParaRPr lang="en-US" dirty="0"/>
          </a:p>
        </p:txBody>
      </p:sp>
      <p:pic>
        <p:nvPicPr>
          <p:cNvPr id="7" name="Picture 6" descr="new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43600"/>
            <a:ext cx="2365248" cy="8138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244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815E3DA-7644-955A-D985-DC1D9BF5C8B9}"/>
              </a:ext>
            </a:extLst>
          </p:cNvPr>
          <p:cNvSpPr/>
          <p:nvPr/>
        </p:nvSpPr>
        <p:spPr>
          <a:xfrm>
            <a:off x="6096000" y="-152400"/>
            <a:ext cx="3048000" cy="5962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6E2A9584-FC3A-3E11-F11D-E680E27AB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465594"/>
            <a:ext cx="7532116" cy="457200"/>
          </a:xfrm>
        </p:spPr>
        <p:txBody>
          <a:bodyPr/>
          <a:lstStyle/>
          <a:p>
            <a:r>
              <a:rPr lang="en-US" sz="4400" b="1" dirty="0">
                <a:latin typeface="+mj-lt"/>
              </a:rPr>
              <a:t>Research </a:t>
            </a:r>
            <a:r>
              <a:rPr lang="en-US" sz="4400" b="1" dirty="0" smtClean="0">
                <a:latin typeface="+mj-lt"/>
              </a:rPr>
              <a:t>Questions</a:t>
            </a:r>
            <a:endParaRPr lang="en-CA" sz="4400" b="1" dirty="0">
              <a:latin typeface="+mj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B2D74AC-04E5-7143-7B7F-899FF3728E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94360" y="1623834"/>
            <a:ext cx="5120640" cy="3385542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en-US" sz="2200" dirty="0" smtClean="0"/>
              <a:t>What </a:t>
            </a:r>
            <a:r>
              <a:rPr lang="en-US" sz="2200" dirty="0"/>
              <a:t>is the effect of using different tones in email reminders to participants on the PROM response </a:t>
            </a:r>
            <a:r>
              <a:rPr lang="en-US" sz="2200" dirty="0" smtClean="0"/>
              <a:t>rate? </a:t>
            </a:r>
          </a:p>
          <a:p>
            <a:pPr marL="457200" indent="-457200">
              <a:buAutoNum type="arabicParenR"/>
            </a:pPr>
            <a:endParaRPr lang="en-US" sz="2200" dirty="0" smtClean="0"/>
          </a:p>
          <a:p>
            <a:pPr marL="457200" indent="-457200">
              <a:buAutoNum type="arabicParenR"/>
            </a:pPr>
            <a:r>
              <a:rPr lang="en-US" sz="2200" dirty="0" smtClean="0"/>
              <a:t>What </a:t>
            </a:r>
            <a:r>
              <a:rPr lang="en-US" sz="2200" dirty="0"/>
              <a:t>is the effect of offering participants a monetary </a:t>
            </a:r>
            <a:r>
              <a:rPr lang="en-US" sz="2200" dirty="0" smtClean="0"/>
              <a:t>(gift </a:t>
            </a:r>
            <a:r>
              <a:rPr lang="en-US" sz="2200" dirty="0"/>
              <a:t>card) or </a:t>
            </a:r>
            <a:r>
              <a:rPr lang="en-US" sz="2200" dirty="0" smtClean="0"/>
              <a:t>non-monetary (entry </a:t>
            </a:r>
            <a:r>
              <a:rPr lang="en-US" sz="2200" dirty="0"/>
              <a:t>into a lottery</a:t>
            </a:r>
            <a:r>
              <a:rPr lang="en-US" sz="2200" dirty="0" smtClean="0"/>
              <a:t>)</a:t>
            </a:r>
            <a:r>
              <a:rPr lang="en-US" sz="2200" dirty="0"/>
              <a:t> incentive</a:t>
            </a:r>
            <a:r>
              <a:rPr lang="en-US" sz="2200" dirty="0" smtClean="0"/>
              <a:t> </a:t>
            </a:r>
            <a:r>
              <a:rPr lang="en-US" sz="2200" dirty="0"/>
              <a:t>on the PROM response rate? </a:t>
            </a:r>
            <a:endParaRPr lang="en-US" sz="2200" dirty="0" smtClean="0"/>
          </a:p>
        </p:txBody>
      </p:sp>
      <p:pic>
        <p:nvPicPr>
          <p:cNvPr id="11" name="Graphic 10" descr="Puzzle outline">
            <a:extLst>
              <a:ext uri="{FF2B5EF4-FFF2-40B4-BE49-F238E27FC236}">
                <a16:creationId xmlns="" xmlns:a16="http://schemas.microsoft.com/office/drawing/2014/main" id="{070149EB-EDE4-C5BD-6852-4748FF890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3841" y="1676400"/>
            <a:ext cx="2552318" cy="255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1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6E2A9584-FC3A-3E11-F11D-E680E27AB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33400" y="228600"/>
            <a:ext cx="10058400" cy="609600"/>
          </a:xfrm>
        </p:spPr>
        <p:txBody>
          <a:bodyPr/>
          <a:lstStyle/>
          <a:p>
            <a:pPr algn="ctr"/>
            <a:r>
              <a:rPr lang="en-US" sz="4500" b="1" dirty="0" smtClean="0">
                <a:solidFill>
                  <a:srgbClr val="2B4260"/>
                </a:solidFill>
                <a:latin typeface="+mj-lt"/>
              </a:rPr>
              <a:t>CLEAN Wound Trial - Design</a:t>
            </a:r>
            <a:endParaRPr lang="en-CA" sz="4500" b="1" dirty="0">
              <a:solidFill>
                <a:srgbClr val="2B4260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1" r="2804" b="35202"/>
          <a:stretch/>
        </p:blipFill>
        <p:spPr>
          <a:xfrm>
            <a:off x="533400" y="914400"/>
            <a:ext cx="7924800" cy="304800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124200"/>
            <a:ext cx="6477000" cy="339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3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6E2A9584-FC3A-3E11-F11D-E680E27AB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7340600" cy="457200"/>
          </a:xfrm>
        </p:spPr>
        <p:txBody>
          <a:bodyPr/>
          <a:lstStyle/>
          <a:p>
            <a:r>
              <a:rPr lang="en-US" sz="4400" b="1" dirty="0" smtClean="0">
                <a:latin typeface="DM Serif Display" pitchFamily="2" charset="0"/>
              </a:rPr>
              <a:t>Timeline</a:t>
            </a:r>
            <a:endParaRPr lang="en-CA" sz="4400" b="1" dirty="0">
              <a:latin typeface="DM Serif Display" pitchFamily="2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404006501"/>
              </p:ext>
            </p:extLst>
          </p:nvPr>
        </p:nvGraphicFramePr>
        <p:xfrm>
          <a:off x="304800" y="1219200"/>
          <a:ext cx="87630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773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815E3DA-7644-955A-D985-DC1D9BF5C8B9}"/>
              </a:ext>
            </a:extLst>
          </p:cNvPr>
          <p:cNvSpPr/>
          <p:nvPr/>
        </p:nvSpPr>
        <p:spPr>
          <a:xfrm>
            <a:off x="6096000" y="-152400"/>
            <a:ext cx="3048000" cy="6019800"/>
          </a:xfrm>
          <a:prstGeom prst="rect">
            <a:avLst/>
          </a:prstGeom>
          <a:solidFill>
            <a:srgbClr val="3B6B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6E2A9584-FC3A-3E11-F11D-E680E27AB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359712"/>
            <a:ext cx="7340600" cy="457200"/>
          </a:xfrm>
        </p:spPr>
        <p:txBody>
          <a:bodyPr/>
          <a:lstStyle/>
          <a:p>
            <a:r>
              <a:rPr lang="en-US" sz="4400" b="1" dirty="0" smtClean="0">
                <a:solidFill>
                  <a:srgbClr val="002F5F"/>
                </a:solidFill>
                <a:latin typeface="DM Serif Display" pitchFamily="2" charset="0"/>
              </a:rPr>
              <a:t>Status Update</a:t>
            </a:r>
            <a:endParaRPr lang="en-CA" sz="4400" b="1" dirty="0">
              <a:solidFill>
                <a:srgbClr val="002F5F"/>
              </a:solidFill>
              <a:latin typeface="DM Serif Display" pitchFamily="2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B2D74AC-04E5-7143-7B7F-899FF3728E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3400" y="1528004"/>
            <a:ext cx="5336032" cy="110799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SWAT implementation in Fall 2023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Questions?</a:t>
            </a:r>
            <a:endParaRPr lang="en-CA" sz="2400" dirty="0">
              <a:solidFill>
                <a:schemeClr val="accent2"/>
              </a:solidFill>
            </a:endParaRPr>
          </a:p>
        </p:txBody>
      </p:sp>
      <p:pic>
        <p:nvPicPr>
          <p:cNvPr id="4" name="Graphic 3" descr="Lightbulb and gear outline">
            <a:extLst>
              <a:ext uri="{FF2B5EF4-FFF2-40B4-BE49-F238E27FC236}">
                <a16:creationId xmlns="" xmlns:a16="http://schemas.microsoft.com/office/drawing/2014/main" id="{89B2F78C-7175-177A-8764-E3C5D08FE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2300" y="1534100"/>
            <a:ext cx="2961700" cy="29617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CF521AD2-8000-57B0-A6A5-A4DC0C6BBC0E}"/>
              </a:ext>
            </a:extLst>
          </p:cNvPr>
          <p:cNvCxnSpPr/>
          <p:nvPr/>
        </p:nvCxnSpPr>
        <p:spPr>
          <a:xfrm flipH="1">
            <a:off x="0" y="5867400"/>
            <a:ext cx="9220200" cy="0"/>
          </a:xfrm>
          <a:prstGeom prst="line">
            <a:avLst/>
          </a:prstGeom>
          <a:ln>
            <a:solidFill>
              <a:srgbClr val="3B6B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79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RI Theme">
  <a:themeElements>
    <a:clrScheme name="PHRI">
      <a:dk1>
        <a:srgbClr val="002F5F"/>
      </a:dk1>
      <a:lt1>
        <a:srgbClr val="FFFFFF"/>
      </a:lt1>
      <a:dk2>
        <a:srgbClr val="C4262E"/>
      </a:dk2>
      <a:lt2>
        <a:srgbClr val="909192"/>
      </a:lt2>
      <a:accent1>
        <a:srgbClr val="4B92DB"/>
      </a:accent1>
      <a:accent2>
        <a:srgbClr val="002F5F"/>
      </a:accent2>
      <a:accent3>
        <a:srgbClr val="C4262E"/>
      </a:accent3>
      <a:accent4>
        <a:srgbClr val="909192"/>
      </a:accent4>
      <a:accent5>
        <a:srgbClr val="4B92DB"/>
      </a:accent5>
      <a:accent6>
        <a:srgbClr val="FFFFFF"/>
      </a:accent6>
      <a:hlink>
        <a:srgbClr val="4B92DB"/>
      </a:hlink>
      <a:folHlink>
        <a:srgbClr val="C4262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3BEB1AD0340E468D477139C7E6DBD8" ma:contentTypeVersion="13" ma:contentTypeDescription="Create a new document." ma:contentTypeScope="" ma:versionID="7091b6aa82201025c173208055b54e54">
  <xsd:schema xmlns:xsd="http://www.w3.org/2001/XMLSchema" xmlns:xs="http://www.w3.org/2001/XMLSchema" xmlns:p="http://schemas.microsoft.com/office/2006/metadata/properties" xmlns:ns2="f5ee7e71-09ac-4c02-865c-9c648656807f" xmlns:ns3="f936bd3e-f241-4811-aae3-9536cd51b658" targetNamespace="http://schemas.microsoft.com/office/2006/metadata/properties" ma:root="true" ma:fieldsID="5a8412cef8f6b668b339446751519ceb" ns2:_="" ns3:_="">
    <xsd:import namespace="f5ee7e71-09ac-4c02-865c-9c648656807f"/>
    <xsd:import namespace="f936bd3e-f241-4811-aae3-9536cd51b65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e7e71-09ac-4c02-865c-9c648656807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b3bd45d0-aadd-4f31-bce2-3c5993825758}" ma:internalName="TaxCatchAll" ma:showField="CatchAllData" ma:web="f5ee7e71-09ac-4c02-865c-9c64865680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36bd3e-f241-4811-aae3-9536cd51b6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faf260b-1e44-4780-8ae1-0b8ba4d51a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ee7e71-09ac-4c02-865c-9c648656807f" xsi:nil="true"/>
    <lcf76f155ced4ddcb4097134ff3c332f xmlns="f936bd3e-f241-4811-aae3-9536cd51b65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BDF8D0-1C48-42BE-8AD6-922AD8F0D723}"/>
</file>

<file path=customXml/itemProps2.xml><?xml version="1.0" encoding="utf-8"?>
<ds:datastoreItem xmlns:ds="http://schemas.openxmlformats.org/officeDocument/2006/customXml" ds:itemID="{DE8C27B8-D5BA-407E-9BE4-63C535F907D2}"/>
</file>

<file path=customXml/itemProps3.xml><?xml version="1.0" encoding="utf-8"?>
<ds:datastoreItem xmlns:ds="http://schemas.openxmlformats.org/officeDocument/2006/customXml" ds:itemID="{6852FFE5-0938-4BB4-9C45-BBE3F887E6C3}"/>
</file>

<file path=docProps/app.xml><?xml version="1.0" encoding="utf-8"?>
<Properties xmlns="http://schemas.openxmlformats.org/officeDocument/2006/extended-properties" xmlns:vt="http://schemas.openxmlformats.org/officeDocument/2006/docPropsVTypes">
  <Template>PHRI_PowerPoint_Template</Template>
  <TotalTime>1664</TotalTime>
  <Words>140</Words>
  <Application>Microsoft Office PowerPoint</Application>
  <PresentationFormat>On-screen Show (4:3)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DM Serif Display</vt:lpstr>
      <vt:lpstr>Tahoma</vt:lpstr>
      <vt:lpstr>Verdana</vt:lpstr>
      <vt:lpstr>PHRI Theme</vt:lpstr>
      <vt:lpstr>Interventions to Optimize Response Rates for Online, Patient-Reported Outcome Measures (PROMs) - A SWAT within the CLEAN Wound Trial </vt:lpstr>
      <vt:lpstr>Research Questions</vt:lpstr>
      <vt:lpstr>CLEAN Wound Trial - Design</vt:lpstr>
      <vt:lpstr>Timeline</vt:lpstr>
      <vt:lpstr>Status Update</vt:lpstr>
    </vt:vector>
  </TitlesOfParts>
  <Company>PHRI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Blacher, Aviva</dc:creator>
  <cp:lastModifiedBy>Lillie, Erin</cp:lastModifiedBy>
  <cp:revision>104</cp:revision>
  <cp:lastPrinted>2017-05-08T14:43:19Z</cp:lastPrinted>
  <dcterms:created xsi:type="dcterms:W3CDTF">2023-03-29T15:45:17Z</dcterms:created>
  <dcterms:modified xsi:type="dcterms:W3CDTF">2023-09-18T13:29:15Z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2016-08-02T00:00:00Z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2017-05-04T00:00:00Z</vt:filetime>
  </property>
  <property fmtid="{D5CDD505-2E9C-101B-9397-08002B2CF9AE}" pid="5" name="ContentTypeId">
    <vt:lpwstr>0x010100293BEB1AD0340E468D477139C7E6DBD8</vt:lpwstr>
  </property>
  <property fmtid="{D5CDD505-2E9C-101B-9397-08002B2CF9AE}" pid="6" name="MediaServiceImageTags">
    <vt:lpwstr/>
  </property>
</Properties>
</file>