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CDE94D-BE2E-5241-90FE-1A3962D7C998}" v="582" dt="2023-09-15T22:40:47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531C-3AEE-4E31-9DDE-D011AA1F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7546B-D8BC-4401-A478-428347557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99242-4B8B-4FBA-8239-701BE2F6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95E2-3D89-4402-BBE8-29272BDF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EA107-055C-4DCC-9E20-F19EC7B4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4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DD997-0708-4967-AD79-D7F3AA05D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719D8-4DF1-47FB-9DC5-EBBD2987A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A1326-40F3-44CB-A771-3F52FD44F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4085D-8876-431D-96C3-8D8D8D6D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12EBC-18A8-46F1-A993-8C934C72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EF392-B329-44B0-96C7-31308053A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A3B6B-808F-45E1-A8E7-1B5BCCC6D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1DD3D-5793-4A97-9115-469698FC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26A50-3B15-4A2E-846A-57C9AFB2A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8DF42-B3B5-4DA6-BEF4-E4E0A8BD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8C2E-7EBD-49E4-806A-9830819B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19EAA-B939-4E0E-99C4-2847A2F4A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D3483-1C91-4690-8231-7C3136A8A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D9624-9DA4-4F1A-9EAA-E3E40A9F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81FF9-6956-449A-9AA0-CCA18542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CE45-DE12-4F72-9929-2122E900E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F0A94-514A-4E0E-B49E-9A34C738A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D402C-F052-454B-B808-D590A163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4D111-F53A-45E2-8956-822F825B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21D4-414C-41D8-B3C4-F2939898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9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CB9E1-CC65-4472-AD88-58993385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4E860-9F0D-4836-A320-D9A52E7CD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F274E-0A8F-49A7-9348-76C1C0069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D5744-8DDA-4BAC-8D17-4169B131C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176CD-1DA1-4C7A-A34B-EBCD080C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F111A-3678-4342-8ECE-86501857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1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FEDF-8390-4DCB-B724-FBA55789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8969A-BBC6-475A-83A4-95B984A55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4E2F8-C7B2-482E-9E07-C0BD669EB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CA3DB-09E8-4BA5-814C-9FCF4DC34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62A3AE-DEA8-46AD-82FD-DD610F09B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87DE31-AC90-4332-B067-8474B34E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F980E5-03E0-4AB9-994E-80F312A3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7E8EA9-4A75-41EF-A02E-647F2F16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2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54E5A-686E-4447-9A97-D3AF63C1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4B74CA-5446-451A-988E-863B0FBA7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BF3CE-4AB3-4993-A40A-2466543F6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54126-49CA-4DEF-B87A-5EF3E358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5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83149-F25D-4887-AF0C-39DCA0F4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C508D-496D-4403-9842-64823FB1B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CD0AD-18C5-4590-8770-BF33FF1F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D41D-5EF5-4D49-8923-C7C8B539F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B21F9-36C7-4801-A1FE-CAE0C57A2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BE7B6-BF66-4A60-BB53-C65939B81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77413-2D57-4C4B-BF86-C2EEFD37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8A6C8-71D5-494B-8D1D-6796FAD9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DB1C1-4852-4D53-9DB4-338D9101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65F3C-5749-47B8-B0FB-DED685A4C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D1F5C3-E1ED-4987-91E5-2826D6F88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C7A85-8469-4E5B-82AB-0956EA093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FB840-A68A-4452-80F3-CA48367B9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C64ED-7B68-4F67-8DDD-FBDF8443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CF733-94B2-4E8B-B82F-BE54C1E0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5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8704C-BCF6-44B5-80A4-E1C58E23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3E7E3-181C-4877-8986-06D6CDC8A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95901-B0DD-466C-B99A-2B47A5C92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0FC7-0F15-4EDC-ABF9-2517E78C75BC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2343D-E3EB-4441-9C03-6105A0FC0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86C40-0F80-40B1-859D-46AF5B29E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0EB8-4CE9-437C-8B62-30055EB2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0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edrr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94421F7-D58E-414A-AD4B-0E40C94A3DCF}"/>
              </a:ext>
            </a:extLst>
          </p:cNvPr>
          <p:cNvSpPr txBox="1"/>
          <p:nvPr/>
        </p:nvSpPr>
        <p:spPr>
          <a:xfrm>
            <a:off x="763470" y="1717567"/>
            <a:ext cx="2201662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Mission and Vision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490B42-3B2E-489F-B155-E690743A924F}"/>
              </a:ext>
            </a:extLst>
          </p:cNvPr>
          <p:cNvSpPr txBox="1"/>
          <p:nvPr/>
        </p:nvSpPr>
        <p:spPr>
          <a:xfrm>
            <a:off x="763470" y="2619797"/>
            <a:ext cx="2201662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Membership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281752-4482-446C-B8BA-4E538E5DA061}"/>
              </a:ext>
            </a:extLst>
          </p:cNvPr>
          <p:cNvSpPr txBox="1"/>
          <p:nvPr/>
        </p:nvSpPr>
        <p:spPr>
          <a:xfrm>
            <a:off x="763470" y="3554939"/>
            <a:ext cx="2201662" cy="258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Highlights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9967D5-6824-4007-951B-1E5BAD77BBE5}"/>
              </a:ext>
            </a:extLst>
          </p:cNvPr>
          <p:cNvSpPr txBox="1"/>
          <p:nvPr/>
        </p:nvSpPr>
        <p:spPr>
          <a:xfrm>
            <a:off x="3409019" y="1717567"/>
            <a:ext cx="827170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To leverage CCEDRRN’s reach, established infrastructure and governance to rapidly implement pan-Canadian observational research studies and clinical trials.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C36D59-E4FC-43E8-9710-DA8551D65205}"/>
              </a:ext>
            </a:extLst>
          </p:cNvPr>
          <p:cNvSpPr txBox="1"/>
          <p:nvPr/>
        </p:nvSpPr>
        <p:spPr>
          <a:xfrm>
            <a:off x="3409018" y="2619797"/>
            <a:ext cx="827170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CCEDRRN has membership agreements with 50 Emergency Departments (EDs) in 8 provinces: BC, AB, SK, MB, ON, QC, NS, NB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5C83DC-281A-409A-B3D5-ABC227AEA7AB}"/>
              </a:ext>
            </a:extLst>
          </p:cNvPr>
          <p:cNvSpPr txBox="1"/>
          <p:nvPr/>
        </p:nvSpPr>
        <p:spPr>
          <a:xfrm>
            <a:off x="3409017" y="3554939"/>
            <a:ext cx="8271706" cy="26161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Funded through CIHR priority announcement (2020), CITF/PHAC (2021, 22)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&gt;203,000 COVID-19 tested patients; 2</a:t>
            </a:r>
            <a:r>
              <a:rPr lang="en-US" baseline="30000" dirty="0">
                <a:solidFill>
                  <a:schemeClr val="tx1"/>
                </a:solidFill>
                <a:latin typeface="+mj-lt"/>
              </a:rPr>
              <a:t>nd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largest COVID-19 registry listed with WHO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15 published manuscripts, 1 </a:t>
            </a:r>
            <a:r>
              <a:rPr lang="en-US" i="1" dirty="0">
                <a:solidFill>
                  <a:schemeClr val="tx1"/>
                </a:solidFill>
                <a:latin typeface="+mj-lt"/>
              </a:rPr>
              <a:t>in press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, 3 under review, and 11 in progress.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Ongoing research: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Adaptive platform trial: ED sub-study in partnership with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CanTreatCOVID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Pivoting to non-COVID areas: ED chest pain patients, addiction medicine/toxic drug crisis, climate change/mitigation.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5B9F9C-B56E-E92C-D3B8-78AE1CA1926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53366" y="-5790"/>
            <a:ext cx="1882877" cy="115616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863EE2D-4E9E-410A-A3A2-F0A98480D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84" y="365125"/>
            <a:ext cx="10749116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Canadian COVID-19 ED Rapid Response Network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6A4F8-CD4D-0F0B-A5D1-FF057FA8837A}"/>
              </a:ext>
            </a:extLst>
          </p:cNvPr>
          <p:cNvSpPr txBox="1"/>
          <p:nvPr/>
        </p:nvSpPr>
        <p:spPr>
          <a:xfrm>
            <a:off x="763471" y="6194328"/>
            <a:ext cx="1091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https://www.ccedrrn.com/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803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54FE8F-6D88-48C5-065A-50D4B65472E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09122" y="-5790"/>
            <a:ext cx="1882877" cy="115616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6B34CB8-5A67-0946-A2F3-F47BA709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Platform Trial (APT) Pilot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4761678-042C-62E6-2AA0-8763F0534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426" y="1681163"/>
            <a:ext cx="5319149" cy="82391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695ECA-AB0A-1DD3-0C13-A691E8493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26" y="2505075"/>
            <a:ext cx="11341509" cy="2863492"/>
          </a:xfrm>
        </p:spPr>
        <p:txBody>
          <a:bodyPr>
            <a:normAutofit fontScale="55000" lnSpcReduction="20000"/>
          </a:bodyPr>
          <a:lstStyle/>
          <a:p>
            <a:pPr marL="233363" indent="-219075">
              <a:lnSpc>
                <a:spcPct val="120000"/>
              </a:lnSpc>
            </a:pPr>
            <a:r>
              <a:rPr lang="en-CA" sz="3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EDs provide frontline care for respiratory infections in pandemics. The emergency medicine community would like to develop APT capacity embedded in a pan-</a:t>
            </a:r>
            <a:r>
              <a:rPr lang="en-CA" sz="3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CA" sz="3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anadian registry</a:t>
            </a:r>
          </a:p>
          <a:p>
            <a:pPr marL="233363" indent="-219075">
              <a:lnSpc>
                <a:spcPct val="120000"/>
              </a:lnSpc>
            </a:pPr>
            <a:r>
              <a:rPr lang="en-CA" sz="3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COVID-19 continues to incur substantial acute care resources: </a:t>
            </a:r>
          </a:p>
          <a:p>
            <a:pPr marL="690563" lvl="1" indent="-219075">
              <a:lnSpc>
                <a:spcPct val="120000"/>
              </a:lnSpc>
            </a:pPr>
            <a:r>
              <a:rPr lang="en-CA" sz="3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en-CA" sz="3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5,000 patients continuously admitted to Canadian hospitals in the winter of 22/23. </a:t>
            </a:r>
          </a:p>
          <a:p>
            <a:pPr marL="233363" indent="-219075">
              <a:lnSpc>
                <a:spcPct val="120000"/>
              </a:lnSpc>
            </a:pPr>
            <a:r>
              <a:rPr lang="en-CA" sz="3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Nirmatrelvir/ritonavir (</a:t>
            </a:r>
            <a:r>
              <a:rPr lang="en-CA" sz="3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Paxlovid</a:t>
            </a:r>
            <a:r>
              <a:rPr lang="en-CA" sz="38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CA" sz="3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only licensed oral therapy for pts with mild/mod COVID but has not been evaluated in ED discharged patients. Treatment guidelines vary by province and are complex</a:t>
            </a:r>
            <a:r>
              <a:rPr lang="en-CA" sz="3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n-CA" sz="3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8" indent="0">
              <a:buNone/>
            </a:pPr>
            <a:endParaRPr lang="en-US" sz="2800" dirty="0">
              <a:latin typeface="+mj-lt"/>
            </a:endParaRPr>
          </a:p>
          <a:p>
            <a:pPr marL="14288" indent="0">
              <a:buNone/>
            </a:pPr>
            <a:endParaRPr lang="en-US" dirty="0">
              <a:latin typeface="+mj-lt"/>
            </a:endParaRPr>
          </a:p>
          <a:p>
            <a:pPr marL="14288" indent="0">
              <a:buNone/>
            </a:pPr>
            <a:endParaRPr lang="en-US" sz="2800" dirty="0">
              <a:latin typeface="+mj-lt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4356F39-B336-E881-BDA6-CFA58E50C9B3}"/>
              </a:ext>
            </a:extLst>
          </p:cNvPr>
          <p:cNvSpPr/>
          <p:nvPr/>
        </p:nvSpPr>
        <p:spPr>
          <a:xfrm>
            <a:off x="501450" y="5206338"/>
            <a:ext cx="11326761" cy="131603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480"/>
              </a:spcAft>
            </a:pPr>
            <a:r>
              <a:rPr lang="en-CA" sz="2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Among adults with mild to moderate COVID-19 who are discharged from EDs is treatment with nirmatrelvir more effective than standard care in reducing a composite endpoint of COVID-19-related hospitalization or mortality at 28 days?</a:t>
            </a:r>
          </a:p>
        </p:txBody>
      </p:sp>
    </p:spTree>
    <p:extLst>
      <p:ext uri="{BB962C8B-B14F-4D97-AF65-F5344CB8AC3E}">
        <p14:creationId xmlns:p14="http://schemas.microsoft.com/office/powerpoint/2010/main" val="246238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54FE8F-6D88-48C5-065A-50D4B65472E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09122" y="-5790"/>
            <a:ext cx="1882877" cy="115616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6B34CB8-5A67-0946-A2F3-F47BA709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4761678-042C-62E6-2AA0-8763F0534F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695ECA-AB0A-1DD3-0C13-A691E8493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811733" cy="4175944"/>
          </a:xfrm>
        </p:spPr>
        <p:txBody>
          <a:bodyPr>
            <a:normAutofit fontScale="85000" lnSpcReduction="10000"/>
          </a:bodyPr>
          <a:lstStyle/>
          <a:p>
            <a:pPr marL="233363" indent="-219075">
              <a:lnSpc>
                <a:spcPct val="100000"/>
              </a:lnSpc>
            </a:pPr>
            <a:r>
              <a:rPr lang="en-US" sz="2600" b="1" dirty="0"/>
              <a:t>P</a:t>
            </a:r>
            <a:r>
              <a:rPr lang="en-US" sz="2600" dirty="0">
                <a:latin typeface="+mj-lt"/>
              </a:rPr>
              <a:t>	− 18-49 </a:t>
            </a:r>
            <a:r>
              <a:rPr lang="en-US" sz="2600" dirty="0" err="1">
                <a:latin typeface="+mj-lt"/>
              </a:rPr>
              <a:t>yrs</a:t>
            </a:r>
            <a:r>
              <a:rPr lang="en-US" sz="2600" dirty="0">
                <a:latin typeface="+mj-lt"/>
              </a:rPr>
              <a:t> with comorbidity 	</a:t>
            </a:r>
          </a:p>
          <a:p>
            <a:pPr marL="142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>
                <a:latin typeface="+mj-lt"/>
              </a:rPr>
              <a:t>	− </a:t>
            </a:r>
            <a:r>
              <a:rPr lang="en-US" sz="2600" u="sng" dirty="0">
                <a:latin typeface="+mj-lt"/>
              </a:rPr>
              <a:t>&gt;</a:t>
            </a:r>
            <a:r>
              <a:rPr lang="en-US" sz="2600" dirty="0">
                <a:latin typeface="+mj-lt"/>
              </a:rPr>
              <a:t>50 </a:t>
            </a:r>
            <a:r>
              <a:rPr lang="en-US" sz="2600" dirty="0" err="1">
                <a:latin typeface="+mj-lt"/>
              </a:rPr>
              <a:t>yrs</a:t>
            </a:r>
            <a:r>
              <a:rPr lang="en-US" sz="2600" dirty="0">
                <a:latin typeface="+mj-lt"/>
              </a:rPr>
              <a:t> old </a:t>
            </a:r>
          </a:p>
          <a:p>
            <a:pPr marL="142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>
                <a:latin typeface="+mj-lt"/>
              </a:rPr>
              <a:t>	− regardless of vaccines/prior COVID</a:t>
            </a:r>
          </a:p>
          <a:p>
            <a:pPr>
              <a:lnSpc>
                <a:spcPct val="110000"/>
              </a:lnSpc>
            </a:pPr>
            <a:r>
              <a:rPr lang="en-US" sz="2600" b="1" dirty="0"/>
              <a:t>I</a:t>
            </a:r>
            <a:r>
              <a:rPr lang="en-US" sz="2600" dirty="0">
                <a:latin typeface="+mj-lt"/>
              </a:rPr>
              <a:t>	Nirmatrelvir/ritonavir for 5 days</a:t>
            </a:r>
          </a:p>
          <a:p>
            <a:pPr>
              <a:lnSpc>
                <a:spcPct val="110000"/>
              </a:lnSpc>
            </a:pPr>
            <a:r>
              <a:rPr lang="en-US" sz="2600" b="1" dirty="0"/>
              <a:t>C</a:t>
            </a:r>
            <a:r>
              <a:rPr lang="en-US" sz="2600" dirty="0">
                <a:latin typeface="+mj-lt"/>
              </a:rPr>
              <a:t>	Standard care (supportive)</a:t>
            </a:r>
          </a:p>
          <a:p>
            <a:pPr>
              <a:lnSpc>
                <a:spcPct val="120000"/>
              </a:lnSpc>
            </a:pPr>
            <a:r>
              <a:rPr lang="en-US" sz="2600" b="1" dirty="0"/>
              <a:t>O</a:t>
            </a:r>
            <a:r>
              <a:rPr lang="en-US" sz="2600" dirty="0">
                <a:latin typeface="+mj-lt"/>
              </a:rPr>
              <a:t>	1</a:t>
            </a:r>
            <a:r>
              <a:rPr lang="en-US" sz="2600" baseline="40000" dirty="0">
                <a:latin typeface="+mj-lt"/>
              </a:rPr>
              <a:t>o </a:t>
            </a:r>
            <a:r>
              <a:rPr lang="en-US" sz="2600" dirty="0">
                <a:latin typeface="+mj-lt"/>
              </a:rPr>
              <a:t>pilot: monthly recruitment rate 	1</a:t>
            </a:r>
            <a:r>
              <a:rPr lang="en-US" sz="2600" baseline="40000" dirty="0">
                <a:latin typeface="+mj-lt"/>
              </a:rPr>
              <a:t>o</a:t>
            </a:r>
            <a:r>
              <a:rPr lang="en-US" sz="2600" baseline="30000" dirty="0">
                <a:latin typeface="+mj-lt"/>
              </a:rPr>
              <a:t> </a:t>
            </a:r>
            <a:r>
              <a:rPr lang="en-US" sz="2600" dirty="0">
                <a:latin typeface="+mj-lt"/>
              </a:rPr>
              <a:t>trial: COVID-related </a:t>
            </a:r>
            <a:r>
              <a:rPr lang="en-US" sz="2600" dirty="0" err="1">
                <a:latin typeface="+mj-lt"/>
              </a:rPr>
              <a:t>adm</a:t>
            </a:r>
            <a:r>
              <a:rPr lang="en-US" sz="2600" dirty="0">
                <a:latin typeface="+mj-lt"/>
              </a:rPr>
              <a:t>/death 28 days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en-US" sz="2600" dirty="0">
                <a:latin typeface="+mj-lt"/>
              </a:rPr>
              <a:t>2</a:t>
            </a:r>
            <a:r>
              <a:rPr lang="en-US" sz="2600" baseline="40000" dirty="0">
                <a:latin typeface="+mj-lt"/>
              </a:rPr>
              <a:t>o </a:t>
            </a:r>
            <a:r>
              <a:rPr lang="en-US" sz="2600" dirty="0">
                <a:latin typeface="+mj-lt"/>
              </a:rPr>
              <a:t>trial:</a:t>
            </a:r>
            <a:r>
              <a:rPr lang="en-US" sz="2600" baseline="40000" dirty="0">
                <a:latin typeface="+mj-lt"/>
              </a:rPr>
              <a:t> </a:t>
            </a:r>
            <a:r>
              <a:rPr lang="en-US" sz="2600" dirty="0">
                <a:latin typeface="+mj-lt"/>
              </a:rPr>
              <a:t>PCC, </a:t>
            </a:r>
            <a:r>
              <a:rPr lang="en-CA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all-cause hospitalizations, all-cause mortality, adverse events, health service use.</a:t>
            </a:r>
          </a:p>
          <a:p>
            <a:pPr marL="914400" lvl="2" indent="0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35B6BD2-271B-4673-7B10-030E93AB9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28498" y="1681163"/>
            <a:ext cx="4703865" cy="823912"/>
          </a:xfrm>
        </p:spPr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487DE15-FEEB-8EBE-367B-FE3908C0C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28498" y="2505075"/>
            <a:ext cx="4703865" cy="36845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2600" dirty="0">
                <a:latin typeface="+mj-lt"/>
              </a:rPr>
              <a:t>Sub-study of </a:t>
            </a:r>
            <a:r>
              <a:rPr lang="en-US" sz="2600" dirty="0" err="1">
                <a:latin typeface="+mj-lt"/>
              </a:rPr>
              <a:t>CanTreatCOVID</a:t>
            </a:r>
            <a:endParaRPr lang="en-US" sz="26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en-CA" sz="2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</a:t>
            </a:r>
            <a:r>
              <a:rPr lang="en-CA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ational, pragmatic, individually-randomized, open-label ED-based adaptive platform trial. </a:t>
            </a:r>
          </a:p>
          <a:p>
            <a:pPr>
              <a:lnSpc>
                <a:spcPct val="110000"/>
              </a:lnSpc>
            </a:pPr>
            <a:r>
              <a:rPr lang="en-CA" sz="2600" dirty="0">
                <a:solidFill>
                  <a:srgbClr val="000000"/>
                </a:solidFill>
                <a:latin typeface="+mj-lt"/>
              </a:rPr>
              <a:t>Pilot with two arms</a:t>
            </a:r>
            <a:endParaRPr lang="en-US" sz="26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en-US" sz="2600" dirty="0">
                <a:latin typeface="+mj-lt"/>
              </a:rPr>
              <a:t>Follow-up 28, 90 days (PCC), 18 </a:t>
            </a:r>
            <a:r>
              <a:rPr lang="en-US" sz="2600" dirty="0" err="1">
                <a:latin typeface="+mj-lt"/>
              </a:rPr>
              <a:t>mo</a:t>
            </a:r>
            <a:endParaRPr lang="en-US" sz="26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en-CA" sz="2600" dirty="0">
                <a:effectLst/>
                <a:latin typeface="+mj-lt"/>
                <a:ea typeface="Calibri" panose="020F0502020204030204" pitchFamily="34" charset="0"/>
              </a:rPr>
              <a:t>ITT approach, </a:t>
            </a:r>
            <a:r>
              <a:rPr lang="en-CA" sz="2600" dirty="0">
                <a:latin typeface="+mj-lt"/>
                <a:ea typeface="Calibri" panose="020F0502020204030204" pitchFamily="34" charset="0"/>
              </a:rPr>
              <a:t>B</a:t>
            </a:r>
            <a:r>
              <a:rPr lang="en-CA" sz="2600" dirty="0">
                <a:effectLst/>
                <a:latin typeface="+mj-lt"/>
                <a:ea typeface="Calibri" panose="020F0502020204030204" pitchFamily="34" charset="0"/>
              </a:rPr>
              <a:t>ayesian logistic regression model stratified by age and vaccination status</a:t>
            </a:r>
            <a:endParaRPr lang="en-US" sz="26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8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BA2956-3572-47E9-B636-738B91BC7191}"/>
              </a:ext>
            </a:extLst>
          </p:cNvPr>
          <p:cNvSpPr txBox="1"/>
          <p:nvPr/>
        </p:nvSpPr>
        <p:spPr>
          <a:xfrm>
            <a:off x="628620" y="259352"/>
            <a:ext cx="895872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Progress </a:t>
            </a:r>
          </a:p>
          <a:p>
            <a:r>
              <a:rPr lang="en-US" dirty="0"/>
              <a:t>September 15, 2023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084FE5-F13A-45F4-B66B-2FBF0CCF5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49443"/>
              </p:ext>
            </p:extLst>
          </p:nvPr>
        </p:nvGraphicFramePr>
        <p:xfrm>
          <a:off x="628620" y="1430858"/>
          <a:ext cx="11096349" cy="509309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8431">
                  <a:extLst>
                    <a:ext uri="{9D8B030D-6E8A-4147-A177-3AD203B41FA5}">
                      <a16:colId xmlns:a16="http://schemas.microsoft.com/office/drawing/2014/main" val="1111445883"/>
                    </a:ext>
                  </a:extLst>
                </a:gridCol>
                <a:gridCol w="2056410">
                  <a:extLst>
                    <a:ext uri="{9D8B030D-6E8A-4147-A177-3AD203B41FA5}">
                      <a16:colId xmlns:a16="http://schemas.microsoft.com/office/drawing/2014/main" val="938725825"/>
                    </a:ext>
                  </a:extLst>
                </a:gridCol>
                <a:gridCol w="2953354">
                  <a:extLst>
                    <a:ext uri="{9D8B030D-6E8A-4147-A177-3AD203B41FA5}">
                      <a16:colId xmlns:a16="http://schemas.microsoft.com/office/drawing/2014/main" val="2244063251"/>
                    </a:ext>
                  </a:extLst>
                </a:gridCol>
                <a:gridCol w="2898662">
                  <a:extLst>
                    <a:ext uri="{9D8B030D-6E8A-4147-A177-3AD203B41FA5}">
                      <a16:colId xmlns:a16="http://schemas.microsoft.com/office/drawing/2014/main" val="2599742381"/>
                    </a:ext>
                  </a:extLst>
                </a:gridCol>
                <a:gridCol w="1509492">
                  <a:extLst>
                    <a:ext uri="{9D8B030D-6E8A-4147-A177-3AD203B41FA5}">
                      <a16:colId xmlns:a16="http://schemas.microsoft.com/office/drawing/2014/main" val="2062555737"/>
                    </a:ext>
                  </a:extLst>
                </a:gridCol>
              </a:tblGrid>
              <a:tr h="301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Province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Provincial Hub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ED Sites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REB amendment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Contracts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925053"/>
                  </a:ext>
                </a:extLst>
              </a:tr>
              <a:tr h="1201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British Columbia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Established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Vancouver General Hospital</a:t>
                      </a:r>
                    </a:p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Lions Gate Hospital</a:t>
                      </a:r>
                    </a:p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St. Paul’s Hospital</a:t>
                      </a:r>
                    </a:p>
                    <a:p>
                      <a:pPr algn="l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Mount St. Joseph’s Hospital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Approved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Pending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41527"/>
                  </a:ext>
                </a:extLst>
              </a:tr>
              <a:tr h="1575193">
                <a:tc>
                  <a:txBody>
                    <a:bodyPr/>
                    <a:lstStyle/>
                    <a:p>
                      <a:r>
                        <a:rPr lang="en-US" sz="1800" b="1" dirty="0"/>
                        <a:t>Ontario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Established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+mj-lt"/>
                        </a:rPr>
                        <a:t>Ottawa Hospital – Civic </a:t>
                      </a:r>
                    </a:p>
                    <a:p>
                      <a:pPr algn="l"/>
                      <a:r>
                        <a:rPr lang="en-US" sz="1800" dirty="0">
                          <a:latin typeface="+mj-lt"/>
                        </a:rPr>
                        <a:t>Ottawa Hospital  -  General</a:t>
                      </a:r>
                    </a:p>
                    <a:p>
                      <a:pPr algn="l"/>
                      <a:r>
                        <a:rPr lang="en-US" sz="1800" dirty="0">
                          <a:latin typeface="+mj-lt"/>
                        </a:rPr>
                        <a:t>Health Science North</a:t>
                      </a:r>
                    </a:p>
                    <a:p>
                      <a:pPr algn="l"/>
                      <a:r>
                        <a:rPr lang="en-US" sz="1800" dirty="0">
                          <a:latin typeface="+mj-lt"/>
                        </a:rPr>
                        <a:t>UHN</a:t>
                      </a:r>
                    </a:p>
                    <a:p>
                      <a:pPr algn="l"/>
                      <a:r>
                        <a:rPr lang="en-US" sz="1800" dirty="0">
                          <a:latin typeface="+mj-lt"/>
                        </a:rPr>
                        <a:t>Kingston General Hospital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Pending CTO submission</a:t>
                      </a:r>
                    </a:p>
                    <a:p>
                      <a:pPr algn="ctr"/>
                      <a:endParaRPr lang="en-US" sz="1800" dirty="0">
                        <a:latin typeface="+mj-lt"/>
                      </a:endParaRPr>
                    </a:p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Pending CIA submission (local institutional ethics)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Pending</a:t>
                      </a:r>
                    </a:p>
                    <a:p>
                      <a:pPr algn="ctr"/>
                      <a:endParaRPr lang="en-US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0632235"/>
                  </a:ext>
                </a:extLst>
              </a:tr>
              <a:tr h="453869">
                <a:tc>
                  <a:txBody>
                    <a:bodyPr/>
                    <a:lstStyle/>
                    <a:p>
                      <a:r>
                        <a:rPr lang="en-US" sz="1800" b="1" dirty="0"/>
                        <a:t>Alberta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Established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+mj-lt"/>
                        </a:rPr>
                        <a:t>Royal Alexandra Hospital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Pending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Pending</a:t>
                      </a:r>
                    </a:p>
                    <a:p>
                      <a:pPr algn="ctr"/>
                      <a:endParaRPr lang="en-US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726782"/>
                  </a:ext>
                </a:extLst>
              </a:tr>
              <a:tr h="827644">
                <a:tc>
                  <a:txBody>
                    <a:bodyPr/>
                    <a:lstStyle/>
                    <a:p>
                      <a:r>
                        <a:rPr lang="en-US" sz="1800" b="1" dirty="0"/>
                        <a:t>Quebec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+mj-lt"/>
                        </a:rPr>
                        <a:t>Hôtel-Dieu de </a:t>
                      </a:r>
                      <a:r>
                        <a:rPr lang="en-US" sz="1800" dirty="0" err="1">
                          <a:latin typeface="+mj-lt"/>
                        </a:rPr>
                        <a:t>Lévis</a:t>
                      </a:r>
                      <a:endParaRPr lang="en-US" sz="1800" dirty="0">
                        <a:latin typeface="+mj-lt"/>
                      </a:endParaRPr>
                    </a:p>
                    <a:p>
                      <a:pPr algn="l"/>
                      <a:r>
                        <a:rPr lang="en-US" sz="1800" dirty="0" err="1">
                          <a:latin typeface="+mj-lt"/>
                        </a:rPr>
                        <a:t>Hôpital</a:t>
                      </a:r>
                      <a:r>
                        <a:rPr lang="en-US" sz="1800" dirty="0">
                          <a:latin typeface="+mj-lt"/>
                        </a:rPr>
                        <a:t> du Sacré-Coeur</a:t>
                      </a:r>
                    </a:p>
                    <a:p>
                      <a:pPr algn="l"/>
                      <a:r>
                        <a:rPr lang="en-US" sz="1800" dirty="0">
                          <a:latin typeface="+mj-lt"/>
                        </a:rPr>
                        <a:t>Royal Victoria Hospital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j-lt"/>
                        </a:rPr>
                        <a:t>Waiting for main REB approval before Amendment submission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Pending</a:t>
                      </a:r>
                    </a:p>
                    <a:p>
                      <a:pPr algn="ctr"/>
                      <a:endParaRPr lang="en-US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9221504"/>
                  </a:ext>
                </a:extLst>
              </a:tr>
              <a:tr h="26698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Total Sites = 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6641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069CA06-4F34-2101-2D91-954D2B56B8E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09122" y="-5790"/>
            <a:ext cx="1882877" cy="11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1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36bd3e-f241-4811-aae3-9536cd51b658">
      <Terms xmlns="http://schemas.microsoft.com/office/infopath/2007/PartnerControls"/>
    </lcf76f155ced4ddcb4097134ff3c332f>
    <TaxCatchAll xmlns="f5ee7e71-09ac-4c02-865c-9c64865680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F13519-4E52-4698-B742-738A7DCFC9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F26396-BDA0-4912-B73E-D064D8CCB5FA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cdbb410c-0039-4c97-a4fa-006c4a539dc0"/>
    <ds:schemaRef ds:uri="http://schemas.openxmlformats.org/package/2006/metadata/core-properties"/>
    <ds:schemaRef ds:uri="85fa4bc1-a756-4266-8701-02b2ee4996f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47FCCFB-28B8-48B7-81D3-FBAB1867E4E2}"/>
</file>

<file path=docProps/app.xml><?xml version="1.0" encoding="utf-8"?>
<Properties xmlns="http://schemas.openxmlformats.org/officeDocument/2006/extended-properties" xmlns:vt="http://schemas.openxmlformats.org/officeDocument/2006/docPropsVTypes">
  <TotalTime>4838</TotalTime>
  <Words>490</Words>
  <Application>Microsoft Macintosh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Canadian COVID-19 ED Rapid Response Network</vt:lpstr>
      <vt:lpstr>Adaptive Platform Trial (APT) Pilot</vt:lpstr>
      <vt:lpstr>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COVID-19 Emergency Department Rapid Response Network (CCEDRRN)</dc:title>
  <dc:creator>Ho, Vi</dc:creator>
  <cp:lastModifiedBy>Hohl, Corinne</cp:lastModifiedBy>
  <cp:revision>12</cp:revision>
  <dcterms:created xsi:type="dcterms:W3CDTF">2023-04-03T22:10:07Z</dcterms:created>
  <dcterms:modified xsi:type="dcterms:W3CDTF">2023-09-15T22:42:05Z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0x010100293BEB1AD0340E468D477139C7E6DBD8</vt:lpwstr>
  </property>
  <property fmtid="{D5CDD505-2E9C-101B-9397-08002B2CF9AE}" pid="3" name="MediaServiceImageTags">
    <vt:lpwstr/>
  </property>
</Properties>
</file>