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33"/>
  </p:notesMasterIdLst>
  <p:sldIdLst>
    <p:sldId id="287" r:id="rId5"/>
    <p:sldId id="361" r:id="rId6"/>
    <p:sldId id="364" r:id="rId7"/>
    <p:sldId id="385" r:id="rId8"/>
    <p:sldId id="363" r:id="rId9"/>
    <p:sldId id="365" r:id="rId10"/>
    <p:sldId id="366" r:id="rId11"/>
    <p:sldId id="367" r:id="rId12"/>
    <p:sldId id="369" r:id="rId13"/>
    <p:sldId id="370" r:id="rId14"/>
    <p:sldId id="372" r:id="rId15"/>
    <p:sldId id="373" r:id="rId16"/>
    <p:sldId id="374" r:id="rId17"/>
    <p:sldId id="375" r:id="rId18"/>
    <p:sldId id="390" r:id="rId19"/>
    <p:sldId id="376" r:id="rId20"/>
    <p:sldId id="377" r:id="rId21"/>
    <p:sldId id="378" r:id="rId22"/>
    <p:sldId id="387" r:id="rId23"/>
    <p:sldId id="379" r:id="rId24"/>
    <p:sldId id="380" r:id="rId25"/>
    <p:sldId id="371" r:id="rId26"/>
    <p:sldId id="383" r:id="rId27"/>
    <p:sldId id="381" r:id="rId28"/>
    <p:sldId id="389" r:id="rId29"/>
    <p:sldId id="388" r:id="rId30"/>
    <p:sldId id="386" r:id="rId31"/>
    <p:sldId id="3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55A"/>
    <a:srgbClr val="30508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985" autoAdjust="0"/>
    <p:restoredTop sz="74286" autoAdjust="0"/>
  </p:normalViewPr>
  <p:slideViewPr>
    <p:cSldViewPr snapToGrid="0">
      <p:cViewPr varScale="1">
        <p:scale>
          <a:sx n="49" d="100"/>
          <a:sy n="49" d="100"/>
        </p:scale>
        <p:origin x="1108" y="52"/>
      </p:cViewPr>
      <p:guideLst/>
    </p:cSldViewPr>
  </p:slid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A6F4B9-C34D-4A1E-92F8-B9662064B89D}" type="datetimeFigureOut">
              <a:rPr lang="en-CA" smtClean="0"/>
              <a:t>2023-09-11</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5CD535-3210-4CFC-B310-62A94C7BC56B}" type="slidenum">
              <a:rPr lang="en-CA" smtClean="0"/>
              <a:t>‹#›</a:t>
            </a:fld>
            <a:endParaRPr lang="en-CA"/>
          </a:p>
        </p:txBody>
      </p:sp>
    </p:spTree>
    <p:extLst>
      <p:ext uri="{BB962C8B-B14F-4D97-AF65-F5344CB8AC3E}">
        <p14:creationId xmlns:p14="http://schemas.microsoft.com/office/powerpoint/2010/main" val="860771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1</a:t>
            </a:fld>
            <a:endParaRPr lang="en-CA"/>
          </a:p>
        </p:txBody>
      </p:sp>
    </p:spTree>
    <p:extLst>
      <p:ext uri="{BB962C8B-B14F-4D97-AF65-F5344CB8AC3E}">
        <p14:creationId xmlns:p14="http://schemas.microsoft.com/office/powerpoint/2010/main" val="4042007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10</a:t>
            </a:fld>
            <a:endParaRPr lang="en-CA"/>
          </a:p>
        </p:txBody>
      </p:sp>
    </p:spTree>
    <p:extLst>
      <p:ext uri="{BB962C8B-B14F-4D97-AF65-F5344CB8AC3E}">
        <p14:creationId xmlns:p14="http://schemas.microsoft.com/office/powerpoint/2010/main" val="727429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11</a:t>
            </a:fld>
            <a:endParaRPr lang="en-CA"/>
          </a:p>
        </p:txBody>
      </p:sp>
    </p:spTree>
    <p:extLst>
      <p:ext uri="{BB962C8B-B14F-4D97-AF65-F5344CB8AC3E}">
        <p14:creationId xmlns:p14="http://schemas.microsoft.com/office/powerpoint/2010/main" val="4217207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12</a:t>
            </a:fld>
            <a:endParaRPr lang="en-CA"/>
          </a:p>
        </p:txBody>
      </p:sp>
    </p:spTree>
    <p:extLst>
      <p:ext uri="{BB962C8B-B14F-4D97-AF65-F5344CB8AC3E}">
        <p14:creationId xmlns:p14="http://schemas.microsoft.com/office/powerpoint/2010/main" val="259023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13</a:t>
            </a:fld>
            <a:endParaRPr lang="en-CA"/>
          </a:p>
        </p:txBody>
      </p:sp>
    </p:spTree>
    <p:extLst>
      <p:ext uri="{BB962C8B-B14F-4D97-AF65-F5344CB8AC3E}">
        <p14:creationId xmlns:p14="http://schemas.microsoft.com/office/powerpoint/2010/main" val="7532537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14</a:t>
            </a:fld>
            <a:endParaRPr lang="en-CA"/>
          </a:p>
        </p:txBody>
      </p:sp>
    </p:spTree>
    <p:extLst>
      <p:ext uri="{BB962C8B-B14F-4D97-AF65-F5344CB8AC3E}">
        <p14:creationId xmlns:p14="http://schemas.microsoft.com/office/powerpoint/2010/main" val="23869639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15</a:t>
            </a:fld>
            <a:endParaRPr lang="en-CA"/>
          </a:p>
        </p:txBody>
      </p:sp>
    </p:spTree>
    <p:extLst>
      <p:ext uri="{BB962C8B-B14F-4D97-AF65-F5344CB8AC3E}">
        <p14:creationId xmlns:p14="http://schemas.microsoft.com/office/powerpoint/2010/main" val="2639052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16</a:t>
            </a:fld>
            <a:endParaRPr lang="en-CA"/>
          </a:p>
        </p:txBody>
      </p:sp>
    </p:spTree>
    <p:extLst>
      <p:ext uri="{BB962C8B-B14F-4D97-AF65-F5344CB8AC3E}">
        <p14:creationId xmlns:p14="http://schemas.microsoft.com/office/powerpoint/2010/main" val="9555351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17</a:t>
            </a:fld>
            <a:endParaRPr lang="en-CA"/>
          </a:p>
        </p:txBody>
      </p:sp>
    </p:spTree>
    <p:extLst>
      <p:ext uri="{BB962C8B-B14F-4D97-AF65-F5344CB8AC3E}">
        <p14:creationId xmlns:p14="http://schemas.microsoft.com/office/powerpoint/2010/main" val="10766456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18</a:t>
            </a:fld>
            <a:endParaRPr lang="en-CA"/>
          </a:p>
        </p:txBody>
      </p:sp>
    </p:spTree>
    <p:extLst>
      <p:ext uri="{BB962C8B-B14F-4D97-AF65-F5344CB8AC3E}">
        <p14:creationId xmlns:p14="http://schemas.microsoft.com/office/powerpoint/2010/main" val="73469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19</a:t>
            </a:fld>
            <a:endParaRPr lang="en-CA"/>
          </a:p>
        </p:txBody>
      </p:sp>
    </p:spTree>
    <p:extLst>
      <p:ext uri="{BB962C8B-B14F-4D97-AF65-F5344CB8AC3E}">
        <p14:creationId xmlns:p14="http://schemas.microsoft.com/office/powerpoint/2010/main" val="13738186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2</a:t>
            </a:fld>
            <a:endParaRPr lang="en-CA"/>
          </a:p>
        </p:txBody>
      </p:sp>
    </p:spTree>
    <p:extLst>
      <p:ext uri="{BB962C8B-B14F-4D97-AF65-F5344CB8AC3E}">
        <p14:creationId xmlns:p14="http://schemas.microsoft.com/office/powerpoint/2010/main" val="2282043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20</a:t>
            </a:fld>
            <a:endParaRPr lang="en-CA"/>
          </a:p>
        </p:txBody>
      </p:sp>
    </p:spTree>
    <p:extLst>
      <p:ext uri="{BB962C8B-B14F-4D97-AF65-F5344CB8AC3E}">
        <p14:creationId xmlns:p14="http://schemas.microsoft.com/office/powerpoint/2010/main" val="25571543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21</a:t>
            </a:fld>
            <a:endParaRPr lang="en-CA"/>
          </a:p>
        </p:txBody>
      </p:sp>
    </p:spTree>
    <p:extLst>
      <p:ext uri="{BB962C8B-B14F-4D97-AF65-F5344CB8AC3E}">
        <p14:creationId xmlns:p14="http://schemas.microsoft.com/office/powerpoint/2010/main" val="4097881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22</a:t>
            </a:fld>
            <a:endParaRPr lang="en-CA"/>
          </a:p>
        </p:txBody>
      </p:sp>
    </p:spTree>
    <p:extLst>
      <p:ext uri="{BB962C8B-B14F-4D97-AF65-F5344CB8AC3E}">
        <p14:creationId xmlns:p14="http://schemas.microsoft.com/office/powerpoint/2010/main" val="24103997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23</a:t>
            </a:fld>
            <a:endParaRPr lang="en-CA"/>
          </a:p>
        </p:txBody>
      </p:sp>
    </p:spTree>
    <p:extLst>
      <p:ext uri="{BB962C8B-B14F-4D97-AF65-F5344CB8AC3E}">
        <p14:creationId xmlns:p14="http://schemas.microsoft.com/office/powerpoint/2010/main" val="15037939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24</a:t>
            </a:fld>
            <a:endParaRPr lang="en-CA"/>
          </a:p>
        </p:txBody>
      </p:sp>
    </p:spTree>
    <p:extLst>
      <p:ext uri="{BB962C8B-B14F-4D97-AF65-F5344CB8AC3E}">
        <p14:creationId xmlns:p14="http://schemas.microsoft.com/office/powerpoint/2010/main" val="26847764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25</a:t>
            </a:fld>
            <a:endParaRPr lang="en-CA"/>
          </a:p>
        </p:txBody>
      </p:sp>
    </p:spTree>
    <p:extLst>
      <p:ext uri="{BB962C8B-B14F-4D97-AF65-F5344CB8AC3E}">
        <p14:creationId xmlns:p14="http://schemas.microsoft.com/office/powerpoint/2010/main" val="873773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26</a:t>
            </a:fld>
            <a:endParaRPr lang="en-CA"/>
          </a:p>
        </p:txBody>
      </p:sp>
    </p:spTree>
    <p:extLst>
      <p:ext uri="{BB962C8B-B14F-4D97-AF65-F5344CB8AC3E}">
        <p14:creationId xmlns:p14="http://schemas.microsoft.com/office/powerpoint/2010/main" val="42603486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27</a:t>
            </a:fld>
            <a:endParaRPr lang="en-CA"/>
          </a:p>
        </p:txBody>
      </p:sp>
    </p:spTree>
    <p:extLst>
      <p:ext uri="{BB962C8B-B14F-4D97-AF65-F5344CB8AC3E}">
        <p14:creationId xmlns:p14="http://schemas.microsoft.com/office/powerpoint/2010/main" val="13326823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28</a:t>
            </a:fld>
            <a:endParaRPr lang="en-CA"/>
          </a:p>
        </p:txBody>
      </p:sp>
    </p:spTree>
    <p:extLst>
      <p:ext uri="{BB962C8B-B14F-4D97-AF65-F5344CB8AC3E}">
        <p14:creationId xmlns:p14="http://schemas.microsoft.com/office/powerpoint/2010/main" val="4139152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3</a:t>
            </a:fld>
            <a:endParaRPr lang="en-CA"/>
          </a:p>
        </p:txBody>
      </p:sp>
    </p:spTree>
    <p:extLst>
      <p:ext uri="{BB962C8B-B14F-4D97-AF65-F5344CB8AC3E}">
        <p14:creationId xmlns:p14="http://schemas.microsoft.com/office/powerpoint/2010/main" val="10889864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4</a:t>
            </a:fld>
            <a:endParaRPr lang="en-CA"/>
          </a:p>
        </p:txBody>
      </p:sp>
    </p:spTree>
    <p:extLst>
      <p:ext uri="{BB962C8B-B14F-4D97-AF65-F5344CB8AC3E}">
        <p14:creationId xmlns:p14="http://schemas.microsoft.com/office/powerpoint/2010/main" val="166618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5</a:t>
            </a:fld>
            <a:endParaRPr lang="en-CA"/>
          </a:p>
        </p:txBody>
      </p:sp>
    </p:spTree>
    <p:extLst>
      <p:ext uri="{BB962C8B-B14F-4D97-AF65-F5344CB8AC3E}">
        <p14:creationId xmlns:p14="http://schemas.microsoft.com/office/powerpoint/2010/main" val="11404992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6</a:t>
            </a:fld>
            <a:endParaRPr lang="en-CA"/>
          </a:p>
        </p:txBody>
      </p:sp>
    </p:spTree>
    <p:extLst>
      <p:ext uri="{BB962C8B-B14F-4D97-AF65-F5344CB8AC3E}">
        <p14:creationId xmlns:p14="http://schemas.microsoft.com/office/powerpoint/2010/main" val="14856719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7</a:t>
            </a:fld>
            <a:endParaRPr lang="en-CA"/>
          </a:p>
        </p:txBody>
      </p:sp>
    </p:spTree>
    <p:extLst>
      <p:ext uri="{BB962C8B-B14F-4D97-AF65-F5344CB8AC3E}">
        <p14:creationId xmlns:p14="http://schemas.microsoft.com/office/powerpoint/2010/main" val="259126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8</a:t>
            </a:fld>
            <a:endParaRPr lang="en-CA"/>
          </a:p>
        </p:txBody>
      </p:sp>
    </p:spTree>
    <p:extLst>
      <p:ext uri="{BB962C8B-B14F-4D97-AF65-F5344CB8AC3E}">
        <p14:creationId xmlns:p14="http://schemas.microsoft.com/office/powerpoint/2010/main" val="1943672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BE5CD535-3210-4CFC-B310-62A94C7BC56B}" type="slidenum">
              <a:rPr lang="en-CA" smtClean="0"/>
              <a:t>9</a:t>
            </a:fld>
            <a:endParaRPr lang="en-CA"/>
          </a:p>
        </p:txBody>
      </p:sp>
    </p:spTree>
    <p:extLst>
      <p:ext uri="{BB962C8B-B14F-4D97-AF65-F5344CB8AC3E}">
        <p14:creationId xmlns:p14="http://schemas.microsoft.com/office/powerpoint/2010/main" val="35743697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945305" y="3534032"/>
            <a:ext cx="9385469" cy="1127275"/>
          </a:xfrm>
        </p:spPr>
        <p:txBody>
          <a:bodyPr anchor="ctr">
            <a:normAutofit/>
          </a:bodyPr>
          <a:lstStyle>
            <a:lvl1pPr algn="l">
              <a:defRPr sz="4800" b="0" baseline="0">
                <a:solidFill>
                  <a:schemeClr val="tx1"/>
                </a:solidFill>
              </a:defRPr>
            </a:lvl1pPr>
          </a:lstStyle>
          <a:p>
            <a:r>
              <a:rPr lang="en-US" dirty="0"/>
              <a:t>CLICK TO EDIT MASTER TITLE STYLE</a:t>
            </a:r>
            <a:endParaRPr lang="en-CA" dirty="0"/>
          </a:p>
        </p:txBody>
      </p:sp>
      <p:sp>
        <p:nvSpPr>
          <p:cNvPr id="3" name="Subtitle 2"/>
          <p:cNvSpPr>
            <a:spLocks noGrp="1"/>
          </p:cNvSpPr>
          <p:nvPr>
            <p:ph type="subTitle" idx="1"/>
          </p:nvPr>
        </p:nvSpPr>
        <p:spPr>
          <a:xfrm>
            <a:off x="945305" y="4725544"/>
            <a:ext cx="5824104" cy="689406"/>
          </a:xfrm>
        </p:spPr>
        <p:txBody>
          <a:bodyPr anchor="ctr"/>
          <a:lstStyle>
            <a:lvl1pPr marL="0" indent="0" algn="l">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CA"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8173" y="878443"/>
            <a:ext cx="5615245" cy="2217911"/>
          </a:xfrm>
          <a:prstGeom prst="rect">
            <a:avLst/>
          </a:prstGeom>
        </p:spPr>
      </p:pic>
    </p:spTree>
    <p:extLst>
      <p:ext uri="{BB962C8B-B14F-4D97-AF65-F5344CB8AC3E}">
        <p14:creationId xmlns:p14="http://schemas.microsoft.com/office/powerpoint/2010/main" val="7398620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ght background with watermark">
    <p:bg>
      <p:bgRef idx="1001">
        <a:schemeClr val="bg2"/>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Slide Number Placeholder 5"/>
          <p:cNvSpPr>
            <a:spLocks noGrp="1"/>
          </p:cNvSpPr>
          <p:nvPr>
            <p:ph type="sldNum" sz="quarter" idx="12"/>
          </p:nvPr>
        </p:nvSpPr>
        <p:spPr>
          <a:xfrm>
            <a:off x="8610600" y="6164825"/>
            <a:ext cx="2743200" cy="365125"/>
          </a:xfrm>
        </p:spPr>
        <p:txBody>
          <a:bodyPr/>
          <a:lstStyle>
            <a:lvl1pPr>
              <a:defRPr>
                <a:solidFill>
                  <a:schemeClr val="tx1"/>
                </a:solidFill>
              </a:defRPr>
            </a:lvl1pPr>
          </a:lstStyle>
          <a:p>
            <a:fld id="{3D1EC383-C7C2-428B-A931-C10A7F8C8CF0}" type="slidenum">
              <a:rPr lang="en-CA" smtClean="0"/>
              <a:pPr/>
              <a:t>‹#›</a:t>
            </a:fld>
            <a:endParaRPr lang="en-CA" dirty="0"/>
          </a:p>
        </p:txBody>
      </p:sp>
    </p:spTree>
    <p:extLst>
      <p:ext uri="{BB962C8B-B14F-4D97-AF65-F5344CB8AC3E}">
        <p14:creationId xmlns:p14="http://schemas.microsoft.com/office/powerpoint/2010/main" val="1075673378"/>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ue background with watermark">
    <p:bg>
      <p:bgRef idx="1002">
        <a:schemeClr val="bg2"/>
      </p:bgRef>
    </p:bg>
    <p:spTree>
      <p:nvGrpSpPr>
        <p:cNvPr id="1" name=""/>
        <p:cNvGrpSpPr/>
        <p:nvPr/>
      </p:nvGrpSpPr>
      <p:grpSpPr>
        <a:xfrm>
          <a:off x="0" y="0"/>
          <a:ext cx="0" cy="0"/>
          <a:chOff x="0" y="0"/>
          <a:chExt cx="0" cy="0"/>
        </a:xfrm>
      </p:grpSpPr>
      <p:sp>
        <p:nvSpPr>
          <p:cNvPr id="4" name="Rectangle 3"/>
          <p:cNvSpPr/>
          <p:nvPr userDrawn="1"/>
        </p:nvSpPr>
        <p:spPr>
          <a:xfrm>
            <a:off x="1" y="0"/>
            <a:ext cx="12192000" cy="6857999"/>
          </a:xfrm>
          <a:prstGeom prst="rect">
            <a:avLst/>
          </a:prstGeom>
          <a:solidFill>
            <a:srgbClr val="305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Slide Number Placeholder 5"/>
          <p:cNvSpPr>
            <a:spLocks noGrp="1"/>
          </p:cNvSpPr>
          <p:nvPr>
            <p:ph type="sldNum" sz="quarter" idx="12"/>
          </p:nvPr>
        </p:nvSpPr>
        <p:spPr>
          <a:xfrm>
            <a:off x="8610600" y="6164825"/>
            <a:ext cx="2743200" cy="365125"/>
          </a:xfrm>
        </p:spPr>
        <p:txBody>
          <a:bodyPr/>
          <a:lstStyle/>
          <a:p>
            <a:fld id="{3D1EC383-C7C2-428B-A931-C10A7F8C8CF0}" type="slidenum">
              <a:rPr lang="en-CA" smtClean="0"/>
              <a:t>‹#›</a:t>
            </a:fld>
            <a:endParaRPr lang="en-CA"/>
          </a:p>
        </p:txBody>
      </p:sp>
    </p:spTree>
    <p:extLst>
      <p:ext uri="{BB962C8B-B14F-4D97-AF65-F5344CB8AC3E}">
        <p14:creationId xmlns:p14="http://schemas.microsoft.com/office/powerpoint/2010/main" val="2033884724"/>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Light background">
    <p:bg>
      <p:bgRef idx="1001">
        <a:schemeClr val="bg2"/>
      </p:bgRef>
    </p:bg>
    <p:spTree>
      <p:nvGrpSpPr>
        <p:cNvPr id="1" name=""/>
        <p:cNvGrpSpPr/>
        <p:nvPr/>
      </p:nvGrpSpPr>
      <p:grpSpPr>
        <a:xfrm>
          <a:off x="0" y="0"/>
          <a:ext cx="0" cy="0"/>
          <a:chOff x="0" y="0"/>
          <a:chExt cx="0" cy="0"/>
        </a:xfrm>
      </p:grpSpPr>
      <p:sp>
        <p:nvSpPr>
          <p:cNvPr id="3" name="Slide Number Placeholder 5"/>
          <p:cNvSpPr txBox="1">
            <a:spLocks/>
          </p:cNvSpPr>
          <p:nvPr userDrawn="1"/>
        </p:nvSpPr>
        <p:spPr>
          <a:xfrm>
            <a:off x="8610600" y="616482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D1EC383-C7C2-428B-A931-C10A7F8C8CF0}" type="slidenum">
              <a:rPr lang="en-CA" smtClean="0"/>
              <a:pPr/>
              <a:t>‹#›</a:t>
            </a:fld>
            <a:endParaRPr lang="en-CA"/>
          </a:p>
        </p:txBody>
      </p:sp>
    </p:spTree>
    <p:extLst>
      <p:ext uri="{BB962C8B-B14F-4D97-AF65-F5344CB8AC3E}">
        <p14:creationId xmlns:p14="http://schemas.microsoft.com/office/powerpoint/2010/main" val="1568293238"/>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digenous Land Acknowledgment">
    <p:spTree>
      <p:nvGrpSpPr>
        <p:cNvPr id="1" name=""/>
        <p:cNvGrpSpPr/>
        <p:nvPr/>
      </p:nvGrpSpPr>
      <p:grpSpPr>
        <a:xfrm>
          <a:off x="0" y="0"/>
          <a:ext cx="0" cy="0"/>
          <a:chOff x="0" y="0"/>
          <a:chExt cx="0" cy="0"/>
        </a:xfrm>
      </p:grpSpPr>
      <p:sp>
        <p:nvSpPr>
          <p:cNvPr id="6" name="Rectangle 5"/>
          <p:cNvSpPr/>
          <p:nvPr userDrawn="1"/>
        </p:nvSpPr>
        <p:spPr>
          <a:xfrm>
            <a:off x="5066270" y="0"/>
            <a:ext cx="712573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Slide Number Placeholder 5"/>
          <p:cNvSpPr>
            <a:spLocks noGrp="1"/>
          </p:cNvSpPr>
          <p:nvPr>
            <p:ph type="sldNum" sz="quarter" idx="12"/>
          </p:nvPr>
        </p:nvSpPr>
        <p:spPr>
          <a:xfrm>
            <a:off x="8610600" y="6164825"/>
            <a:ext cx="2743200" cy="365125"/>
          </a:xfrm>
        </p:spPr>
        <p:txBody>
          <a:bodyPr/>
          <a:lstStyle>
            <a:lvl1pPr>
              <a:defRPr>
                <a:solidFill>
                  <a:schemeClr val="bg1"/>
                </a:solidFill>
              </a:defRPr>
            </a:lvl1pPr>
          </a:lstStyle>
          <a:p>
            <a:fld id="{3D1EC383-C7C2-428B-A931-C10A7F8C8CF0}" type="slidenum">
              <a:rPr lang="en-CA" smtClean="0"/>
              <a:pPr/>
              <a:t>‹#›</a:t>
            </a:fld>
            <a:endParaRPr lang="en-CA"/>
          </a:p>
        </p:txBody>
      </p:sp>
      <p:sp>
        <p:nvSpPr>
          <p:cNvPr id="5" name="TextBox 4"/>
          <p:cNvSpPr txBox="1"/>
          <p:nvPr userDrawn="1"/>
        </p:nvSpPr>
        <p:spPr>
          <a:xfrm>
            <a:off x="5857101" y="1103005"/>
            <a:ext cx="5873579"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chemeClr val="bg1"/>
                </a:solidFill>
                <a:effectLst/>
                <a:latin typeface="Calibri" panose="020F0502020204030204" pitchFamily="34" charset="0"/>
                <a:ea typeface="Calibri" panose="020F0502020204030204" pitchFamily="34" charset="0"/>
              </a:rPr>
              <a:t>“We acknowledge the land on which we gather is the traditional territory of the Haudenosaunee and </a:t>
            </a:r>
            <a:r>
              <a:rPr lang="en-US" sz="2400" dirty="0" err="1">
                <a:solidFill>
                  <a:schemeClr val="bg1"/>
                </a:solidFill>
                <a:effectLst/>
                <a:latin typeface="Calibri" panose="020F0502020204030204" pitchFamily="34" charset="0"/>
                <a:ea typeface="Calibri" panose="020F0502020204030204" pitchFamily="34" charset="0"/>
              </a:rPr>
              <a:t>Anishinaabeg</a:t>
            </a:r>
            <a:r>
              <a:rPr lang="en-US" sz="2400" dirty="0">
                <a:solidFill>
                  <a:schemeClr val="bg1"/>
                </a:solidFill>
                <a:effectLst/>
                <a:latin typeface="Calibri" panose="020F0502020204030204" pitchFamily="34" charset="0"/>
                <a:ea typeface="Calibri" panose="020F0502020204030204" pitchFamily="34" charset="0"/>
              </a:rPr>
              <a:t> Peoples, many of whom continue to live and work here today. This territory is covered by the Upper Canada Treaties and is within the land protected by the Dish With One Spoon Wampum agreement. Today this gathering place is home to many First Nations, Métis, and Inuit Peoples and acknowledging reminds us that our great standard of living is directly related to the resources and friendship of Indigenous Peoples.”</a:t>
            </a:r>
          </a:p>
        </p:txBody>
      </p:sp>
      <p:sp>
        <p:nvSpPr>
          <p:cNvPr id="12" name="Rectangle 11"/>
          <p:cNvSpPr/>
          <p:nvPr userDrawn="1"/>
        </p:nvSpPr>
        <p:spPr>
          <a:xfrm>
            <a:off x="1" y="-1"/>
            <a:ext cx="5252935" cy="6858001"/>
          </a:xfrm>
          <a:prstGeom prst="rect">
            <a:avLst/>
          </a:prstGeom>
          <a:solidFill>
            <a:schemeClr val="bg1"/>
          </a:solidFill>
          <a:ln>
            <a:noFill/>
          </a:ln>
          <a:effectLst>
            <a:outerShdw blurRad="101600" dist="381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TextBox 6"/>
          <p:cNvSpPr txBox="1"/>
          <p:nvPr userDrawn="1"/>
        </p:nvSpPr>
        <p:spPr>
          <a:xfrm>
            <a:off x="567783" y="849520"/>
            <a:ext cx="3871784" cy="1200329"/>
          </a:xfrm>
          <a:prstGeom prst="rect">
            <a:avLst/>
          </a:prstGeom>
          <a:noFill/>
        </p:spPr>
        <p:txBody>
          <a:bodyPr wrap="square" rtlCol="0">
            <a:spAutoFit/>
          </a:bodyPr>
          <a:lstStyle/>
          <a:p>
            <a:r>
              <a:rPr lang="en-CA" sz="3600" dirty="0"/>
              <a:t>Indigenous Land</a:t>
            </a:r>
            <a:br>
              <a:rPr lang="en-CA" sz="3600" dirty="0"/>
            </a:br>
            <a:r>
              <a:rPr lang="en-CA" sz="3600" dirty="0"/>
              <a:t>Acknowledgment </a:t>
            </a:r>
          </a:p>
        </p:txBody>
      </p:sp>
      <p:sp>
        <p:nvSpPr>
          <p:cNvPr id="9" name="TextBox 8"/>
          <p:cNvSpPr txBox="1"/>
          <p:nvPr userDrawn="1"/>
        </p:nvSpPr>
        <p:spPr>
          <a:xfrm>
            <a:off x="594576" y="2257168"/>
            <a:ext cx="4068040" cy="2585323"/>
          </a:xfrm>
          <a:prstGeom prst="rect">
            <a:avLst/>
          </a:prstGeom>
          <a:noFill/>
        </p:spPr>
        <p:txBody>
          <a:bodyPr wrap="square" rtlCol="0">
            <a:spAutoFit/>
          </a:bodyPr>
          <a:lstStyle/>
          <a:p>
            <a:pPr lvl="0"/>
            <a:r>
              <a:rPr lang="en-US" sz="1800" dirty="0"/>
              <a:t>At Niagara Health, we remain committed to highlighting inclusion as a key driver for providing Extraordinary Caring.</a:t>
            </a:r>
          </a:p>
          <a:p>
            <a:pPr lvl="0"/>
            <a:r>
              <a:rPr lang="en-US" sz="1800" dirty="0"/>
              <a:t>As part of our continued commitment to diversity, equity and inclusion, we would like to share our organizational Indigenous Land Acknowledgment that was developed in partnership with local Indigenous partners:</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6908" y="5357320"/>
            <a:ext cx="2769814" cy="990067"/>
          </a:xfrm>
          <a:prstGeom prst="rect">
            <a:avLst/>
          </a:prstGeom>
        </p:spPr>
      </p:pic>
    </p:spTree>
    <p:extLst>
      <p:ext uri="{BB962C8B-B14F-4D97-AF65-F5344CB8AC3E}">
        <p14:creationId xmlns:p14="http://schemas.microsoft.com/office/powerpoint/2010/main" val="1119922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hasCustomPrompt="1"/>
          </p:nvPr>
        </p:nvSpPr>
        <p:spPr>
          <a:xfrm>
            <a:off x="831850" y="1629512"/>
            <a:ext cx="10515599" cy="1410789"/>
          </a:xfrm>
        </p:spPr>
        <p:txBody>
          <a:bodyPr anchor="ctr">
            <a:normAutofit/>
          </a:bodyPr>
          <a:lstStyle>
            <a:lvl1pPr algn="ctr">
              <a:defRPr sz="5400" b="0">
                <a:solidFill>
                  <a:schemeClr val="tx2"/>
                </a:solidFill>
              </a:defRPr>
            </a:lvl1pPr>
          </a:lstStyle>
          <a:p>
            <a:r>
              <a:rPr lang="en-US" dirty="0"/>
              <a:t>CLICK TO EDIT MASTER TITLE STYLE</a:t>
            </a:r>
            <a:endParaRPr lang="en-CA" dirty="0"/>
          </a:p>
        </p:txBody>
      </p:sp>
      <p:sp>
        <p:nvSpPr>
          <p:cNvPr id="3" name="Text Placeholder 2"/>
          <p:cNvSpPr>
            <a:spLocks noGrp="1"/>
          </p:cNvSpPr>
          <p:nvPr>
            <p:ph type="body" idx="1"/>
          </p:nvPr>
        </p:nvSpPr>
        <p:spPr>
          <a:xfrm>
            <a:off x="831850" y="3169200"/>
            <a:ext cx="10515600" cy="1500187"/>
          </a:xfrm>
        </p:spPr>
        <p:txBody>
          <a:bodyPr/>
          <a:lstStyle>
            <a:lvl1pPr marL="0" indent="0" algn="ctr">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Rectangle 5"/>
          <p:cNvSpPr/>
          <p:nvPr userDrawn="1"/>
        </p:nvSpPr>
        <p:spPr>
          <a:xfrm>
            <a:off x="0" y="5943599"/>
            <a:ext cx="12192000" cy="914401"/>
          </a:xfrm>
          <a:prstGeom prst="rect">
            <a:avLst/>
          </a:prstGeom>
          <a:solidFill>
            <a:schemeClr val="bg1"/>
          </a:solidFill>
          <a:ln>
            <a:noFill/>
          </a:ln>
          <a:effectLst>
            <a:outerShdw blurRad="101600" dir="16200000"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nvGrpSpPr>
          <p:cNvPr id="13" name="Group 12"/>
          <p:cNvGrpSpPr/>
          <p:nvPr userDrawn="1"/>
        </p:nvGrpSpPr>
        <p:grpSpPr>
          <a:xfrm>
            <a:off x="831850" y="6092925"/>
            <a:ext cx="5255659" cy="615748"/>
            <a:chOff x="572040" y="6037321"/>
            <a:chExt cx="5255659" cy="615748"/>
          </a:xfrm>
        </p:grpSpPr>
        <p:sp>
          <p:nvSpPr>
            <p:cNvPr id="5" name="TextBox 4"/>
            <p:cNvSpPr txBox="1"/>
            <p:nvPr userDrawn="1"/>
          </p:nvSpPr>
          <p:spPr>
            <a:xfrm>
              <a:off x="1091659" y="6119336"/>
              <a:ext cx="4736040" cy="492443"/>
            </a:xfrm>
            <a:prstGeom prst="rect">
              <a:avLst/>
            </a:prstGeom>
            <a:noFill/>
          </p:spPr>
          <p:txBody>
            <a:bodyPr wrap="none" rtlCol="0">
              <a:spAutoFit/>
            </a:bodyPr>
            <a:lstStyle/>
            <a:p>
              <a:r>
                <a:rPr lang="en-US" sz="1400" b="1" dirty="0">
                  <a:solidFill>
                    <a:schemeClr val="tx2"/>
                  </a:solidFill>
                </a:rPr>
                <a:t>Niagara Health Knowledge Institute</a:t>
              </a:r>
            </a:p>
            <a:p>
              <a:r>
                <a:rPr lang="en-US" sz="1200" b="0" dirty="0">
                  <a:solidFill>
                    <a:schemeClr val="tx1"/>
                  </a:solidFill>
                </a:rPr>
                <a:t>Transforming</a:t>
              </a:r>
              <a:r>
                <a:rPr lang="en-US" sz="1200" b="0" baseline="0" dirty="0">
                  <a:solidFill>
                    <a:schemeClr val="tx1"/>
                  </a:solidFill>
                </a:rPr>
                <a:t> healthcare through knowledge generation and mobilization</a:t>
              </a:r>
              <a:endParaRPr lang="en-CA" sz="1200" b="0" dirty="0">
                <a:solidFill>
                  <a:schemeClr val="tx1"/>
                </a:solidFill>
              </a:endParaRP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2040" y="6037321"/>
              <a:ext cx="519619" cy="615748"/>
            </a:xfrm>
            <a:prstGeom prst="rect">
              <a:avLst/>
            </a:prstGeom>
          </p:spPr>
        </p:pic>
      </p:grpSp>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r="3459"/>
          <a:stretch/>
        </p:blipFill>
        <p:spPr>
          <a:xfrm>
            <a:off x="8764142" y="6112938"/>
            <a:ext cx="2583307" cy="595735"/>
          </a:xfrm>
          <a:prstGeom prst="rect">
            <a:avLst/>
          </a:prstGeom>
        </p:spPr>
      </p:pic>
    </p:spTree>
    <p:extLst>
      <p:ext uri="{BB962C8B-B14F-4D97-AF65-F5344CB8AC3E}">
        <p14:creationId xmlns:p14="http://schemas.microsoft.com/office/powerpoint/2010/main" val="3060563083"/>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2"/>
      </p:bgRef>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29709" y="1303925"/>
            <a:ext cx="10515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7" name="Rectangle 16"/>
          <p:cNvSpPr/>
          <p:nvPr userDrawn="1"/>
        </p:nvSpPr>
        <p:spPr>
          <a:xfrm>
            <a:off x="0" y="5943599"/>
            <a:ext cx="12192000" cy="914401"/>
          </a:xfrm>
          <a:prstGeom prst="rect">
            <a:avLst/>
          </a:prstGeom>
          <a:solidFill>
            <a:schemeClr val="bg1"/>
          </a:solidFill>
          <a:ln>
            <a:noFill/>
          </a:ln>
          <a:effectLst>
            <a:outerShdw blurRad="101600" dir="16200000"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Slide Number Placeholder 5"/>
          <p:cNvSpPr>
            <a:spLocks noGrp="1"/>
          </p:cNvSpPr>
          <p:nvPr>
            <p:ph type="sldNum" sz="quarter" idx="12"/>
          </p:nvPr>
        </p:nvSpPr>
        <p:spPr>
          <a:xfrm>
            <a:off x="10817157" y="6236619"/>
            <a:ext cx="536642" cy="365125"/>
          </a:xfrm>
        </p:spPr>
        <p:txBody>
          <a:bodyPr/>
          <a:lstStyle>
            <a:lvl1pPr>
              <a:defRPr sz="1000"/>
            </a:lvl1pPr>
          </a:lstStyle>
          <a:p>
            <a:fld id="{3D1EC383-C7C2-428B-A931-C10A7F8C8CF0}" type="slidenum">
              <a:rPr lang="en-CA" smtClean="0"/>
              <a:pPr/>
              <a:t>‹#›</a:t>
            </a:fld>
            <a:endParaRPr lang="en-CA"/>
          </a:p>
        </p:txBody>
      </p:sp>
      <p:sp>
        <p:nvSpPr>
          <p:cNvPr id="12" name="Title 1"/>
          <p:cNvSpPr>
            <a:spLocks noGrp="1"/>
          </p:cNvSpPr>
          <p:nvPr>
            <p:ph type="title" hasCustomPrompt="1"/>
          </p:nvPr>
        </p:nvSpPr>
        <p:spPr>
          <a:xfrm>
            <a:off x="829709" y="453796"/>
            <a:ext cx="8399220" cy="516252"/>
          </a:xfrm>
        </p:spPr>
        <p:txBody>
          <a:bodyPr anchor="t">
            <a:normAutofit/>
          </a:bodyPr>
          <a:lstStyle>
            <a:lvl1pPr>
              <a:defRPr sz="3200" b="1">
                <a:solidFill>
                  <a:schemeClr val="tx2"/>
                </a:solidFill>
              </a:defRPr>
            </a:lvl1pPr>
          </a:lstStyle>
          <a:p>
            <a:r>
              <a:rPr lang="en-US" dirty="0"/>
              <a:t>CLICK TO EDIT MASTER TITLE STYLE</a:t>
            </a:r>
            <a:endParaRPr lang="en-CA" dirty="0"/>
          </a:p>
        </p:txBody>
      </p:sp>
      <p:sp>
        <p:nvSpPr>
          <p:cNvPr id="19" name="TextBox 18"/>
          <p:cNvSpPr txBox="1"/>
          <p:nvPr userDrawn="1"/>
        </p:nvSpPr>
        <p:spPr>
          <a:xfrm>
            <a:off x="1349328" y="6236619"/>
            <a:ext cx="6164664" cy="338554"/>
          </a:xfrm>
          <a:prstGeom prst="rect">
            <a:avLst/>
          </a:prstGeom>
          <a:noFill/>
        </p:spPr>
        <p:txBody>
          <a:bodyPr wrap="square" rtlCol="0">
            <a:spAutoFit/>
          </a:bodyPr>
          <a:lstStyle/>
          <a:p>
            <a:r>
              <a:rPr lang="en-US" sz="1600" b="0" dirty="0">
                <a:solidFill>
                  <a:schemeClr val="tx1"/>
                </a:solidFill>
                <a:latin typeface="+mj-lt"/>
              </a:rPr>
              <a:t>Transforming</a:t>
            </a:r>
            <a:r>
              <a:rPr lang="en-US" sz="1600" b="0" baseline="0" dirty="0">
                <a:solidFill>
                  <a:schemeClr val="tx1"/>
                </a:solidFill>
                <a:latin typeface="+mj-lt"/>
              </a:rPr>
              <a:t> healthcare through knowledge generation and mobilization</a:t>
            </a:r>
            <a:endParaRPr lang="en-CA" sz="1600" b="0" dirty="0">
              <a:solidFill>
                <a:schemeClr val="tx1"/>
              </a:solidFill>
              <a:latin typeface="+mj-lt"/>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9709" y="6085862"/>
            <a:ext cx="519619" cy="615748"/>
          </a:xfrm>
          <a:prstGeom prst="rect">
            <a:avLst/>
          </a:prstGeom>
        </p:spPr>
      </p:pic>
      <p:pic>
        <p:nvPicPr>
          <p:cNvPr id="21" name="Picture 20"/>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5" r="3459"/>
          <a:stretch/>
        </p:blipFill>
        <p:spPr>
          <a:xfrm>
            <a:off x="8318541" y="6121313"/>
            <a:ext cx="2498616" cy="595735"/>
          </a:xfrm>
          <a:prstGeom prst="rect">
            <a:avLst/>
          </a:prstGeom>
        </p:spPr>
      </p:pic>
    </p:spTree>
    <p:extLst>
      <p:ext uri="{BB962C8B-B14F-4D97-AF65-F5344CB8AC3E}">
        <p14:creationId xmlns:p14="http://schemas.microsoft.com/office/powerpoint/2010/main" val="3217128306"/>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2"/>
      </p:bgRef>
    </p:bg>
    <p:spTree>
      <p:nvGrpSpPr>
        <p:cNvPr id="1" name=""/>
        <p:cNvGrpSpPr/>
        <p:nvPr/>
      </p:nvGrpSpPr>
      <p:grpSpPr>
        <a:xfrm>
          <a:off x="0" y="0"/>
          <a:ext cx="0" cy="0"/>
          <a:chOff x="0" y="0"/>
          <a:chExt cx="0" cy="0"/>
        </a:xfrm>
      </p:grpSpPr>
      <p:sp>
        <p:nvSpPr>
          <p:cNvPr id="12" name="Rectangle 11"/>
          <p:cNvSpPr/>
          <p:nvPr userDrawn="1"/>
        </p:nvSpPr>
        <p:spPr>
          <a:xfrm>
            <a:off x="0" y="5943599"/>
            <a:ext cx="12192000" cy="914401"/>
          </a:xfrm>
          <a:prstGeom prst="rect">
            <a:avLst/>
          </a:prstGeom>
          <a:solidFill>
            <a:schemeClr val="bg1"/>
          </a:solidFill>
          <a:ln>
            <a:noFill/>
          </a:ln>
          <a:effectLst>
            <a:outerShdw blurRad="101600" dir="16200000"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Content Placeholder 2"/>
          <p:cNvSpPr>
            <a:spLocks noGrp="1"/>
          </p:cNvSpPr>
          <p:nvPr>
            <p:ph sz="half" idx="1"/>
          </p:nvPr>
        </p:nvSpPr>
        <p:spPr>
          <a:xfrm>
            <a:off x="829709" y="13039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72200" y="13039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9" name="Slide Number Placeholder 5"/>
          <p:cNvSpPr>
            <a:spLocks noGrp="1"/>
          </p:cNvSpPr>
          <p:nvPr>
            <p:ph type="sldNum" sz="quarter" idx="12"/>
          </p:nvPr>
        </p:nvSpPr>
        <p:spPr>
          <a:xfrm>
            <a:off x="8610600" y="6164825"/>
            <a:ext cx="2743200" cy="365125"/>
          </a:xfrm>
        </p:spPr>
        <p:txBody>
          <a:bodyPr/>
          <a:lstStyle/>
          <a:p>
            <a:fld id="{3D1EC383-C7C2-428B-A931-C10A7F8C8CF0}" type="slidenum">
              <a:rPr lang="en-CA" smtClean="0"/>
              <a:t>‹#›</a:t>
            </a:fld>
            <a:endParaRPr lang="en-CA"/>
          </a:p>
        </p:txBody>
      </p:sp>
      <p:sp>
        <p:nvSpPr>
          <p:cNvPr id="13" name="Title 1"/>
          <p:cNvSpPr>
            <a:spLocks noGrp="1"/>
          </p:cNvSpPr>
          <p:nvPr>
            <p:ph type="title" hasCustomPrompt="1"/>
          </p:nvPr>
        </p:nvSpPr>
        <p:spPr>
          <a:xfrm>
            <a:off x="829709" y="453796"/>
            <a:ext cx="8399220" cy="516252"/>
          </a:xfrm>
        </p:spPr>
        <p:txBody>
          <a:bodyPr anchor="t">
            <a:normAutofit/>
          </a:bodyPr>
          <a:lstStyle>
            <a:lvl1pPr>
              <a:defRPr sz="3200" b="1">
                <a:solidFill>
                  <a:schemeClr val="tx2"/>
                </a:solidFill>
              </a:defRPr>
            </a:lvl1pPr>
          </a:lstStyle>
          <a:p>
            <a:r>
              <a:rPr lang="en-US" dirty="0"/>
              <a:t>CLICK TO EDIT MASTER TITLE STYLE</a:t>
            </a:r>
            <a:endParaRPr lang="en-CA" dirty="0"/>
          </a:p>
        </p:txBody>
      </p:sp>
      <p:sp>
        <p:nvSpPr>
          <p:cNvPr id="14" name="TextBox 13"/>
          <p:cNvSpPr txBox="1"/>
          <p:nvPr userDrawn="1"/>
        </p:nvSpPr>
        <p:spPr>
          <a:xfrm>
            <a:off x="1349328" y="6236619"/>
            <a:ext cx="6164664" cy="338554"/>
          </a:xfrm>
          <a:prstGeom prst="rect">
            <a:avLst/>
          </a:prstGeom>
          <a:noFill/>
        </p:spPr>
        <p:txBody>
          <a:bodyPr wrap="square" rtlCol="0">
            <a:spAutoFit/>
          </a:bodyPr>
          <a:lstStyle/>
          <a:p>
            <a:r>
              <a:rPr lang="en-US" sz="1600" b="0" dirty="0">
                <a:solidFill>
                  <a:schemeClr val="tx1"/>
                </a:solidFill>
                <a:latin typeface="+mj-lt"/>
              </a:rPr>
              <a:t>Transforming</a:t>
            </a:r>
            <a:r>
              <a:rPr lang="en-US" sz="1600" b="0" baseline="0" dirty="0">
                <a:solidFill>
                  <a:schemeClr val="tx1"/>
                </a:solidFill>
                <a:latin typeface="+mj-lt"/>
              </a:rPr>
              <a:t> healthcare through knowledge generation and mobilization</a:t>
            </a:r>
            <a:endParaRPr lang="en-CA" sz="1600" b="0" dirty="0">
              <a:solidFill>
                <a:schemeClr val="tx1"/>
              </a:solidFill>
              <a:latin typeface="+mj-lt"/>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9709" y="6085862"/>
            <a:ext cx="519619" cy="615748"/>
          </a:xfrm>
          <a:prstGeom prst="rect">
            <a:avLst/>
          </a:prstGeom>
        </p:spPr>
      </p:pic>
      <p:pic>
        <p:nvPicPr>
          <p:cNvPr id="20" name="Picture 19"/>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5" r="3459"/>
          <a:stretch/>
        </p:blipFill>
        <p:spPr>
          <a:xfrm>
            <a:off x="8318541" y="6121313"/>
            <a:ext cx="2498616" cy="595735"/>
          </a:xfrm>
          <a:prstGeom prst="rect">
            <a:avLst/>
          </a:prstGeom>
        </p:spPr>
      </p:pic>
    </p:spTree>
    <p:extLst>
      <p:ext uri="{BB962C8B-B14F-4D97-AF65-F5344CB8AC3E}">
        <p14:creationId xmlns:p14="http://schemas.microsoft.com/office/powerpoint/2010/main" val="2995055533"/>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2"/>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303925"/>
            <a:ext cx="5157787"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127837"/>
            <a:ext cx="5157787"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4" name="Rectangle 13"/>
          <p:cNvSpPr/>
          <p:nvPr userDrawn="1"/>
        </p:nvSpPr>
        <p:spPr>
          <a:xfrm>
            <a:off x="0" y="5943599"/>
            <a:ext cx="12192000" cy="914401"/>
          </a:xfrm>
          <a:prstGeom prst="rect">
            <a:avLst/>
          </a:prstGeom>
          <a:solidFill>
            <a:schemeClr val="bg1"/>
          </a:solidFill>
          <a:ln>
            <a:noFill/>
          </a:ln>
          <a:effectLst>
            <a:outerShdw blurRad="101600" dir="16200000"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Text Placeholder 4"/>
          <p:cNvSpPr>
            <a:spLocks noGrp="1"/>
          </p:cNvSpPr>
          <p:nvPr>
            <p:ph type="body" sz="quarter" idx="3"/>
          </p:nvPr>
        </p:nvSpPr>
        <p:spPr>
          <a:xfrm>
            <a:off x="6172200" y="1303925"/>
            <a:ext cx="5183188" cy="823912"/>
          </a:xfr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127837"/>
            <a:ext cx="5183188" cy="368458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18" name="Slide Number Placeholder 5"/>
          <p:cNvSpPr>
            <a:spLocks noGrp="1"/>
          </p:cNvSpPr>
          <p:nvPr>
            <p:ph type="sldNum" sz="quarter" idx="12"/>
          </p:nvPr>
        </p:nvSpPr>
        <p:spPr>
          <a:xfrm>
            <a:off x="8610600" y="6164825"/>
            <a:ext cx="2743200" cy="365125"/>
          </a:xfrm>
        </p:spPr>
        <p:txBody>
          <a:bodyPr/>
          <a:lstStyle/>
          <a:p>
            <a:fld id="{3D1EC383-C7C2-428B-A931-C10A7F8C8CF0}" type="slidenum">
              <a:rPr lang="en-CA" smtClean="0"/>
              <a:t>‹#›</a:t>
            </a:fld>
            <a:endParaRPr lang="en-CA"/>
          </a:p>
        </p:txBody>
      </p:sp>
      <p:sp>
        <p:nvSpPr>
          <p:cNvPr id="19" name="Title 1"/>
          <p:cNvSpPr>
            <a:spLocks noGrp="1"/>
          </p:cNvSpPr>
          <p:nvPr>
            <p:ph type="title" hasCustomPrompt="1"/>
          </p:nvPr>
        </p:nvSpPr>
        <p:spPr>
          <a:xfrm>
            <a:off x="829709" y="453796"/>
            <a:ext cx="8399220" cy="516252"/>
          </a:xfrm>
        </p:spPr>
        <p:txBody>
          <a:bodyPr anchor="t">
            <a:normAutofit/>
          </a:bodyPr>
          <a:lstStyle>
            <a:lvl1pPr>
              <a:defRPr sz="3200" b="1">
                <a:solidFill>
                  <a:schemeClr val="tx2"/>
                </a:solidFill>
              </a:defRPr>
            </a:lvl1pPr>
          </a:lstStyle>
          <a:p>
            <a:r>
              <a:rPr lang="en-US" dirty="0"/>
              <a:t>CLICK TO EDIT MASTER TITLE STYLE</a:t>
            </a:r>
            <a:endParaRPr lang="en-CA" dirty="0"/>
          </a:p>
        </p:txBody>
      </p:sp>
      <p:sp>
        <p:nvSpPr>
          <p:cNvPr id="20" name="TextBox 19"/>
          <p:cNvSpPr txBox="1"/>
          <p:nvPr userDrawn="1"/>
        </p:nvSpPr>
        <p:spPr>
          <a:xfrm>
            <a:off x="1349328" y="6236619"/>
            <a:ext cx="6164664" cy="338554"/>
          </a:xfrm>
          <a:prstGeom prst="rect">
            <a:avLst/>
          </a:prstGeom>
          <a:noFill/>
        </p:spPr>
        <p:txBody>
          <a:bodyPr wrap="square" rtlCol="0">
            <a:spAutoFit/>
          </a:bodyPr>
          <a:lstStyle/>
          <a:p>
            <a:r>
              <a:rPr lang="en-US" sz="1600" b="0" dirty="0">
                <a:solidFill>
                  <a:schemeClr val="tx1"/>
                </a:solidFill>
                <a:latin typeface="+mj-lt"/>
              </a:rPr>
              <a:t>Transforming</a:t>
            </a:r>
            <a:r>
              <a:rPr lang="en-US" sz="1600" b="0" baseline="0" dirty="0">
                <a:solidFill>
                  <a:schemeClr val="tx1"/>
                </a:solidFill>
                <a:latin typeface="+mj-lt"/>
              </a:rPr>
              <a:t> healthcare through knowledge generation and mobilization</a:t>
            </a:r>
            <a:endParaRPr lang="en-CA" sz="1600" b="0" dirty="0">
              <a:solidFill>
                <a:schemeClr val="tx1"/>
              </a:solidFill>
              <a:latin typeface="+mj-lt"/>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9709" y="6085862"/>
            <a:ext cx="519619" cy="615748"/>
          </a:xfrm>
          <a:prstGeom prst="rect">
            <a:avLst/>
          </a:prstGeom>
        </p:spPr>
      </p:pic>
      <p:pic>
        <p:nvPicPr>
          <p:cNvPr id="23" name="Picture 22"/>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5" r="3459"/>
          <a:stretch/>
        </p:blipFill>
        <p:spPr>
          <a:xfrm>
            <a:off x="8318541" y="6121313"/>
            <a:ext cx="2498616" cy="595735"/>
          </a:xfrm>
          <a:prstGeom prst="rect">
            <a:avLst/>
          </a:prstGeom>
        </p:spPr>
      </p:pic>
    </p:spTree>
    <p:extLst>
      <p:ext uri="{BB962C8B-B14F-4D97-AF65-F5344CB8AC3E}">
        <p14:creationId xmlns:p14="http://schemas.microsoft.com/office/powerpoint/2010/main" val="25448884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Right Blue Side Bar with Content">
    <p:spTree>
      <p:nvGrpSpPr>
        <p:cNvPr id="1" name=""/>
        <p:cNvGrpSpPr/>
        <p:nvPr/>
      </p:nvGrpSpPr>
      <p:grpSpPr>
        <a:xfrm>
          <a:off x="0" y="0"/>
          <a:ext cx="0" cy="0"/>
          <a:chOff x="0" y="0"/>
          <a:chExt cx="0" cy="0"/>
        </a:xfrm>
      </p:grpSpPr>
      <p:sp>
        <p:nvSpPr>
          <p:cNvPr id="9" name="Rectangle 8"/>
          <p:cNvSpPr/>
          <p:nvPr userDrawn="1"/>
        </p:nvSpPr>
        <p:spPr>
          <a:xfrm>
            <a:off x="5535037" y="0"/>
            <a:ext cx="6656963" cy="6857999"/>
          </a:xfrm>
          <a:prstGeom prst="rect">
            <a:avLst/>
          </a:prstGeom>
          <a:solidFill>
            <a:srgbClr val="305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 name="Picture 19"/>
          <p:cNvPicPr>
            <a:picLocks noChangeAspect="1"/>
          </p:cNvPicPr>
          <p:nvPr userDrawn="1"/>
        </p:nvPicPr>
        <p:blipFill rotWithShape="1">
          <a:blip r:embed="rId2">
            <a:extLst>
              <a:ext uri="{28A0092B-C50C-407E-A947-70E740481C1C}">
                <a14:useLocalDpi xmlns:a14="http://schemas.microsoft.com/office/drawing/2010/main" val="0"/>
              </a:ext>
            </a:extLst>
          </a:blip>
          <a:srcRect r="50532"/>
          <a:stretch/>
        </p:blipFill>
        <p:spPr>
          <a:xfrm>
            <a:off x="6400800" y="0"/>
            <a:ext cx="6031149" cy="6858000"/>
          </a:xfrm>
          <a:prstGeom prst="rect">
            <a:avLst/>
          </a:prstGeom>
        </p:spPr>
      </p:pic>
      <p:sp>
        <p:nvSpPr>
          <p:cNvPr id="7" name="Rectangle 6"/>
          <p:cNvSpPr/>
          <p:nvPr userDrawn="1"/>
        </p:nvSpPr>
        <p:spPr>
          <a:xfrm>
            <a:off x="1" y="-1"/>
            <a:ext cx="6168834" cy="6858001"/>
          </a:xfrm>
          <a:prstGeom prst="rect">
            <a:avLst/>
          </a:prstGeom>
          <a:solidFill>
            <a:schemeClr val="bg1"/>
          </a:solidFill>
          <a:ln>
            <a:noFill/>
          </a:ln>
          <a:effectLst>
            <a:outerShdw blurRad="101600" dist="381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itle 1"/>
          <p:cNvSpPr>
            <a:spLocks noGrp="1"/>
          </p:cNvSpPr>
          <p:nvPr>
            <p:ph type="title" hasCustomPrompt="1"/>
          </p:nvPr>
        </p:nvSpPr>
        <p:spPr>
          <a:xfrm>
            <a:off x="569822" y="457200"/>
            <a:ext cx="4965216" cy="1600200"/>
          </a:xfrm>
        </p:spPr>
        <p:txBody>
          <a:bodyPr anchor="t"/>
          <a:lstStyle>
            <a:lvl1pPr>
              <a:defRPr sz="3200" b="1">
                <a:solidFill>
                  <a:schemeClr val="tx2"/>
                </a:solidFill>
              </a:defRPr>
            </a:lvl1pPr>
          </a:lstStyle>
          <a:p>
            <a:r>
              <a:rPr lang="en-US" dirty="0"/>
              <a:t>CLICK TO EDIT MASTER TITLE STYLE</a:t>
            </a:r>
            <a:endParaRPr lang="en-CA" dirty="0"/>
          </a:p>
        </p:txBody>
      </p:sp>
      <p:sp>
        <p:nvSpPr>
          <p:cNvPr id="3" name="Content Placeholder 2"/>
          <p:cNvSpPr>
            <a:spLocks noGrp="1"/>
          </p:cNvSpPr>
          <p:nvPr>
            <p:ph idx="1"/>
          </p:nvPr>
        </p:nvSpPr>
        <p:spPr>
          <a:xfrm>
            <a:off x="6630154" y="457200"/>
            <a:ext cx="5100527" cy="5699759"/>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Text Placeholder 3"/>
          <p:cNvSpPr>
            <a:spLocks noGrp="1"/>
          </p:cNvSpPr>
          <p:nvPr>
            <p:ph type="body" sz="half" idx="2"/>
          </p:nvPr>
        </p:nvSpPr>
        <p:spPr>
          <a:xfrm>
            <a:off x="569822" y="2345371"/>
            <a:ext cx="4965216" cy="3811588"/>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10" name="Slide Number Placeholder 5"/>
          <p:cNvSpPr>
            <a:spLocks noGrp="1"/>
          </p:cNvSpPr>
          <p:nvPr>
            <p:ph type="sldNum" sz="quarter" idx="12"/>
          </p:nvPr>
        </p:nvSpPr>
        <p:spPr>
          <a:xfrm>
            <a:off x="8610600" y="6164825"/>
            <a:ext cx="2743200" cy="365125"/>
          </a:xfrm>
        </p:spPr>
        <p:txBody>
          <a:bodyPr/>
          <a:lstStyle>
            <a:lvl1pPr>
              <a:defRPr>
                <a:solidFill>
                  <a:schemeClr val="bg1"/>
                </a:solidFill>
              </a:defRPr>
            </a:lvl1pPr>
          </a:lstStyle>
          <a:p>
            <a:fld id="{3D1EC383-C7C2-428B-A931-C10A7F8C8CF0}" type="slidenum">
              <a:rPr lang="en-CA" smtClean="0"/>
              <a:pPr/>
              <a:t>‹#›</a:t>
            </a:fld>
            <a:endParaRPr lang="en-CA"/>
          </a:p>
        </p:txBody>
      </p:sp>
    </p:spTree>
    <p:extLst>
      <p:ext uri="{BB962C8B-B14F-4D97-AF65-F5344CB8AC3E}">
        <p14:creationId xmlns:p14="http://schemas.microsoft.com/office/powerpoint/2010/main" val="1781051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 background with footer">
    <p:bg>
      <p:bgRef idx="1002">
        <a:schemeClr val="bg2"/>
      </p:bgRef>
    </p:bg>
    <p:spTree>
      <p:nvGrpSpPr>
        <p:cNvPr id="1" name=""/>
        <p:cNvGrpSpPr/>
        <p:nvPr/>
      </p:nvGrpSpPr>
      <p:grpSpPr>
        <a:xfrm>
          <a:off x="0" y="0"/>
          <a:ext cx="0" cy="0"/>
          <a:chOff x="0" y="0"/>
          <a:chExt cx="0" cy="0"/>
        </a:xfrm>
      </p:grpSpPr>
      <p:sp>
        <p:nvSpPr>
          <p:cNvPr id="11" name="Rectangle 10"/>
          <p:cNvSpPr/>
          <p:nvPr userDrawn="1"/>
        </p:nvSpPr>
        <p:spPr>
          <a:xfrm>
            <a:off x="1" y="0"/>
            <a:ext cx="12192000" cy="6857999"/>
          </a:xfrm>
          <a:prstGeom prst="rect">
            <a:avLst/>
          </a:prstGeom>
          <a:solidFill>
            <a:srgbClr val="305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p:cNvSpPr/>
          <p:nvPr userDrawn="1"/>
        </p:nvSpPr>
        <p:spPr>
          <a:xfrm>
            <a:off x="0" y="5943599"/>
            <a:ext cx="12192000" cy="914401"/>
          </a:xfrm>
          <a:prstGeom prst="rect">
            <a:avLst/>
          </a:prstGeom>
          <a:solidFill>
            <a:schemeClr val="tx1"/>
          </a:solidFill>
          <a:ln>
            <a:noFill/>
          </a:ln>
          <a:effectLst>
            <a:outerShdw blurRad="101600" dir="16200000" rotWithShape="0">
              <a:prstClr val="black">
                <a:alpha val="37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Content Placeholder 7"/>
          <p:cNvSpPr>
            <a:spLocks noGrp="1"/>
          </p:cNvSpPr>
          <p:nvPr>
            <p:ph sz="quarter" idx="13"/>
          </p:nvPr>
        </p:nvSpPr>
        <p:spPr>
          <a:xfrm>
            <a:off x="838200" y="1303924"/>
            <a:ext cx="10579100" cy="4160837"/>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12" name="TextBox 11"/>
          <p:cNvSpPr txBox="1"/>
          <p:nvPr userDrawn="1"/>
        </p:nvSpPr>
        <p:spPr>
          <a:xfrm>
            <a:off x="9029745" y="398690"/>
            <a:ext cx="1904909" cy="369332"/>
          </a:xfrm>
          <a:prstGeom prst="rect">
            <a:avLst/>
          </a:prstGeom>
          <a:noFill/>
        </p:spPr>
        <p:txBody>
          <a:bodyPr wrap="square" rtlCol="0">
            <a:spAutoFit/>
          </a:bodyPr>
          <a:lstStyle/>
          <a:p>
            <a:r>
              <a:rPr lang="en-US" sz="1800" dirty="0">
                <a:solidFill>
                  <a:schemeClr val="bg2"/>
                </a:solidFill>
              </a:rPr>
              <a:t>Transforming Care</a:t>
            </a:r>
            <a:endParaRPr lang="en-CA" sz="1800" dirty="0">
              <a:solidFill>
                <a:schemeClr val="bg2"/>
              </a:solidFill>
            </a:endParaRPr>
          </a:p>
        </p:txBody>
      </p:sp>
      <p:sp>
        <p:nvSpPr>
          <p:cNvPr id="18" name="TextBox 17"/>
          <p:cNvSpPr txBox="1"/>
          <p:nvPr userDrawn="1"/>
        </p:nvSpPr>
        <p:spPr>
          <a:xfrm>
            <a:off x="9087410" y="388503"/>
            <a:ext cx="1904909" cy="369332"/>
          </a:xfrm>
          <a:prstGeom prst="rect">
            <a:avLst/>
          </a:prstGeom>
          <a:noFill/>
        </p:spPr>
        <p:txBody>
          <a:bodyPr wrap="square" rtlCol="0">
            <a:spAutoFit/>
          </a:bodyPr>
          <a:lstStyle/>
          <a:p>
            <a:r>
              <a:rPr lang="en-US" sz="1800" dirty="0">
                <a:solidFill>
                  <a:schemeClr val="bg2"/>
                </a:solidFill>
              </a:rPr>
              <a:t>Transforming Care</a:t>
            </a:r>
            <a:endParaRPr lang="en-CA" sz="1800" dirty="0">
              <a:solidFill>
                <a:schemeClr val="bg2"/>
              </a:solidFill>
            </a:endParaRPr>
          </a:p>
        </p:txBody>
      </p:sp>
      <p:sp>
        <p:nvSpPr>
          <p:cNvPr id="20" name="TextBox 19"/>
          <p:cNvSpPr txBox="1"/>
          <p:nvPr userDrawn="1"/>
        </p:nvSpPr>
        <p:spPr>
          <a:xfrm>
            <a:off x="1349328" y="6236619"/>
            <a:ext cx="6164664" cy="338554"/>
          </a:xfrm>
          <a:prstGeom prst="rect">
            <a:avLst/>
          </a:prstGeom>
          <a:noFill/>
        </p:spPr>
        <p:txBody>
          <a:bodyPr wrap="square" rtlCol="0">
            <a:spAutoFit/>
          </a:bodyPr>
          <a:lstStyle/>
          <a:p>
            <a:r>
              <a:rPr lang="en-US" sz="1600" b="0" dirty="0">
                <a:solidFill>
                  <a:schemeClr val="bg1"/>
                </a:solidFill>
                <a:latin typeface="+mj-lt"/>
              </a:rPr>
              <a:t>Transforming</a:t>
            </a:r>
            <a:r>
              <a:rPr lang="en-US" sz="1600" b="0" baseline="0" dirty="0">
                <a:solidFill>
                  <a:schemeClr val="bg1"/>
                </a:solidFill>
                <a:latin typeface="+mj-lt"/>
              </a:rPr>
              <a:t> healthcare through knowledge generation and mobilization</a:t>
            </a:r>
            <a:endParaRPr lang="en-CA" sz="1600" b="0" dirty="0">
              <a:solidFill>
                <a:schemeClr val="bg1"/>
              </a:solidFill>
              <a:latin typeface="+mj-lt"/>
            </a:endParaRPr>
          </a:p>
        </p:txBody>
      </p:sp>
      <p:pic>
        <p:nvPicPr>
          <p:cNvPr id="21" name="Picture 2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29709" y="6085862"/>
            <a:ext cx="519619" cy="615748"/>
          </a:xfrm>
          <a:prstGeom prst="rect">
            <a:avLst/>
          </a:prstGeom>
        </p:spPr>
      </p:pic>
      <p:pic>
        <p:nvPicPr>
          <p:cNvPr id="22" name="Picture 21"/>
          <p:cNvPicPr>
            <a:picLocks noChangeAspect="1"/>
          </p:cNvPicPr>
          <p:nvPr userDrawn="1"/>
        </p:nvPicPr>
        <p:blipFill rotWithShape="1">
          <a:blip r:embed="rId3" cstate="print">
            <a:extLst>
              <a:ext uri="{28A0092B-C50C-407E-A947-70E740481C1C}">
                <a14:useLocalDpi xmlns:a14="http://schemas.microsoft.com/office/drawing/2010/main" val="0"/>
              </a:ext>
            </a:extLst>
          </a:blip>
          <a:srcRect l="3165" r="3459"/>
          <a:stretch/>
        </p:blipFill>
        <p:spPr>
          <a:xfrm>
            <a:off x="8318541" y="6121313"/>
            <a:ext cx="2498616" cy="595735"/>
          </a:xfrm>
          <a:prstGeom prst="rect">
            <a:avLst/>
          </a:prstGeom>
        </p:spPr>
      </p:pic>
      <p:sp>
        <p:nvSpPr>
          <p:cNvPr id="24" name="Title 1"/>
          <p:cNvSpPr>
            <a:spLocks noGrp="1"/>
          </p:cNvSpPr>
          <p:nvPr>
            <p:ph type="title" hasCustomPrompt="1"/>
          </p:nvPr>
        </p:nvSpPr>
        <p:spPr>
          <a:xfrm>
            <a:off x="829709" y="453796"/>
            <a:ext cx="8399220" cy="516252"/>
          </a:xfrm>
        </p:spPr>
        <p:txBody>
          <a:bodyPr anchor="t">
            <a:normAutofit/>
          </a:bodyPr>
          <a:lstStyle>
            <a:lvl1pPr>
              <a:defRPr sz="3200" b="1">
                <a:solidFill>
                  <a:schemeClr val="tx1"/>
                </a:solidFill>
              </a:defRPr>
            </a:lvl1pPr>
          </a:lstStyle>
          <a:p>
            <a:r>
              <a:rPr lang="en-US" dirty="0"/>
              <a:t>CLICK TO EDIT MASTER TITLE STYLE</a:t>
            </a:r>
            <a:endParaRPr lang="en-CA" dirty="0"/>
          </a:p>
        </p:txBody>
      </p:sp>
    </p:spTree>
    <p:extLst>
      <p:ext uri="{BB962C8B-B14F-4D97-AF65-F5344CB8AC3E}">
        <p14:creationId xmlns:p14="http://schemas.microsoft.com/office/powerpoint/2010/main" val="63209065"/>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ight sidebar photo">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5535037" y="0"/>
            <a:ext cx="6656963" cy="68579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 name="Slide Number Placeholder 5"/>
          <p:cNvSpPr>
            <a:spLocks noGrp="1"/>
          </p:cNvSpPr>
          <p:nvPr>
            <p:ph type="sldNum" sz="quarter" idx="12"/>
          </p:nvPr>
        </p:nvSpPr>
        <p:spPr>
          <a:xfrm>
            <a:off x="8610600" y="6164825"/>
            <a:ext cx="2743200" cy="365125"/>
          </a:xfrm>
        </p:spPr>
        <p:txBody>
          <a:bodyPr/>
          <a:lstStyle/>
          <a:p>
            <a:fld id="{3D1EC383-C7C2-428B-A931-C10A7F8C8CF0}" type="slidenum">
              <a:rPr lang="en-CA" smtClean="0"/>
              <a:t>‹#›</a:t>
            </a:fld>
            <a:endParaRPr lang="en-CA"/>
          </a:p>
        </p:txBody>
      </p:sp>
      <p:pic>
        <p:nvPicPr>
          <p:cNvPr id="13" name="Picture 12"/>
          <p:cNvPicPr>
            <a:picLocks noChangeAspect="1"/>
          </p:cNvPicPr>
          <p:nvPr userDrawn="1"/>
        </p:nvPicPr>
        <p:blipFill rotWithShape="1">
          <a:blip r:embed="rId2">
            <a:extLst>
              <a:ext uri="{28A0092B-C50C-407E-A947-70E740481C1C}">
                <a14:useLocalDpi xmlns:a14="http://schemas.microsoft.com/office/drawing/2010/main" val="0"/>
              </a:ext>
            </a:extLst>
          </a:blip>
          <a:srcRect r="60213"/>
          <a:stretch/>
        </p:blipFill>
        <p:spPr>
          <a:xfrm>
            <a:off x="7321357" y="0"/>
            <a:ext cx="4850860" cy="6858000"/>
          </a:xfrm>
          <a:prstGeom prst="rect">
            <a:avLst/>
          </a:prstGeom>
        </p:spPr>
      </p:pic>
      <p:sp>
        <p:nvSpPr>
          <p:cNvPr id="4" name="Rectangle 3"/>
          <p:cNvSpPr/>
          <p:nvPr userDrawn="1"/>
        </p:nvSpPr>
        <p:spPr>
          <a:xfrm>
            <a:off x="0" y="-1"/>
            <a:ext cx="7301575" cy="6858001"/>
          </a:xfrm>
          <a:prstGeom prst="rect">
            <a:avLst/>
          </a:prstGeom>
          <a:solidFill>
            <a:schemeClr val="bg1"/>
          </a:solidFill>
          <a:ln>
            <a:noFill/>
          </a:ln>
          <a:effectLst>
            <a:outerShdw blurRad="101600" dist="38100" algn="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itle 1"/>
          <p:cNvSpPr>
            <a:spLocks noGrp="1"/>
          </p:cNvSpPr>
          <p:nvPr>
            <p:ph type="title" hasCustomPrompt="1"/>
          </p:nvPr>
        </p:nvSpPr>
        <p:spPr>
          <a:xfrm>
            <a:off x="569821" y="457200"/>
            <a:ext cx="6307633" cy="1600200"/>
          </a:xfrm>
        </p:spPr>
        <p:txBody>
          <a:bodyPr anchor="t">
            <a:normAutofit/>
          </a:bodyPr>
          <a:lstStyle>
            <a:lvl1pPr>
              <a:defRPr sz="3200" b="1">
                <a:solidFill>
                  <a:schemeClr val="tx2"/>
                </a:solidFill>
              </a:defRPr>
            </a:lvl1pPr>
          </a:lstStyle>
          <a:p>
            <a:r>
              <a:rPr lang="en-US" dirty="0"/>
              <a:t>CLICK TO EDIT MASTER TITLE STYLE</a:t>
            </a:r>
            <a:endParaRPr lang="en-CA" dirty="0"/>
          </a:p>
        </p:txBody>
      </p:sp>
      <p:sp>
        <p:nvSpPr>
          <p:cNvPr id="8" name="Text Placeholder 3"/>
          <p:cNvSpPr>
            <a:spLocks noGrp="1"/>
          </p:cNvSpPr>
          <p:nvPr>
            <p:ph type="body" sz="half" idx="2"/>
          </p:nvPr>
        </p:nvSpPr>
        <p:spPr>
          <a:xfrm>
            <a:off x="569822" y="2130306"/>
            <a:ext cx="6307632" cy="3685151"/>
          </a:xfr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9" name="Picture Placeholder 8"/>
          <p:cNvSpPr>
            <a:spLocks noGrp="1"/>
          </p:cNvSpPr>
          <p:nvPr>
            <p:ph type="pic" sz="quarter" idx="13"/>
          </p:nvPr>
        </p:nvSpPr>
        <p:spPr>
          <a:xfrm>
            <a:off x="7529209" y="457200"/>
            <a:ext cx="4367516" cy="5634873"/>
          </a:xfrm>
        </p:spPr>
        <p:txBody>
          <a:bodyPr/>
          <a:lstStyle/>
          <a:p>
            <a:endParaRPr lang="en-CA"/>
          </a:p>
        </p:txBody>
      </p:sp>
      <p:sp>
        <p:nvSpPr>
          <p:cNvPr id="10" name="TextBox 9"/>
          <p:cNvSpPr txBox="1"/>
          <p:nvPr userDrawn="1"/>
        </p:nvSpPr>
        <p:spPr>
          <a:xfrm>
            <a:off x="1109167" y="6242830"/>
            <a:ext cx="6164664" cy="338554"/>
          </a:xfrm>
          <a:prstGeom prst="rect">
            <a:avLst/>
          </a:prstGeom>
          <a:noFill/>
        </p:spPr>
        <p:txBody>
          <a:bodyPr wrap="square" rtlCol="0">
            <a:spAutoFit/>
          </a:bodyPr>
          <a:lstStyle/>
          <a:p>
            <a:r>
              <a:rPr lang="en-US" sz="1600" b="0" dirty="0">
                <a:solidFill>
                  <a:schemeClr val="tx1"/>
                </a:solidFill>
                <a:latin typeface="+mj-lt"/>
              </a:rPr>
              <a:t>Transforming</a:t>
            </a:r>
            <a:r>
              <a:rPr lang="en-US" sz="1600" b="0" baseline="0" dirty="0">
                <a:solidFill>
                  <a:schemeClr val="tx1"/>
                </a:solidFill>
                <a:latin typeface="+mj-lt"/>
              </a:rPr>
              <a:t> healthcare through knowledge generation and mobilization</a:t>
            </a:r>
            <a:endParaRPr lang="en-CA" sz="1600" b="0" dirty="0">
              <a:solidFill>
                <a:schemeClr val="tx1"/>
              </a:solidFill>
              <a:latin typeface="+mj-lt"/>
            </a:endParaRP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9548" y="6092073"/>
            <a:ext cx="519619" cy="615748"/>
          </a:xfrm>
          <a:prstGeom prst="rect">
            <a:avLst/>
          </a:prstGeom>
        </p:spPr>
      </p:pic>
      <p:pic>
        <p:nvPicPr>
          <p:cNvPr id="12" name="Picture 11"/>
          <p:cNvPicPr>
            <a:picLocks noChangeAspect="1"/>
          </p:cNvPicPr>
          <p:nvPr userDrawn="1"/>
        </p:nvPicPr>
        <p:blipFill rotWithShape="1">
          <a:blip r:embed="rId4" cstate="print">
            <a:extLst>
              <a:ext uri="{28A0092B-C50C-407E-A947-70E740481C1C}">
                <a14:useLocalDpi xmlns:a14="http://schemas.microsoft.com/office/drawing/2010/main" val="0"/>
              </a:ext>
            </a:extLst>
          </a:blip>
          <a:srcRect l="3165" r="3459"/>
          <a:stretch/>
        </p:blipFill>
        <p:spPr>
          <a:xfrm>
            <a:off x="8078380" y="6127524"/>
            <a:ext cx="2498616" cy="595735"/>
          </a:xfrm>
          <a:prstGeom prst="rect">
            <a:avLst/>
          </a:prstGeom>
        </p:spPr>
      </p:pic>
    </p:spTree>
    <p:extLst>
      <p:ext uri="{BB962C8B-B14F-4D97-AF65-F5344CB8AC3E}">
        <p14:creationId xmlns:p14="http://schemas.microsoft.com/office/powerpoint/2010/main" val="2348753377"/>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208F28-CA5A-494E-AF04-2C639B6F874B}" type="datetime1">
              <a:rPr lang="en-CA" smtClean="0"/>
              <a:t>2023-09-11</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1EC383-C7C2-428B-A931-C10A7F8C8CF0}" type="slidenum">
              <a:rPr lang="en-CA" smtClean="0"/>
              <a:t>‹#›</a:t>
            </a:fld>
            <a:endParaRPr lang="en-CA"/>
          </a:p>
        </p:txBody>
      </p:sp>
    </p:spTree>
    <p:extLst>
      <p:ext uri="{BB962C8B-B14F-4D97-AF65-F5344CB8AC3E}">
        <p14:creationId xmlns:p14="http://schemas.microsoft.com/office/powerpoint/2010/main" val="204070839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52" r:id="rId5"/>
    <p:sldLayoutId id="2147483653" r:id="rId6"/>
    <p:sldLayoutId id="2147483656" r:id="rId7"/>
    <p:sldLayoutId id="2147483654" r:id="rId8"/>
    <p:sldLayoutId id="2147483657" r:id="rId9"/>
    <p:sldLayoutId id="2147483659" r:id="rId10"/>
    <p:sldLayoutId id="2147483655" r:id="rId11"/>
    <p:sldLayoutId id="214748365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10.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40.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4.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png"/><Relationship Id="rId7"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52.png"/><Relationship Id="rId5" Type="http://schemas.openxmlformats.org/officeDocument/2006/relationships/image" Target="../media/image49.jpe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9.jpe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54.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0.pn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61.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29.jpeg"/><Relationship Id="rId7"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63.jpe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jpeg"/><Relationship Id="rId7"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68.jp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1.xml"/><Relationship Id="rId1" Type="http://schemas.openxmlformats.org/officeDocument/2006/relationships/slideLayout" Target="../slideLayouts/slideLayout10.xml"/><Relationship Id="rId4"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74.jpe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png"/></Relationships>
</file>

<file path=ppt/slides/_rels/slide2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79.png"/><Relationship Id="rId4" Type="http://schemas.openxmlformats.org/officeDocument/2006/relationships/image" Target="../media/image74.jpeg"/></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81.png"/><Relationship Id="rId2" Type="http://schemas.openxmlformats.org/officeDocument/2006/relationships/notesSlide" Target="../notesSlides/notesSlide25.xml"/><Relationship Id="rId1" Type="http://schemas.openxmlformats.org/officeDocument/2006/relationships/slideLayout" Target="../slideLayouts/slideLayout10.xml"/><Relationship Id="rId6" Type="http://schemas.openxmlformats.org/officeDocument/2006/relationships/image" Target="../media/image80.png"/><Relationship Id="rId5" Type="http://schemas.openxmlformats.org/officeDocument/2006/relationships/image" Target="../media/image59.jpeg"/><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26.xml"/><Relationship Id="rId1" Type="http://schemas.openxmlformats.org/officeDocument/2006/relationships/slideLayout" Target="../slideLayouts/slideLayout10.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86.jpeg"/></Relationships>
</file>

<file path=ppt/slides/_rels/slide2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3.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1</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0" y="231867"/>
            <a:ext cx="12191999" cy="192339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sz="3600" b="1" dirty="0">
                <a:solidFill>
                  <a:srgbClr val="14355A"/>
                </a:solidFill>
                <a:latin typeface="Verdana" panose="020B0604030504040204" pitchFamily="34" charset="0"/>
                <a:ea typeface="Verdana" panose="020B0604030504040204" pitchFamily="34" charset="0"/>
                <a:cs typeface="Verdana" panose="020B0604030504040204" pitchFamily="34" charset="0"/>
              </a:rPr>
              <a:t>Building Capacity for Research in Community Hospitals in Canada – RICH-Canada Program</a:t>
            </a:r>
          </a:p>
        </p:txBody>
      </p:sp>
      <p:sp>
        <p:nvSpPr>
          <p:cNvPr id="14" name="Subtitle 2">
            <a:extLst>
              <a:ext uri="{FF2B5EF4-FFF2-40B4-BE49-F238E27FC236}">
                <a16:creationId xmlns:a16="http://schemas.microsoft.com/office/drawing/2014/main" id="{507C13A4-1D94-D56D-FBBF-C97955CF7B29}"/>
              </a:ext>
            </a:extLst>
          </p:cNvPr>
          <p:cNvSpPr txBox="1">
            <a:spLocks/>
          </p:cNvSpPr>
          <p:nvPr/>
        </p:nvSpPr>
        <p:spPr>
          <a:xfrm>
            <a:off x="1" y="2443038"/>
            <a:ext cx="12191998" cy="3674029"/>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0"/>
              </a:spcBef>
              <a:spcAft>
                <a:spcPts val="1200"/>
              </a:spcAft>
              <a:buNone/>
            </a:pPr>
            <a:r>
              <a:rPr lang="en-CA" sz="39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ACT Conference</a:t>
            </a:r>
          </a:p>
          <a:p>
            <a:pPr marL="0" indent="0" algn="ctr">
              <a:spcBef>
                <a:spcPts val="0"/>
              </a:spcBef>
              <a:spcAft>
                <a:spcPts val="1200"/>
              </a:spcAft>
              <a:buNone/>
            </a:pPr>
            <a:r>
              <a:rPr lang="en-CA" sz="39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September 21, 2023</a:t>
            </a:r>
          </a:p>
          <a:p>
            <a:pPr marL="0" indent="0" algn="ctr">
              <a:spcBef>
                <a:spcPts val="0"/>
              </a:spcBef>
              <a:spcAft>
                <a:spcPts val="1200"/>
              </a:spcAft>
              <a:buNone/>
            </a:pPr>
            <a:r>
              <a:rPr lang="en-CA" sz="39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Charlottetown, Prince Edward Island</a:t>
            </a:r>
          </a:p>
          <a:p>
            <a:pPr marL="0" indent="0" algn="ctr">
              <a:spcBef>
                <a:spcPts val="0"/>
              </a:spcBef>
              <a:buNone/>
            </a:pPr>
            <a:endPar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gn="ctr">
              <a:spcBef>
                <a:spcPts val="0"/>
              </a:spcBef>
              <a:buNone/>
            </a:pPr>
            <a:endPar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a:p>
            <a:pPr marL="0" indent="0" algn="ctr">
              <a:spcBef>
                <a:spcPts val="0"/>
              </a:spcBef>
              <a:spcAft>
                <a:spcPts val="600"/>
              </a:spcAft>
              <a:buNone/>
            </a:pPr>
            <a:r>
              <a:rPr lang="en-CA" sz="21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Jennifer Tsang, MD, PhD, FRCPC, ABOM</a:t>
            </a:r>
          </a:p>
          <a:p>
            <a:pPr marL="0" indent="0" algn="ctr">
              <a:spcBef>
                <a:spcPts val="0"/>
              </a:spcBef>
              <a:buNone/>
            </a:pPr>
            <a:r>
              <a:rPr lang="en-CA" sz="17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Executive Director and Chief Scientist, Niagara Health Knowledge Institute</a:t>
            </a:r>
          </a:p>
          <a:p>
            <a:pPr marL="0" indent="0" algn="ctr">
              <a:spcBef>
                <a:spcPts val="0"/>
              </a:spcBef>
              <a:buNone/>
            </a:pPr>
            <a:r>
              <a:rPr lang="en-CA" sz="17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Intensivist, Physician Co-Lead, Critical Care Research Program, Niagara Health</a:t>
            </a:r>
          </a:p>
          <a:p>
            <a:pPr marL="0" indent="0" algn="ctr">
              <a:spcBef>
                <a:spcPts val="0"/>
              </a:spcBef>
              <a:buNone/>
            </a:pPr>
            <a:r>
              <a:rPr lang="en-CA" sz="17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Associate Professor of Medicine, McMaster University</a:t>
            </a:r>
          </a:p>
          <a:p>
            <a:pPr marL="0" indent="0" algn="ctr">
              <a:spcBef>
                <a:spcPts val="0"/>
              </a:spcBef>
              <a:buNone/>
            </a:pPr>
            <a:r>
              <a:rPr lang="en-CA" sz="17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Regional Deputy Research Director, Internal Medicine Residency Program, McMaster University</a:t>
            </a:r>
          </a:p>
        </p:txBody>
      </p:sp>
      <p:grpSp>
        <p:nvGrpSpPr>
          <p:cNvPr id="15" name="Group 14">
            <a:extLst>
              <a:ext uri="{FF2B5EF4-FFF2-40B4-BE49-F238E27FC236}">
                <a16:creationId xmlns:a16="http://schemas.microsoft.com/office/drawing/2014/main" id="{DBFE499C-79AF-EB71-251F-F09AEF0AC584}"/>
              </a:ext>
            </a:extLst>
          </p:cNvPr>
          <p:cNvGrpSpPr/>
          <p:nvPr/>
        </p:nvGrpSpPr>
        <p:grpSpPr>
          <a:xfrm>
            <a:off x="231307" y="6117067"/>
            <a:ext cx="11729382" cy="684815"/>
            <a:chOff x="-1" y="6164825"/>
            <a:chExt cx="11729382" cy="684815"/>
          </a:xfrm>
        </p:grpSpPr>
        <p:grpSp>
          <p:nvGrpSpPr>
            <p:cNvPr id="16" name="Group 15">
              <a:extLst>
                <a:ext uri="{FF2B5EF4-FFF2-40B4-BE49-F238E27FC236}">
                  <a16:creationId xmlns:a16="http://schemas.microsoft.com/office/drawing/2014/main" id="{F8C26BC9-BF4A-0ECC-8A78-1EC151F822E5}"/>
                </a:ext>
              </a:extLst>
            </p:cNvPr>
            <p:cNvGrpSpPr/>
            <p:nvPr/>
          </p:nvGrpSpPr>
          <p:grpSpPr>
            <a:xfrm>
              <a:off x="0" y="6164825"/>
              <a:ext cx="11729381" cy="684815"/>
              <a:chOff x="0" y="6164825"/>
              <a:chExt cx="11729381" cy="684815"/>
            </a:xfrm>
          </p:grpSpPr>
          <p:grpSp>
            <p:nvGrpSpPr>
              <p:cNvPr id="19" name="Group 18">
                <a:extLst>
                  <a:ext uri="{FF2B5EF4-FFF2-40B4-BE49-F238E27FC236}">
                    <a16:creationId xmlns:a16="http://schemas.microsoft.com/office/drawing/2014/main" id="{F190DE0B-B3F3-6CBB-944F-5D4749CDB1F6}"/>
                  </a:ext>
                </a:extLst>
              </p:cNvPr>
              <p:cNvGrpSpPr/>
              <p:nvPr/>
            </p:nvGrpSpPr>
            <p:grpSpPr>
              <a:xfrm>
                <a:off x="0" y="6164825"/>
                <a:ext cx="9038467" cy="684815"/>
                <a:chOff x="867937" y="321277"/>
                <a:chExt cx="9038467" cy="684815"/>
              </a:xfrm>
            </p:grpSpPr>
            <p:grpSp>
              <p:nvGrpSpPr>
                <p:cNvPr id="21" name="Group 20">
                  <a:extLst>
                    <a:ext uri="{FF2B5EF4-FFF2-40B4-BE49-F238E27FC236}">
                      <a16:creationId xmlns:a16="http://schemas.microsoft.com/office/drawing/2014/main" id="{3E39A5B0-1CF1-7A41-C943-8E8129DE8BF5}"/>
                    </a:ext>
                  </a:extLst>
                </p:cNvPr>
                <p:cNvGrpSpPr/>
                <p:nvPr/>
              </p:nvGrpSpPr>
              <p:grpSpPr>
                <a:xfrm>
                  <a:off x="867937" y="321277"/>
                  <a:ext cx="7352271" cy="673938"/>
                  <a:chOff x="-1" y="-10385"/>
                  <a:chExt cx="8667209" cy="852039"/>
                </a:xfrm>
              </p:grpSpPr>
              <p:pic>
                <p:nvPicPr>
                  <p:cNvPr id="23" name="P 7">
                    <a:extLst>
                      <a:ext uri="{FF2B5EF4-FFF2-40B4-BE49-F238E27FC236}">
                        <a16:creationId xmlns:a16="http://schemas.microsoft.com/office/drawing/2014/main" id="{FB7A2976-25E7-4E26-D7CD-B7AB904543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193"/>
                    <a:ext cx="1671204" cy="846847"/>
                  </a:xfrm>
                  <a:prstGeom prst="rect">
                    <a:avLst/>
                  </a:prstGeom>
                  <a:solidFill>
                    <a:schemeClr val="bg1"/>
                  </a:solidFill>
                </p:spPr>
              </p:pic>
              <p:pic>
                <p:nvPicPr>
                  <p:cNvPr id="24" name="Picture 23">
                    <a:extLst>
                      <a:ext uri="{FF2B5EF4-FFF2-40B4-BE49-F238E27FC236}">
                        <a16:creationId xmlns:a16="http://schemas.microsoft.com/office/drawing/2014/main" id="{91BB455F-9647-1B80-27A2-EA520ED362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7906" y="-10385"/>
                    <a:ext cx="3849302" cy="846847"/>
                  </a:xfrm>
                  <a:prstGeom prst="rect">
                    <a:avLst/>
                  </a:prstGeom>
                </p:spPr>
              </p:pic>
              <p:pic>
                <p:nvPicPr>
                  <p:cNvPr id="25" name="Picture 2">
                    <a:extLst>
                      <a:ext uri="{FF2B5EF4-FFF2-40B4-BE49-F238E27FC236}">
                        <a16:creationId xmlns:a16="http://schemas.microsoft.com/office/drawing/2014/main" id="{DF3F1D6F-C7F4-A019-4A40-B8F1A194DB8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5204" y="-5193"/>
                    <a:ext cx="1622702" cy="84684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Company name&#10;&#10;Description automatically generated with low confidence">
                    <a:extLst>
                      <a:ext uri="{FF2B5EF4-FFF2-40B4-BE49-F238E27FC236}">
                        <a16:creationId xmlns:a16="http://schemas.microsoft.com/office/drawing/2014/main" id="{11139E01-875F-2917-DCE9-87A5DC9C8B17}"/>
                      </a:ext>
                    </a:extLst>
                  </p:cNvPr>
                  <p:cNvPicPr>
                    <a:picLocks noChangeAspect="1"/>
                  </p:cNvPicPr>
                  <p:nvPr/>
                </p:nvPicPr>
                <p:blipFill>
                  <a:blip r:embed="rId6"/>
                  <a:stretch>
                    <a:fillRect/>
                  </a:stretch>
                </p:blipFill>
                <p:spPr>
                  <a:xfrm>
                    <a:off x="1671203" y="-10385"/>
                    <a:ext cx="1524001" cy="849443"/>
                  </a:xfrm>
                  <a:prstGeom prst="rect">
                    <a:avLst/>
                  </a:prstGeom>
                </p:spPr>
              </p:pic>
            </p:grpSp>
            <p:pic>
              <p:nvPicPr>
                <p:cNvPr id="22" name="Picture 21" descr="A logo for a company&#10;&#10;Description automatically generated">
                  <a:extLst>
                    <a:ext uri="{FF2B5EF4-FFF2-40B4-BE49-F238E27FC236}">
                      <a16:creationId xmlns:a16="http://schemas.microsoft.com/office/drawing/2014/main" id="{C5DCC5F1-3AB8-EA0E-BFD3-1431F6B96D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0208" y="339198"/>
                  <a:ext cx="1686196" cy="666894"/>
                </a:xfrm>
                <a:prstGeom prst="rect">
                  <a:avLst/>
                </a:prstGeom>
              </p:spPr>
            </p:pic>
          </p:grpSp>
          <p:pic>
            <p:nvPicPr>
              <p:cNvPr id="20" name="Picture 2" descr="William Osler Health System">
                <a:extLst>
                  <a:ext uri="{FF2B5EF4-FFF2-40B4-BE49-F238E27FC236}">
                    <a16:creationId xmlns:a16="http://schemas.microsoft.com/office/drawing/2014/main" id="{1FB077F5-EE1B-ECBF-1CA5-25578A7E470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38467" y="6164825"/>
                <a:ext cx="2690914" cy="66983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7" name="Straight Connector 16">
              <a:extLst>
                <a:ext uri="{FF2B5EF4-FFF2-40B4-BE49-F238E27FC236}">
                  <a16:creationId xmlns:a16="http://schemas.microsoft.com/office/drawing/2014/main" id="{E86E8387-D216-4719-6B53-7B85567A4C39}"/>
                </a:ext>
              </a:extLst>
            </p:cNvPr>
            <p:cNvCxnSpPr>
              <a:cxnSpLocks/>
            </p:cNvCxnSpPr>
            <p:nvPr/>
          </p:nvCxnSpPr>
          <p:spPr>
            <a:xfrm>
              <a:off x="0" y="6168933"/>
              <a:ext cx="11729381" cy="9707"/>
            </a:xfrm>
            <a:prstGeom prst="line">
              <a:avLst/>
            </a:prstGeom>
            <a:ln w="38100">
              <a:solidFill>
                <a:srgbClr val="14355A"/>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993DF69-E9C4-613B-1998-D6D6CAD1A5B2}"/>
                </a:ext>
              </a:extLst>
            </p:cNvPr>
            <p:cNvCxnSpPr>
              <a:cxnSpLocks/>
            </p:cNvCxnSpPr>
            <p:nvPr/>
          </p:nvCxnSpPr>
          <p:spPr>
            <a:xfrm>
              <a:off x="-1" y="6831966"/>
              <a:ext cx="11729381" cy="1793"/>
            </a:xfrm>
            <a:prstGeom prst="line">
              <a:avLst/>
            </a:prstGeom>
            <a:ln w="38100">
              <a:solidFill>
                <a:srgbClr val="14355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290472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10</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15871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Data</a:t>
            </a:r>
          </a:p>
        </p:txBody>
      </p:sp>
      <p:sp>
        <p:nvSpPr>
          <p:cNvPr id="16" name="TextBox 15">
            <a:extLst>
              <a:ext uri="{FF2B5EF4-FFF2-40B4-BE49-F238E27FC236}">
                <a16:creationId xmlns:a16="http://schemas.microsoft.com/office/drawing/2014/main" id="{FDF1D22D-E58A-8961-862B-1891DF5554C9}"/>
              </a:ext>
            </a:extLst>
          </p:cNvPr>
          <p:cNvSpPr txBox="1"/>
          <p:nvPr/>
        </p:nvSpPr>
        <p:spPr>
          <a:xfrm>
            <a:off x="0" y="1167705"/>
            <a:ext cx="12191999" cy="584775"/>
          </a:xfrm>
          <a:prstGeom prst="rect">
            <a:avLst/>
          </a:prstGeom>
          <a:noFill/>
        </p:spPr>
        <p:txBody>
          <a:bodyPr wrap="square" rtlCol="0">
            <a:spAutoFit/>
          </a:bodyPr>
          <a:lstStyle/>
          <a:p>
            <a:pPr algn="ctr"/>
            <a:r>
              <a:rPr lang="en-CA" sz="3200" dirty="0">
                <a:solidFill>
                  <a:srgbClr val="305082"/>
                </a:solidFill>
                <a:latin typeface="Verdana" panose="020B0604030504040204" pitchFamily="34" charset="0"/>
                <a:ea typeface="Verdana" panose="020B0604030504040204" pitchFamily="34" charset="0"/>
                <a:cs typeface="Verdana" panose="020B0604030504040204" pitchFamily="34" charset="0"/>
              </a:rPr>
              <a:t>Patient populations are different</a:t>
            </a:r>
          </a:p>
        </p:txBody>
      </p:sp>
      <p:grpSp>
        <p:nvGrpSpPr>
          <p:cNvPr id="4" name="Group 3">
            <a:extLst>
              <a:ext uri="{FF2B5EF4-FFF2-40B4-BE49-F238E27FC236}">
                <a16:creationId xmlns:a16="http://schemas.microsoft.com/office/drawing/2014/main" id="{210F6BDE-44B3-369F-F534-FB9931580E05}"/>
              </a:ext>
            </a:extLst>
          </p:cNvPr>
          <p:cNvGrpSpPr/>
          <p:nvPr/>
        </p:nvGrpSpPr>
        <p:grpSpPr>
          <a:xfrm>
            <a:off x="0" y="0"/>
            <a:ext cx="1554429" cy="877512"/>
            <a:chOff x="0" y="0"/>
            <a:chExt cx="1554429" cy="877512"/>
          </a:xfrm>
        </p:grpSpPr>
        <p:pic>
          <p:nvPicPr>
            <p:cNvPr id="8194" name="Picture 2" descr="CIHR Funds Two DFCM Projects to Support Canadian Primary Care | Department  of Family &amp; Community Medicine">
              <a:extLst>
                <a:ext uri="{FF2B5EF4-FFF2-40B4-BE49-F238E27FC236}">
                  <a16:creationId xmlns:a16="http://schemas.microsoft.com/office/drawing/2014/main" id="{D5D9F44F-E3E0-84AC-A149-D0B8950920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08"/>
              <a:ext cx="1554429" cy="8691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CC1A5F-E345-F397-75A2-FF13B7984664}"/>
                </a:ext>
              </a:extLst>
            </p:cNvPr>
            <p:cNvSpPr/>
            <p:nvPr/>
          </p:nvSpPr>
          <p:spPr>
            <a:xfrm>
              <a:off x="1" y="0"/>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9" name="Group 8">
            <a:extLst>
              <a:ext uri="{FF2B5EF4-FFF2-40B4-BE49-F238E27FC236}">
                <a16:creationId xmlns:a16="http://schemas.microsoft.com/office/drawing/2014/main" id="{12E37377-4F47-A634-47B7-0E283A9CA81B}"/>
              </a:ext>
            </a:extLst>
          </p:cNvPr>
          <p:cNvGrpSpPr/>
          <p:nvPr/>
        </p:nvGrpSpPr>
        <p:grpSpPr>
          <a:xfrm>
            <a:off x="4363236" y="2366319"/>
            <a:ext cx="7731211" cy="4163631"/>
            <a:chOff x="1959143" y="1918855"/>
            <a:chExt cx="8605884" cy="4611496"/>
          </a:xfrm>
        </p:grpSpPr>
        <p:pic>
          <p:nvPicPr>
            <p:cNvPr id="6" name="Picture 5" descr="A table with numbers and numbers&#10;&#10;Description automatically generated">
              <a:extLst>
                <a:ext uri="{FF2B5EF4-FFF2-40B4-BE49-F238E27FC236}">
                  <a16:creationId xmlns:a16="http://schemas.microsoft.com/office/drawing/2014/main" id="{AFFB1CCA-E96D-3068-772F-9B8E13CDB8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59144" y="1918855"/>
              <a:ext cx="8605883" cy="4611496"/>
            </a:xfrm>
            <a:prstGeom prst="rect">
              <a:avLst/>
            </a:prstGeom>
          </p:spPr>
        </p:pic>
        <p:sp>
          <p:nvSpPr>
            <p:cNvPr id="8" name="Rectangle 7">
              <a:extLst>
                <a:ext uri="{FF2B5EF4-FFF2-40B4-BE49-F238E27FC236}">
                  <a16:creationId xmlns:a16="http://schemas.microsoft.com/office/drawing/2014/main" id="{413982E3-48CC-E4D9-873B-FAF1F13A03DD}"/>
                </a:ext>
              </a:extLst>
            </p:cNvPr>
            <p:cNvSpPr/>
            <p:nvPr/>
          </p:nvSpPr>
          <p:spPr>
            <a:xfrm>
              <a:off x="1959143" y="1918855"/>
              <a:ext cx="8605883" cy="4611095"/>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7" name="Group 16">
            <a:extLst>
              <a:ext uri="{FF2B5EF4-FFF2-40B4-BE49-F238E27FC236}">
                <a16:creationId xmlns:a16="http://schemas.microsoft.com/office/drawing/2014/main" id="{5F5D592C-A224-7D8F-E7D9-3B1519CF737D}"/>
              </a:ext>
            </a:extLst>
          </p:cNvPr>
          <p:cNvGrpSpPr/>
          <p:nvPr/>
        </p:nvGrpSpPr>
        <p:grpSpPr>
          <a:xfrm>
            <a:off x="23411" y="2944737"/>
            <a:ext cx="4265683" cy="1787975"/>
            <a:chOff x="23411" y="2944737"/>
            <a:chExt cx="4265683" cy="1787975"/>
          </a:xfrm>
        </p:grpSpPr>
        <p:grpSp>
          <p:nvGrpSpPr>
            <p:cNvPr id="10" name="Group 9">
              <a:extLst>
                <a:ext uri="{FF2B5EF4-FFF2-40B4-BE49-F238E27FC236}">
                  <a16:creationId xmlns:a16="http://schemas.microsoft.com/office/drawing/2014/main" id="{12F01966-3CE3-D22F-1104-ED288565C0B3}"/>
                </a:ext>
              </a:extLst>
            </p:cNvPr>
            <p:cNvGrpSpPr/>
            <p:nvPr/>
          </p:nvGrpSpPr>
          <p:grpSpPr>
            <a:xfrm>
              <a:off x="23412" y="2944737"/>
              <a:ext cx="4227312" cy="1787974"/>
              <a:chOff x="65388" y="4226989"/>
              <a:chExt cx="5380089" cy="1555507"/>
            </a:xfrm>
          </p:grpSpPr>
          <p:pic>
            <p:nvPicPr>
              <p:cNvPr id="11" name="Picture 10" descr="A close-up of a report&#10;&#10;Description automatically generated">
                <a:extLst>
                  <a:ext uri="{FF2B5EF4-FFF2-40B4-BE49-F238E27FC236}">
                    <a16:creationId xmlns:a16="http://schemas.microsoft.com/office/drawing/2014/main" id="{BEF65138-BE3E-1FBF-B2B8-0B733370C1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88" y="4226989"/>
                <a:ext cx="5380089" cy="1555507"/>
              </a:xfrm>
              <a:prstGeom prst="rect">
                <a:avLst/>
              </a:prstGeom>
            </p:spPr>
          </p:pic>
          <p:pic>
            <p:nvPicPr>
              <p:cNvPr id="12" name="Picture 6" descr="Critical Care Explorations">
                <a:extLst>
                  <a:ext uri="{FF2B5EF4-FFF2-40B4-BE49-F238E27FC236}">
                    <a16:creationId xmlns:a16="http://schemas.microsoft.com/office/drawing/2014/main" id="{C4D50509-14F9-F32D-74B5-BA334C5384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55231" y="4244291"/>
                <a:ext cx="590246" cy="53212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67D1F572-2204-A447-540E-AE337A6FEAC5}"/>
                </a:ext>
              </a:extLst>
            </p:cNvPr>
            <p:cNvSpPr/>
            <p:nvPr/>
          </p:nvSpPr>
          <p:spPr>
            <a:xfrm>
              <a:off x="23411" y="2944738"/>
              <a:ext cx="4265683" cy="1787974"/>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1" name="Group 20">
            <a:extLst>
              <a:ext uri="{FF2B5EF4-FFF2-40B4-BE49-F238E27FC236}">
                <a16:creationId xmlns:a16="http://schemas.microsoft.com/office/drawing/2014/main" id="{167128C4-07EF-90FD-6DEC-D8512AEE13E9}"/>
              </a:ext>
            </a:extLst>
          </p:cNvPr>
          <p:cNvGrpSpPr/>
          <p:nvPr/>
        </p:nvGrpSpPr>
        <p:grpSpPr>
          <a:xfrm>
            <a:off x="889304" y="5105521"/>
            <a:ext cx="2654301" cy="965200"/>
            <a:chOff x="889304" y="5105521"/>
            <a:chExt cx="2654301" cy="965200"/>
          </a:xfrm>
        </p:grpSpPr>
        <p:pic>
          <p:nvPicPr>
            <p:cNvPr id="14" name="Picture 13" descr="A picture containing text, font, graphics, logo&#10;&#10;Description automatically generated">
              <a:extLst>
                <a:ext uri="{FF2B5EF4-FFF2-40B4-BE49-F238E27FC236}">
                  <a16:creationId xmlns:a16="http://schemas.microsoft.com/office/drawing/2014/main" id="{C145C224-EEF0-36E8-33FA-B72D01AB0B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9304" y="5105521"/>
              <a:ext cx="2654300" cy="965200"/>
            </a:xfrm>
            <a:prstGeom prst="rect">
              <a:avLst/>
            </a:prstGeom>
          </p:spPr>
        </p:pic>
        <p:sp>
          <p:nvSpPr>
            <p:cNvPr id="20" name="Rectangle 19">
              <a:extLst>
                <a:ext uri="{FF2B5EF4-FFF2-40B4-BE49-F238E27FC236}">
                  <a16:creationId xmlns:a16="http://schemas.microsoft.com/office/drawing/2014/main" id="{2DEBBEFD-36F8-AFC7-84C2-8001702ECA36}"/>
                </a:ext>
              </a:extLst>
            </p:cNvPr>
            <p:cNvSpPr/>
            <p:nvPr/>
          </p:nvSpPr>
          <p:spPr>
            <a:xfrm>
              <a:off x="889305" y="5105521"/>
              <a:ext cx="2654300" cy="96520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6" name="Group 25">
            <a:extLst>
              <a:ext uri="{FF2B5EF4-FFF2-40B4-BE49-F238E27FC236}">
                <a16:creationId xmlns:a16="http://schemas.microsoft.com/office/drawing/2014/main" id="{04290B36-D5D5-7A4A-FA64-0BE104C82632}"/>
              </a:ext>
            </a:extLst>
          </p:cNvPr>
          <p:cNvGrpSpPr/>
          <p:nvPr/>
        </p:nvGrpSpPr>
        <p:grpSpPr>
          <a:xfrm>
            <a:off x="10637571" y="172"/>
            <a:ext cx="1554429" cy="877512"/>
            <a:chOff x="10637571" y="172"/>
            <a:chExt cx="1554429" cy="877512"/>
          </a:xfrm>
        </p:grpSpPr>
        <p:pic>
          <p:nvPicPr>
            <p:cNvPr id="8196" name="Picture 4" descr="Observational Research - Methods and Guide - Research Method">
              <a:extLst>
                <a:ext uri="{FF2B5EF4-FFF2-40B4-BE49-F238E27FC236}">
                  <a16:creationId xmlns:a16="http://schemas.microsoft.com/office/drawing/2014/main" id="{179EED32-712D-44C8-2AA2-D4C717775CA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637572" y="3146"/>
              <a:ext cx="1554428" cy="87436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DB510FBD-A94A-46B7-B5F5-D9D103820B8F}"/>
                </a:ext>
              </a:extLst>
            </p:cNvPr>
            <p:cNvSpPr/>
            <p:nvPr/>
          </p:nvSpPr>
          <p:spPr>
            <a:xfrm>
              <a:off x="10637571" y="172"/>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539542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11</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15871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Data</a:t>
            </a:r>
          </a:p>
        </p:txBody>
      </p:sp>
      <p:sp>
        <p:nvSpPr>
          <p:cNvPr id="16" name="TextBox 15">
            <a:extLst>
              <a:ext uri="{FF2B5EF4-FFF2-40B4-BE49-F238E27FC236}">
                <a16:creationId xmlns:a16="http://schemas.microsoft.com/office/drawing/2014/main" id="{FDF1D22D-E58A-8961-862B-1891DF5554C9}"/>
              </a:ext>
            </a:extLst>
          </p:cNvPr>
          <p:cNvSpPr txBox="1"/>
          <p:nvPr/>
        </p:nvSpPr>
        <p:spPr>
          <a:xfrm>
            <a:off x="0" y="1085682"/>
            <a:ext cx="12191999" cy="553998"/>
          </a:xfrm>
          <a:prstGeom prst="rect">
            <a:avLst/>
          </a:prstGeom>
          <a:noFill/>
        </p:spPr>
        <p:txBody>
          <a:bodyPr wrap="square" rtlCol="0">
            <a:spAutoFit/>
          </a:bodyPr>
          <a:lstStyle/>
          <a:p>
            <a:pPr algn="ctr"/>
            <a:r>
              <a:rPr lang="en-CA" sz="3000" dirty="0">
                <a:solidFill>
                  <a:srgbClr val="305082"/>
                </a:solidFill>
                <a:latin typeface="Verdana" panose="020B0604030504040204" pitchFamily="34" charset="0"/>
                <a:ea typeface="Verdana" panose="020B0604030504040204" pitchFamily="34" charset="0"/>
                <a:cs typeface="Verdana" panose="020B0604030504040204" pitchFamily="34" charset="0"/>
              </a:rPr>
              <a:t>Community hospital professionals are interested in research</a:t>
            </a:r>
          </a:p>
        </p:txBody>
      </p:sp>
      <p:grpSp>
        <p:nvGrpSpPr>
          <p:cNvPr id="15" name="Group 14">
            <a:extLst>
              <a:ext uri="{FF2B5EF4-FFF2-40B4-BE49-F238E27FC236}">
                <a16:creationId xmlns:a16="http://schemas.microsoft.com/office/drawing/2014/main" id="{0816CEC6-B3BC-8074-FE65-8EF929BD24A4}"/>
              </a:ext>
            </a:extLst>
          </p:cNvPr>
          <p:cNvGrpSpPr/>
          <p:nvPr/>
        </p:nvGrpSpPr>
        <p:grpSpPr>
          <a:xfrm>
            <a:off x="0" y="0"/>
            <a:ext cx="1742302" cy="974023"/>
            <a:chOff x="0" y="0"/>
            <a:chExt cx="1902941" cy="1132734"/>
          </a:xfrm>
        </p:grpSpPr>
        <p:sp>
          <p:nvSpPr>
            <p:cNvPr id="5" name="Rectangle 4">
              <a:extLst>
                <a:ext uri="{FF2B5EF4-FFF2-40B4-BE49-F238E27FC236}">
                  <a16:creationId xmlns:a16="http://schemas.microsoft.com/office/drawing/2014/main" id="{AE603853-A294-0B36-7238-F5095D789290}"/>
                </a:ext>
              </a:extLst>
            </p:cNvPr>
            <p:cNvSpPr/>
            <p:nvPr/>
          </p:nvSpPr>
          <p:spPr>
            <a:xfrm>
              <a:off x="0" y="0"/>
              <a:ext cx="1902941" cy="1132734"/>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2" descr="Home - Canadian Critical Care Trials Group">
              <a:extLst>
                <a:ext uri="{FF2B5EF4-FFF2-40B4-BE49-F238E27FC236}">
                  <a16:creationId xmlns:a16="http://schemas.microsoft.com/office/drawing/2014/main" id="{04DF9949-0401-5F7B-F5AD-3AFCE0647F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65" y="17486"/>
              <a:ext cx="1786409" cy="982644"/>
            </a:xfrm>
            <a:prstGeom prst="rect">
              <a:avLst/>
            </a:prstGeom>
            <a:solidFill>
              <a:schemeClr val="bg1"/>
            </a:solidFill>
          </p:spPr>
        </p:pic>
      </p:grpSp>
      <p:grpSp>
        <p:nvGrpSpPr>
          <p:cNvPr id="3" name="Group 2">
            <a:extLst>
              <a:ext uri="{FF2B5EF4-FFF2-40B4-BE49-F238E27FC236}">
                <a16:creationId xmlns:a16="http://schemas.microsoft.com/office/drawing/2014/main" id="{8FB237ED-CAF8-732D-25AE-F68D9433D6BE}"/>
              </a:ext>
            </a:extLst>
          </p:cNvPr>
          <p:cNvGrpSpPr/>
          <p:nvPr/>
        </p:nvGrpSpPr>
        <p:grpSpPr>
          <a:xfrm>
            <a:off x="150205" y="1862176"/>
            <a:ext cx="3468330" cy="1824630"/>
            <a:chOff x="321276" y="815061"/>
            <a:chExt cx="4757351" cy="2471869"/>
          </a:xfrm>
        </p:grpSpPr>
        <p:sp>
          <p:nvSpPr>
            <p:cNvPr id="4" name="Rectangle 3">
              <a:extLst>
                <a:ext uri="{FF2B5EF4-FFF2-40B4-BE49-F238E27FC236}">
                  <a16:creationId xmlns:a16="http://schemas.microsoft.com/office/drawing/2014/main" id="{CAD7A8B3-830C-F555-8358-7E1204706B23}"/>
                </a:ext>
              </a:extLst>
            </p:cNvPr>
            <p:cNvSpPr/>
            <p:nvPr/>
          </p:nvSpPr>
          <p:spPr>
            <a:xfrm>
              <a:off x="321276" y="815061"/>
              <a:ext cx="4757351" cy="2471869"/>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Text&#10;&#10;Description automatically generated">
              <a:extLst>
                <a:ext uri="{FF2B5EF4-FFF2-40B4-BE49-F238E27FC236}">
                  <a16:creationId xmlns:a16="http://schemas.microsoft.com/office/drawing/2014/main" id="{14E29DB9-16F7-5DD9-8500-E3C42D4D8876}"/>
                </a:ext>
              </a:extLst>
            </p:cNvPr>
            <p:cNvPicPr>
              <a:picLocks noChangeAspect="1"/>
            </p:cNvPicPr>
            <p:nvPr/>
          </p:nvPicPr>
          <p:blipFill>
            <a:blip r:embed="rId4"/>
            <a:stretch>
              <a:fillRect/>
            </a:stretch>
          </p:blipFill>
          <p:spPr>
            <a:xfrm>
              <a:off x="410631" y="1260694"/>
              <a:ext cx="4574160" cy="1952096"/>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BB944E55-3CC6-F549-4112-F538D5250654}"/>
                </a:ext>
              </a:extLst>
            </p:cNvPr>
            <p:cNvPicPr>
              <a:picLocks noChangeAspect="1"/>
            </p:cNvPicPr>
            <p:nvPr/>
          </p:nvPicPr>
          <p:blipFill>
            <a:blip r:embed="rId5"/>
            <a:stretch>
              <a:fillRect/>
            </a:stretch>
          </p:blipFill>
          <p:spPr>
            <a:xfrm>
              <a:off x="410631" y="868288"/>
              <a:ext cx="2063647" cy="477103"/>
            </a:xfrm>
            <a:prstGeom prst="rect">
              <a:avLst/>
            </a:prstGeom>
          </p:spPr>
        </p:pic>
      </p:grpSp>
      <p:grpSp>
        <p:nvGrpSpPr>
          <p:cNvPr id="14" name="Group 13">
            <a:extLst>
              <a:ext uri="{FF2B5EF4-FFF2-40B4-BE49-F238E27FC236}">
                <a16:creationId xmlns:a16="http://schemas.microsoft.com/office/drawing/2014/main" id="{A2F19B16-E6A9-706D-DB2F-3D525E2DA7E3}"/>
              </a:ext>
            </a:extLst>
          </p:cNvPr>
          <p:cNvGrpSpPr/>
          <p:nvPr/>
        </p:nvGrpSpPr>
        <p:grpSpPr>
          <a:xfrm>
            <a:off x="269891" y="4036602"/>
            <a:ext cx="3228958" cy="2662687"/>
            <a:chOff x="269891" y="4036602"/>
            <a:chExt cx="3228958" cy="2662687"/>
          </a:xfrm>
        </p:grpSpPr>
        <p:grpSp>
          <p:nvGrpSpPr>
            <p:cNvPr id="11" name="Group 10">
              <a:extLst>
                <a:ext uri="{FF2B5EF4-FFF2-40B4-BE49-F238E27FC236}">
                  <a16:creationId xmlns:a16="http://schemas.microsoft.com/office/drawing/2014/main" id="{07325088-4BFC-BD78-CF68-BF6C544EDC1F}"/>
                </a:ext>
              </a:extLst>
            </p:cNvPr>
            <p:cNvGrpSpPr/>
            <p:nvPr/>
          </p:nvGrpSpPr>
          <p:grpSpPr>
            <a:xfrm>
              <a:off x="269891" y="4036602"/>
              <a:ext cx="3228958" cy="2662687"/>
              <a:chOff x="269891" y="4036602"/>
              <a:chExt cx="3228958" cy="2662687"/>
            </a:xfrm>
          </p:grpSpPr>
          <p:pic>
            <p:nvPicPr>
              <p:cNvPr id="9" name="Picture 8" descr="A picture containing text, screenshot, diagram, circle&#10;&#10;Description automatically generated">
                <a:extLst>
                  <a:ext uri="{FF2B5EF4-FFF2-40B4-BE49-F238E27FC236}">
                    <a16:creationId xmlns:a16="http://schemas.microsoft.com/office/drawing/2014/main" id="{4DBEB040-9771-4436-CE56-0C5C886D14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91" y="4036603"/>
                <a:ext cx="3228958" cy="2662686"/>
              </a:xfrm>
              <a:prstGeom prst="rect">
                <a:avLst/>
              </a:prstGeom>
            </p:spPr>
          </p:pic>
          <p:sp>
            <p:nvSpPr>
              <p:cNvPr id="10" name="Rectangle 9">
                <a:extLst>
                  <a:ext uri="{FF2B5EF4-FFF2-40B4-BE49-F238E27FC236}">
                    <a16:creationId xmlns:a16="http://schemas.microsoft.com/office/drawing/2014/main" id="{E8992987-4E93-C9C0-06E9-2AF86BFED2FE}"/>
                  </a:ext>
                </a:extLst>
              </p:cNvPr>
              <p:cNvSpPr/>
              <p:nvPr/>
            </p:nvSpPr>
            <p:spPr>
              <a:xfrm>
                <a:off x="269891" y="4036602"/>
                <a:ext cx="3228958" cy="2662685"/>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TextBox 11">
              <a:extLst>
                <a:ext uri="{FF2B5EF4-FFF2-40B4-BE49-F238E27FC236}">
                  <a16:creationId xmlns:a16="http://schemas.microsoft.com/office/drawing/2014/main" id="{CF192754-60BD-E804-0FFF-3D531EEDA7B2}"/>
                </a:ext>
              </a:extLst>
            </p:cNvPr>
            <p:cNvSpPr txBox="1"/>
            <p:nvPr/>
          </p:nvSpPr>
          <p:spPr>
            <a:xfrm>
              <a:off x="496600" y="5980159"/>
              <a:ext cx="683200" cy="369332"/>
            </a:xfrm>
            <a:prstGeom prst="rect">
              <a:avLst/>
            </a:prstGeom>
            <a:noFill/>
          </p:spPr>
          <p:txBody>
            <a:bodyPr wrap="none" rtlCol="0">
              <a:spAutoFit/>
            </a:bodyPr>
            <a:lstStyle/>
            <a:p>
              <a:r>
                <a:rPr lang="en-CA" dirty="0">
                  <a:solidFill>
                    <a:srgbClr val="305082"/>
                  </a:solidFill>
                </a:rPr>
                <a:t>N=73</a:t>
              </a:r>
            </a:p>
          </p:txBody>
        </p:sp>
      </p:grpSp>
      <p:grpSp>
        <p:nvGrpSpPr>
          <p:cNvPr id="20" name="Group 19">
            <a:extLst>
              <a:ext uri="{FF2B5EF4-FFF2-40B4-BE49-F238E27FC236}">
                <a16:creationId xmlns:a16="http://schemas.microsoft.com/office/drawing/2014/main" id="{00C1A3DD-8222-DB86-8AD0-54FB1446C572}"/>
              </a:ext>
            </a:extLst>
          </p:cNvPr>
          <p:cNvGrpSpPr/>
          <p:nvPr/>
        </p:nvGrpSpPr>
        <p:grpSpPr>
          <a:xfrm>
            <a:off x="5483183" y="1835833"/>
            <a:ext cx="4895270" cy="995947"/>
            <a:chOff x="4644146" y="1982031"/>
            <a:chExt cx="6019734" cy="1353982"/>
          </a:xfrm>
        </p:grpSpPr>
        <p:pic>
          <p:nvPicPr>
            <p:cNvPr id="17" name="Picture 16" descr="A picture containing line, plot, text, diagram&#10;&#10;Description automatically generated">
              <a:extLst>
                <a:ext uri="{FF2B5EF4-FFF2-40B4-BE49-F238E27FC236}">
                  <a16:creationId xmlns:a16="http://schemas.microsoft.com/office/drawing/2014/main" id="{03747ACC-0D35-9468-8E0E-CFC61A7FDA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4147" y="1982031"/>
              <a:ext cx="6019733" cy="1353982"/>
            </a:xfrm>
            <a:prstGeom prst="rect">
              <a:avLst/>
            </a:prstGeom>
          </p:spPr>
        </p:pic>
        <p:sp>
          <p:nvSpPr>
            <p:cNvPr id="19" name="Rectangle 18">
              <a:extLst>
                <a:ext uri="{FF2B5EF4-FFF2-40B4-BE49-F238E27FC236}">
                  <a16:creationId xmlns:a16="http://schemas.microsoft.com/office/drawing/2014/main" id="{C1A3BEC9-A57A-19E9-7279-2BE63BFC3DB0}"/>
                </a:ext>
              </a:extLst>
            </p:cNvPr>
            <p:cNvSpPr/>
            <p:nvPr/>
          </p:nvSpPr>
          <p:spPr>
            <a:xfrm>
              <a:off x="4644146" y="1991000"/>
              <a:ext cx="6019733" cy="1345013"/>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4" name="Group 23">
            <a:extLst>
              <a:ext uri="{FF2B5EF4-FFF2-40B4-BE49-F238E27FC236}">
                <a16:creationId xmlns:a16="http://schemas.microsoft.com/office/drawing/2014/main" id="{CBD9BB65-3D07-B367-5532-967FBC73BE25}"/>
              </a:ext>
            </a:extLst>
          </p:cNvPr>
          <p:cNvGrpSpPr/>
          <p:nvPr/>
        </p:nvGrpSpPr>
        <p:grpSpPr>
          <a:xfrm>
            <a:off x="3913591" y="3014284"/>
            <a:ext cx="8008518" cy="3789320"/>
            <a:chOff x="3913591" y="3014284"/>
            <a:chExt cx="8008518" cy="3789320"/>
          </a:xfrm>
        </p:grpSpPr>
        <p:pic>
          <p:nvPicPr>
            <p:cNvPr id="21" name="Picture 20" descr="A picture containing text, screenshot, number, font&#10;&#10;Description automatically generated">
              <a:extLst>
                <a:ext uri="{FF2B5EF4-FFF2-40B4-BE49-F238E27FC236}">
                  <a16:creationId xmlns:a16="http://schemas.microsoft.com/office/drawing/2014/main" id="{AB2866E0-0CFC-1CD7-27DE-3055442A3C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39528" y="3014284"/>
              <a:ext cx="7982581" cy="3789320"/>
            </a:xfrm>
            <a:prstGeom prst="rect">
              <a:avLst/>
            </a:prstGeom>
          </p:spPr>
        </p:pic>
        <p:sp>
          <p:nvSpPr>
            <p:cNvPr id="23" name="Rectangle 22">
              <a:extLst>
                <a:ext uri="{FF2B5EF4-FFF2-40B4-BE49-F238E27FC236}">
                  <a16:creationId xmlns:a16="http://schemas.microsoft.com/office/drawing/2014/main" id="{26FFE11D-A89B-7C4B-2A00-180794448E0E}"/>
                </a:ext>
              </a:extLst>
            </p:cNvPr>
            <p:cNvSpPr/>
            <p:nvPr/>
          </p:nvSpPr>
          <p:spPr>
            <a:xfrm>
              <a:off x="3913591" y="3019174"/>
              <a:ext cx="8008518" cy="378443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7" name="Group 26">
            <a:extLst>
              <a:ext uri="{FF2B5EF4-FFF2-40B4-BE49-F238E27FC236}">
                <a16:creationId xmlns:a16="http://schemas.microsoft.com/office/drawing/2014/main" id="{0C23DCB0-BFF7-F9C9-697D-1BA36B559FD4}"/>
              </a:ext>
            </a:extLst>
          </p:cNvPr>
          <p:cNvGrpSpPr/>
          <p:nvPr/>
        </p:nvGrpSpPr>
        <p:grpSpPr>
          <a:xfrm>
            <a:off x="11030121" y="-4209"/>
            <a:ext cx="1161879" cy="998639"/>
            <a:chOff x="11030121" y="-4209"/>
            <a:chExt cx="1161879" cy="998639"/>
          </a:xfrm>
        </p:grpSpPr>
        <p:pic>
          <p:nvPicPr>
            <p:cNvPr id="10244" name="Picture 4" descr="Community Survey on Superintendent Search Now Open - Richardson ISD - RISD  We Are One">
              <a:extLst>
                <a:ext uri="{FF2B5EF4-FFF2-40B4-BE49-F238E27FC236}">
                  <a16:creationId xmlns:a16="http://schemas.microsoft.com/office/drawing/2014/main" id="{02F7E815-3DB0-4C61-4808-DA3AA01023E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30122" y="-4209"/>
              <a:ext cx="1161878" cy="998639"/>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C4787261-A20E-2EDD-F9C2-1BC02CAADE9E}"/>
                </a:ext>
              </a:extLst>
            </p:cNvPr>
            <p:cNvSpPr/>
            <p:nvPr/>
          </p:nvSpPr>
          <p:spPr>
            <a:xfrm>
              <a:off x="11030121" y="15036"/>
              <a:ext cx="1161878" cy="974023"/>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253599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12</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15871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Data</a:t>
            </a:r>
          </a:p>
        </p:txBody>
      </p:sp>
      <p:sp>
        <p:nvSpPr>
          <p:cNvPr id="16" name="TextBox 15">
            <a:extLst>
              <a:ext uri="{FF2B5EF4-FFF2-40B4-BE49-F238E27FC236}">
                <a16:creationId xmlns:a16="http://schemas.microsoft.com/office/drawing/2014/main" id="{FDF1D22D-E58A-8961-862B-1891DF5554C9}"/>
              </a:ext>
            </a:extLst>
          </p:cNvPr>
          <p:cNvSpPr txBox="1"/>
          <p:nvPr/>
        </p:nvSpPr>
        <p:spPr>
          <a:xfrm>
            <a:off x="0" y="1085682"/>
            <a:ext cx="12191999" cy="584775"/>
          </a:xfrm>
          <a:prstGeom prst="rect">
            <a:avLst/>
          </a:prstGeom>
          <a:noFill/>
        </p:spPr>
        <p:txBody>
          <a:bodyPr wrap="square" rtlCol="0">
            <a:spAutoFit/>
          </a:bodyPr>
          <a:lstStyle/>
          <a:p>
            <a:pPr algn="ctr"/>
            <a:r>
              <a:rPr lang="en-CA" sz="3200" dirty="0">
                <a:solidFill>
                  <a:srgbClr val="305082"/>
                </a:solidFill>
                <a:latin typeface="Verdana" panose="020B0604030504040204" pitchFamily="34" charset="0"/>
                <a:ea typeface="Verdana" panose="020B0604030504040204" pitchFamily="34" charset="0"/>
                <a:cs typeface="Verdana" panose="020B0604030504040204" pitchFamily="34" charset="0"/>
              </a:rPr>
              <a:t>Barriers to research in community hospitals</a:t>
            </a:r>
          </a:p>
        </p:txBody>
      </p:sp>
      <p:grpSp>
        <p:nvGrpSpPr>
          <p:cNvPr id="15" name="Group 14">
            <a:extLst>
              <a:ext uri="{FF2B5EF4-FFF2-40B4-BE49-F238E27FC236}">
                <a16:creationId xmlns:a16="http://schemas.microsoft.com/office/drawing/2014/main" id="{0816CEC6-B3BC-8074-FE65-8EF929BD24A4}"/>
              </a:ext>
            </a:extLst>
          </p:cNvPr>
          <p:cNvGrpSpPr/>
          <p:nvPr/>
        </p:nvGrpSpPr>
        <p:grpSpPr>
          <a:xfrm>
            <a:off x="0" y="0"/>
            <a:ext cx="1742302" cy="974023"/>
            <a:chOff x="0" y="0"/>
            <a:chExt cx="1902941" cy="1132734"/>
          </a:xfrm>
        </p:grpSpPr>
        <p:sp>
          <p:nvSpPr>
            <p:cNvPr id="5" name="Rectangle 4">
              <a:extLst>
                <a:ext uri="{FF2B5EF4-FFF2-40B4-BE49-F238E27FC236}">
                  <a16:creationId xmlns:a16="http://schemas.microsoft.com/office/drawing/2014/main" id="{AE603853-A294-0B36-7238-F5095D789290}"/>
                </a:ext>
              </a:extLst>
            </p:cNvPr>
            <p:cNvSpPr/>
            <p:nvPr/>
          </p:nvSpPr>
          <p:spPr>
            <a:xfrm>
              <a:off x="0" y="0"/>
              <a:ext cx="1902941" cy="1132734"/>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2" descr="Home - Canadian Critical Care Trials Group">
              <a:extLst>
                <a:ext uri="{FF2B5EF4-FFF2-40B4-BE49-F238E27FC236}">
                  <a16:creationId xmlns:a16="http://schemas.microsoft.com/office/drawing/2014/main" id="{04DF9949-0401-5F7B-F5AD-3AFCE0647F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65" y="17486"/>
              <a:ext cx="1786409" cy="982644"/>
            </a:xfrm>
            <a:prstGeom prst="rect">
              <a:avLst/>
            </a:prstGeom>
            <a:solidFill>
              <a:schemeClr val="bg1"/>
            </a:solidFill>
          </p:spPr>
        </p:pic>
      </p:grpSp>
      <p:grpSp>
        <p:nvGrpSpPr>
          <p:cNvPr id="3" name="Group 2">
            <a:extLst>
              <a:ext uri="{FF2B5EF4-FFF2-40B4-BE49-F238E27FC236}">
                <a16:creationId xmlns:a16="http://schemas.microsoft.com/office/drawing/2014/main" id="{8FB237ED-CAF8-732D-25AE-F68D9433D6BE}"/>
              </a:ext>
            </a:extLst>
          </p:cNvPr>
          <p:cNvGrpSpPr/>
          <p:nvPr/>
        </p:nvGrpSpPr>
        <p:grpSpPr>
          <a:xfrm>
            <a:off x="150205" y="1862176"/>
            <a:ext cx="3468330" cy="1824630"/>
            <a:chOff x="321276" y="815061"/>
            <a:chExt cx="4757351" cy="2471869"/>
          </a:xfrm>
        </p:grpSpPr>
        <p:sp>
          <p:nvSpPr>
            <p:cNvPr id="4" name="Rectangle 3">
              <a:extLst>
                <a:ext uri="{FF2B5EF4-FFF2-40B4-BE49-F238E27FC236}">
                  <a16:creationId xmlns:a16="http://schemas.microsoft.com/office/drawing/2014/main" id="{CAD7A8B3-830C-F555-8358-7E1204706B23}"/>
                </a:ext>
              </a:extLst>
            </p:cNvPr>
            <p:cNvSpPr/>
            <p:nvPr/>
          </p:nvSpPr>
          <p:spPr>
            <a:xfrm>
              <a:off x="321276" y="815061"/>
              <a:ext cx="4757351" cy="2471869"/>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Text&#10;&#10;Description automatically generated">
              <a:extLst>
                <a:ext uri="{FF2B5EF4-FFF2-40B4-BE49-F238E27FC236}">
                  <a16:creationId xmlns:a16="http://schemas.microsoft.com/office/drawing/2014/main" id="{14E29DB9-16F7-5DD9-8500-E3C42D4D8876}"/>
                </a:ext>
              </a:extLst>
            </p:cNvPr>
            <p:cNvPicPr>
              <a:picLocks noChangeAspect="1"/>
            </p:cNvPicPr>
            <p:nvPr/>
          </p:nvPicPr>
          <p:blipFill>
            <a:blip r:embed="rId4"/>
            <a:stretch>
              <a:fillRect/>
            </a:stretch>
          </p:blipFill>
          <p:spPr>
            <a:xfrm>
              <a:off x="410631" y="1260694"/>
              <a:ext cx="4574160" cy="1952096"/>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BB944E55-3CC6-F549-4112-F538D5250654}"/>
                </a:ext>
              </a:extLst>
            </p:cNvPr>
            <p:cNvPicPr>
              <a:picLocks noChangeAspect="1"/>
            </p:cNvPicPr>
            <p:nvPr/>
          </p:nvPicPr>
          <p:blipFill>
            <a:blip r:embed="rId5"/>
            <a:stretch>
              <a:fillRect/>
            </a:stretch>
          </p:blipFill>
          <p:spPr>
            <a:xfrm>
              <a:off x="410631" y="868288"/>
              <a:ext cx="2063647" cy="477103"/>
            </a:xfrm>
            <a:prstGeom prst="rect">
              <a:avLst/>
            </a:prstGeom>
          </p:spPr>
        </p:pic>
      </p:grpSp>
      <p:grpSp>
        <p:nvGrpSpPr>
          <p:cNvPr id="14" name="Group 13">
            <a:extLst>
              <a:ext uri="{FF2B5EF4-FFF2-40B4-BE49-F238E27FC236}">
                <a16:creationId xmlns:a16="http://schemas.microsoft.com/office/drawing/2014/main" id="{A2F19B16-E6A9-706D-DB2F-3D525E2DA7E3}"/>
              </a:ext>
            </a:extLst>
          </p:cNvPr>
          <p:cNvGrpSpPr/>
          <p:nvPr/>
        </p:nvGrpSpPr>
        <p:grpSpPr>
          <a:xfrm>
            <a:off x="269891" y="4036602"/>
            <a:ext cx="3228958" cy="2662687"/>
            <a:chOff x="269891" y="4036602"/>
            <a:chExt cx="3228958" cy="2662687"/>
          </a:xfrm>
        </p:grpSpPr>
        <p:grpSp>
          <p:nvGrpSpPr>
            <p:cNvPr id="11" name="Group 10">
              <a:extLst>
                <a:ext uri="{FF2B5EF4-FFF2-40B4-BE49-F238E27FC236}">
                  <a16:creationId xmlns:a16="http://schemas.microsoft.com/office/drawing/2014/main" id="{07325088-4BFC-BD78-CF68-BF6C544EDC1F}"/>
                </a:ext>
              </a:extLst>
            </p:cNvPr>
            <p:cNvGrpSpPr/>
            <p:nvPr/>
          </p:nvGrpSpPr>
          <p:grpSpPr>
            <a:xfrm>
              <a:off x="269891" y="4036602"/>
              <a:ext cx="3228958" cy="2662687"/>
              <a:chOff x="269891" y="4036602"/>
              <a:chExt cx="3228958" cy="2662687"/>
            </a:xfrm>
          </p:grpSpPr>
          <p:pic>
            <p:nvPicPr>
              <p:cNvPr id="9" name="Picture 8" descr="A picture containing text, screenshot, diagram, circle&#10;&#10;Description automatically generated">
                <a:extLst>
                  <a:ext uri="{FF2B5EF4-FFF2-40B4-BE49-F238E27FC236}">
                    <a16:creationId xmlns:a16="http://schemas.microsoft.com/office/drawing/2014/main" id="{4DBEB040-9771-4436-CE56-0C5C886D14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91" y="4036603"/>
                <a:ext cx="3228958" cy="2662686"/>
              </a:xfrm>
              <a:prstGeom prst="rect">
                <a:avLst/>
              </a:prstGeom>
            </p:spPr>
          </p:pic>
          <p:sp>
            <p:nvSpPr>
              <p:cNvPr id="10" name="Rectangle 9">
                <a:extLst>
                  <a:ext uri="{FF2B5EF4-FFF2-40B4-BE49-F238E27FC236}">
                    <a16:creationId xmlns:a16="http://schemas.microsoft.com/office/drawing/2014/main" id="{E8992987-4E93-C9C0-06E9-2AF86BFED2FE}"/>
                  </a:ext>
                </a:extLst>
              </p:cNvPr>
              <p:cNvSpPr/>
              <p:nvPr/>
            </p:nvSpPr>
            <p:spPr>
              <a:xfrm>
                <a:off x="269891" y="4036602"/>
                <a:ext cx="3228958" cy="2662685"/>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TextBox 11">
              <a:extLst>
                <a:ext uri="{FF2B5EF4-FFF2-40B4-BE49-F238E27FC236}">
                  <a16:creationId xmlns:a16="http://schemas.microsoft.com/office/drawing/2014/main" id="{CF192754-60BD-E804-0FFF-3D531EEDA7B2}"/>
                </a:ext>
              </a:extLst>
            </p:cNvPr>
            <p:cNvSpPr txBox="1"/>
            <p:nvPr/>
          </p:nvSpPr>
          <p:spPr>
            <a:xfrm>
              <a:off x="496600" y="5980159"/>
              <a:ext cx="683200" cy="369332"/>
            </a:xfrm>
            <a:prstGeom prst="rect">
              <a:avLst/>
            </a:prstGeom>
            <a:noFill/>
          </p:spPr>
          <p:txBody>
            <a:bodyPr wrap="none" rtlCol="0">
              <a:spAutoFit/>
            </a:bodyPr>
            <a:lstStyle/>
            <a:p>
              <a:r>
                <a:rPr lang="en-CA" dirty="0">
                  <a:solidFill>
                    <a:srgbClr val="305082"/>
                  </a:solidFill>
                </a:rPr>
                <a:t>N=73</a:t>
              </a:r>
            </a:p>
          </p:txBody>
        </p:sp>
      </p:grpSp>
      <p:grpSp>
        <p:nvGrpSpPr>
          <p:cNvPr id="25" name="Group 24">
            <a:extLst>
              <a:ext uri="{FF2B5EF4-FFF2-40B4-BE49-F238E27FC236}">
                <a16:creationId xmlns:a16="http://schemas.microsoft.com/office/drawing/2014/main" id="{7FEDB22E-C994-9B36-7A2F-35E8C3DF5CB8}"/>
              </a:ext>
            </a:extLst>
          </p:cNvPr>
          <p:cNvGrpSpPr/>
          <p:nvPr/>
        </p:nvGrpSpPr>
        <p:grpSpPr>
          <a:xfrm>
            <a:off x="3933664" y="2431215"/>
            <a:ext cx="8042987" cy="3548944"/>
            <a:chOff x="3933664" y="2431215"/>
            <a:chExt cx="8042987" cy="3548944"/>
          </a:xfrm>
        </p:grpSpPr>
        <p:pic>
          <p:nvPicPr>
            <p:cNvPr id="18" name="Picture 17" descr="A picture containing text, screenshot, font, number&#10;&#10;Description automatically generated">
              <a:extLst>
                <a:ext uri="{FF2B5EF4-FFF2-40B4-BE49-F238E27FC236}">
                  <a16:creationId xmlns:a16="http://schemas.microsoft.com/office/drawing/2014/main" id="{1E89504F-3E98-0BAE-E701-878C08E763A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33664" y="2431215"/>
              <a:ext cx="8042987" cy="3548944"/>
            </a:xfrm>
            <a:prstGeom prst="rect">
              <a:avLst/>
            </a:prstGeom>
          </p:spPr>
        </p:pic>
        <p:sp>
          <p:nvSpPr>
            <p:cNvPr id="22" name="Rectangle 21">
              <a:extLst>
                <a:ext uri="{FF2B5EF4-FFF2-40B4-BE49-F238E27FC236}">
                  <a16:creationId xmlns:a16="http://schemas.microsoft.com/office/drawing/2014/main" id="{68CC46DE-9E82-9F6A-828F-2FA4C40DE629}"/>
                </a:ext>
              </a:extLst>
            </p:cNvPr>
            <p:cNvSpPr/>
            <p:nvPr/>
          </p:nvSpPr>
          <p:spPr>
            <a:xfrm>
              <a:off x="3933664" y="2431215"/>
              <a:ext cx="8042986" cy="3548944"/>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6" name="Group 25">
            <a:extLst>
              <a:ext uri="{FF2B5EF4-FFF2-40B4-BE49-F238E27FC236}">
                <a16:creationId xmlns:a16="http://schemas.microsoft.com/office/drawing/2014/main" id="{3CD11E16-CCEE-40DB-21B7-D6A133F891BC}"/>
              </a:ext>
            </a:extLst>
          </p:cNvPr>
          <p:cNvGrpSpPr/>
          <p:nvPr/>
        </p:nvGrpSpPr>
        <p:grpSpPr>
          <a:xfrm>
            <a:off x="11030121" y="-4209"/>
            <a:ext cx="1161879" cy="998639"/>
            <a:chOff x="11030121" y="-4209"/>
            <a:chExt cx="1161879" cy="998639"/>
          </a:xfrm>
        </p:grpSpPr>
        <p:pic>
          <p:nvPicPr>
            <p:cNvPr id="27" name="Picture 4" descr="Community Survey on Superintendent Search Now Open - Richardson ISD - RISD  We Are One">
              <a:extLst>
                <a:ext uri="{FF2B5EF4-FFF2-40B4-BE49-F238E27FC236}">
                  <a16:creationId xmlns:a16="http://schemas.microsoft.com/office/drawing/2014/main" id="{1E6B7D11-E47A-A18E-5770-D5525EADD0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0122" y="-4209"/>
              <a:ext cx="1161878" cy="998639"/>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4DCD3EFB-2556-85EA-348E-28D6FA7FF894}"/>
                </a:ext>
              </a:extLst>
            </p:cNvPr>
            <p:cNvSpPr/>
            <p:nvPr/>
          </p:nvSpPr>
          <p:spPr>
            <a:xfrm>
              <a:off x="11030121" y="15036"/>
              <a:ext cx="1161878" cy="974023"/>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20215873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13</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15871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Data</a:t>
            </a:r>
          </a:p>
        </p:txBody>
      </p:sp>
      <p:sp>
        <p:nvSpPr>
          <p:cNvPr id="16" name="TextBox 15">
            <a:extLst>
              <a:ext uri="{FF2B5EF4-FFF2-40B4-BE49-F238E27FC236}">
                <a16:creationId xmlns:a16="http://schemas.microsoft.com/office/drawing/2014/main" id="{FDF1D22D-E58A-8961-862B-1891DF5554C9}"/>
              </a:ext>
            </a:extLst>
          </p:cNvPr>
          <p:cNvSpPr txBox="1"/>
          <p:nvPr/>
        </p:nvSpPr>
        <p:spPr>
          <a:xfrm>
            <a:off x="0" y="1085682"/>
            <a:ext cx="12191999" cy="584775"/>
          </a:xfrm>
          <a:prstGeom prst="rect">
            <a:avLst/>
          </a:prstGeom>
          <a:noFill/>
        </p:spPr>
        <p:txBody>
          <a:bodyPr wrap="square" rtlCol="0">
            <a:spAutoFit/>
          </a:bodyPr>
          <a:lstStyle/>
          <a:p>
            <a:pPr algn="ctr"/>
            <a:r>
              <a:rPr lang="en-CA" sz="3200" dirty="0">
                <a:solidFill>
                  <a:srgbClr val="305082"/>
                </a:solidFill>
                <a:latin typeface="Verdana" panose="020B0604030504040204" pitchFamily="34" charset="0"/>
                <a:ea typeface="Verdana" panose="020B0604030504040204" pitchFamily="34" charset="0"/>
                <a:cs typeface="Verdana" panose="020B0604030504040204" pitchFamily="34" charset="0"/>
              </a:rPr>
              <a:t>Facilitators of research in community hospitals</a:t>
            </a:r>
          </a:p>
        </p:txBody>
      </p:sp>
      <p:grpSp>
        <p:nvGrpSpPr>
          <p:cNvPr id="15" name="Group 14">
            <a:extLst>
              <a:ext uri="{FF2B5EF4-FFF2-40B4-BE49-F238E27FC236}">
                <a16:creationId xmlns:a16="http://schemas.microsoft.com/office/drawing/2014/main" id="{0816CEC6-B3BC-8074-FE65-8EF929BD24A4}"/>
              </a:ext>
            </a:extLst>
          </p:cNvPr>
          <p:cNvGrpSpPr/>
          <p:nvPr/>
        </p:nvGrpSpPr>
        <p:grpSpPr>
          <a:xfrm>
            <a:off x="0" y="0"/>
            <a:ext cx="1742302" cy="974023"/>
            <a:chOff x="0" y="0"/>
            <a:chExt cx="1902941" cy="1132734"/>
          </a:xfrm>
        </p:grpSpPr>
        <p:sp>
          <p:nvSpPr>
            <p:cNvPr id="5" name="Rectangle 4">
              <a:extLst>
                <a:ext uri="{FF2B5EF4-FFF2-40B4-BE49-F238E27FC236}">
                  <a16:creationId xmlns:a16="http://schemas.microsoft.com/office/drawing/2014/main" id="{AE603853-A294-0B36-7238-F5095D789290}"/>
                </a:ext>
              </a:extLst>
            </p:cNvPr>
            <p:cNvSpPr/>
            <p:nvPr/>
          </p:nvSpPr>
          <p:spPr>
            <a:xfrm>
              <a:off x="0" y="0"/>
              <a:ext cx="1902941" cy="1132734"/>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Picture 2" descr="Home - Canadian Critical Care Trials Group">
              <a:extLst>
                <a:ext uri="{FF2B5EF4-FFF2-40B4-BE49-F238E27FC236}">
                  <a16:creationId xmlns:a16="http://schemas.microsoft.com/office/drawing/2014/main" id="{04DF9949-0401-5F7B-F5AD-3AFCE0647F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65" y="17486"/>
              <a:ext cx="1786409" cy="982644"/>
            </a:xfrm>
            <a:prstGeom prst="rect">
              <a:avLst/>
            </a:prstGeom>
            <a:solidFill>
              <a:schemeClr val="bg1"/>
            </a:solidFill>
          </p:spPr>
        </p:pic>
      </p:grpSp>
      <p:grpSp>
        <p:nvGrpSpPr>
          <p:cNvPr id="3" name="Group 2">
            <a:extLst>
              <a:ext uri="{FF2B5EF4-FFF2-40B4-BE49-F238E27FC236}">
                <a16:creationId xmlns:a16="http://schemas.microsoft.com/office/drawing/2014/main" id="{8FB237ED-CAF8-732D-25AE-F68D9433D6BE}"/>
              </a:ext>
            </a:extLst>
          </p:cNvPr>
          <p:cNvGrpSpPr/>
          <p:nvPr/>
        </p:nvGrpSpPr>
        <p:grpSpPr>
          <a:xfrm>
            <a:off x="150205" y="1862176"/>
            <a:ext cx="3468330" cy="1824630"/>
            <a:chOff x="321276" y="815061"/>
            <a:chExt cx="4757351" cy="2471869"/>
          </a:xfrm>
        </p:grpSpPr>
        <p:sp>
          <p:nvSpPr>
            <p:cNvPr id="4" name="Rectangle 3">
              <a:extLst>
                <a:ext uri="{FF2B5EF4-FFF2-40B4-BE49-F238E27FC236}">
                  <a16:creationId xmlns:a16="http://schemas.microsoft.com/office/drawing/2014/main" id="{CAD7A8B3-830C-F555-8358-7E1204706B23}"/>
                </a:ext>
              </a:extLst>
            </p:cNvPr>
            <p:cNvSpPr/>
            <p:nvPr/>
          </p:nvSpPr>
          <p:spPr>
            <a:xfrm>
              <a:off x="321276" y="815061"/>
              <a:ext cx="4757351" cy="2471869"/>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6" name="Picture 5" descr="Text&#10;&#10;Description automatically generated">
              <a:extLst>
                <a:ext uri="{FF2B5EF4-FFF2-40B4-BE49-F238E27FC236}">
                  <a16:creationId xmlns:a16="http://schemas.microsoft.com/office/drawing/2014/main" id="{14E29DB9-16F7-5DD9-8500-E3C42D4D8876}"/>
                </a:ext>
              </a:extLst>
            </p:cNvPr>
            <p:cNvPicPr>
              <a:picLocks noChangeAspect="1"/>
            </p:cNvPicPr>
            <p:nvPr/>
          </p:nvPicPr>
          <p:blipFill>
            <a:blip r:embed="rId4"/>
            <a:stretch>
              <a:fillRect/>
            </a:stretch>
          </p:blipFill>
          <p:spPr>
            <a:xfrm>
              <a:off x="410631" y="1260694"/>
              <a:ext cx="4574160" cy="1952096"/>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BB944E55-3CC6-F549-4112-F538D5250654}"/>
                </a:ext>
              </a:extLst>
            </p:cNvPr>
            <p:cNvPicPr>
              <a:picLocks noChangeAspect="1"/>
            </p:cNvPicPr>
            <p:nvPr/>
          </p:nvPicPr>
          <p:blipFill>
            <a:blip r:embed="rId5"/>
            <a:stretch>
              <a:fillRect/>
            </a:stretch>
          </p:blipFill>
          <p:spPr>
            <a:xfrm>
              <a:off x="410631" y="868288"/>
              <a:ext cx="2063647" cy="477103"/>
            </a:xfrm>
            <a:prstGeom prst="rect">
              <a:avLst/>
            </a:prstGeom>
          </p:spPr>
        </p:pic>
      </p:grpSp>
      <p:grpSp>
        <p:nvGrpSpPr>
          <p:cNvPr id="14" name="Group 13">
            <a:extLst>
              <a:ext uri="{FF2B5EF4-FFF2-40B4-BE49-F238E27FC236}">
                <a16:creationId xmlns:a16="http://schemas.microsoft.com/office/drawing/2014/main" id="{A2F19B16-E6A9-706D-DB2F-3D525E2DA7E3}"/>
              </a:ext>
            </a:extLst>
          </p:cNvPr>
          <p:cNvGrpSpPr/>
          <p:nvPr/>
        </p:nvGrpSpPr>
        <p:grpSpPr>
          <a:xfrm>
            <a:off x="269891" y="4036602"/>
            <a:ext cx="3228958" cy="2662687"/>
            <a:chOff x="269891" y="4036602"/>
            <a:chExt cx="3228958" cy="2662687"/>
          </a:xfrm>
        </p:grpSpPr>
        <p:grpSp>
          <p:nvGrpSpPr>
            <p:cNvPr id="11" name="Group 10">
              <a:extLst>
                <a:ext uri="{FF2B5EF4-FFF2-40B4-BE49-F238E27FC236}">
                  <a16:creationId xmlns:a16="http://schemas.microsoft.com/office/drawing/2014/main" id="{07325088-4BFC-BD78-CF68-BF6C544EDC1F}"/>
                </a:ext>
              </a:extLst>
            </p:cNvPr>
            <p:cNvGrpSpPr/>
            <p:nvPr/>
          </p:nvGrpSpPr>
          <p:grpSpPr>
            <a:xfrm>
              <a:off x="269891" y="4036602"/>
              <a:ext cx="3228958" cy="2662687"/>
              <a:chOff x="269891" y="4036602"/>
              <a:chExt cx="3228958" cy="2662687"/>
            </a:xfrm>
          </p:grpSpPr>
          <p:pic>
            <p:nvPicPr>
              <p:cNvPr id="9" name="Picture 8" descr="A picture containing text, screenshot, diagram, circle&#10;&#10;Description automatically generated">
                <a:extLst>
                  <a:ext uri="{FF2B5EF4-FFF2-40B4-BE49-F238E27FC236}">
                    <a16:creationId xmlns:a16="http://schemas.microsoft.com/office/drawing/2014/main" id="{4DBEB040-9771-4436-CE56-0C5C886D14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9891" y="4036603"/>
                <a:ext cx="3228958" cy="2662686"/>
              </a:xfrm>
              <a:prstGeom prst="rect">
                <a:avLst/>
              </a:prstGeom>
            </p:spPr>
          </p:pic>
          <p:sp>
            <p:nvSpPr>
              <p:cNvPr id="10" name="Rectangle 9">
                <a:extLst>
                  <a:ext uri="{FF2B5EF4-FFF2-40B4-BE49-F238E27FC236}">
                    <a16:creationId xmlns:a16="http://schemas.microsoft.com/office/drawing/2014/main" id="{E8992987-4E93-C9C0-06E9-2AF86BFED2FE}"/>
                  </a:ext>
                </a:extLst>
              </p:cNvPr>
              <p:cNvSpPr/>
              <p:nvPr/>
            </p:nvSpPr>
            <p:spPr>
              <a:xfrm>
                <a:off x="269891" y="4036602"/>
                <a:ext cx="3228958" cy="2662685"/>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2" name="TextBox 11">
              <a:extLst>
                <a:ext uri="{FF2B5EF4-FFF2-40B4-BE49-F238E27FC236}">
                  <a16:creationId xmlns:a16="http://schemas.microsoft.com/office/drawing/2014/main" id="{CF192754-60BD-E804-0FFF-3D531EEDA7B2}"/>
                </a:ext>
              </a:extLst>
            </p:cNvPr>
            <p:cNvSpPr txBox="1"/>
            <p:nvPr/>
          </p:nvSpPr>
          <p:spPr>
            <a:xfrm>
              <a:off x="496600" y="5980159"/>
              <a:ext cx="683200" cy="369332"/>
            </a:xfrm>
            <a:prstGeom prst="rect">
              <a:avLst/>
            </a:prstGeom>
            <a:noFill/>
          </p:spPr>
          <p:txBody>
            <a:bodyPr wrap="none" rtlCol="0">
              <a:spAutoFit/>
            </a:bodyPr>
            <a:lstStyle/>
            <a:p>
              <a:r>
                <a:rPr lang="en-CA" dirty="0">
                  <a:solidFill>
                    <a:srgbClr val="305082"/>
                  </a:solidFill>
                </a:rPr>
                <a:t>N=73</a:t>
              </a:r>
            </a:p>
          </p:txBody>
        </p:sp>
      </p:grpSp>
      <p:grpSp>
        <p:nvGrpSpPr>
          <p:cNvPr id="20" name="Group 19">
            <a:extLst>
              <a:ext uri="{FF2B5EF4-FFF2-40B4-BE49-F238E27FC236}">
                <a16:creationId xmlns:a16="http://schemas.microsoft.com/office/drawing/2014/main" id="{6A4523EF-87CC-13F5-A1F8-DA4329AD341D}"/>
              </a:ext>
            </a:extLst>
          </p:cNvPr>
          <p:cNvGrpSpPr/>
          <p:nvPr/>
        </p:nvGrpSpPr>
        <p:grpSpPr>
          <a:xfrm>
            <a:off x="3683679" y="2774491"/>
            <a:ext cx="8319639" cy="2997827"/>
            <a:chOff x="3872360" y="2774491"/>
            <a:chExt cx="8319639" cy="2997827"/>
          </a:xfrm>
        </p:grpSpPr>
        <p:pic>
          <p:nvPicPr>
            <p:cNvPr id="17" name="Picture 16" descr="A picture containing text, screenshot, line, font&#10;&#10;Description automatically generated">
              <a:extLst>
                <a:ext uri="{FF2B5EF4-FFF2-40B4-BE49-F238E27FC236}">
                  <a16:creationId xmlns:a16="http://schemas.microsoft.com/office/drawing/2014/main" id="{2EA8028B-F32F-FD3A-AADF-9B77639956D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72360" y="2775346"/>
              <a:ext cx="8319639" cy="2996972"/>
            </a:xfrm>
            <a:prstGeom prst="rect">
              <a:avLst/>
            </a:prstGeom>
          </p:spPr>
        </p:pic>
        <p:sp>
          <p:nvSpPr>
            <p:cNvPr id="19" name="Rectangle 18">
              <a:extLst>
                <a:ext uri="{FF2B5EF4-FFF2-40B4-BE49-F238E27FC236}">
                  <a16:creationId xmlns:a16="http://schemas.microsoft.com/office/drawing/2014/main" id="{DA22688F-C353-0B52-E630-6BF53E29CFB1}"/>
                </a:ext>
              </a:extLst>
            </p:cNvPr>
            <p:cNvSpPr/>
            <p:nvPr/>
          </p:nvSpPr>
          <p:spPr>
            <a:xfrm>
              <a:off x="3872360" y="2774491"/>
              <a:ext cx="8319638" cy="299697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30" name="Group 29">
            <a:extLst>
              <a:ext uri="{FF2B5EF4-FFF2-40B4-BE49-F238E27FC236}">
                <a16:creationId xmlns:a16="http://schemas.microsoft.com/office/drawing/2014/main" id="{846AA71E-7A5F-038E-B5C8-20AACE8C7BD4}"/>
              </a:ext>
            </a:extLst>
          </p:cNvPr>
          <p:cNvGrpSpPr/>
          <p:nvPr/>
        </p:nvGrpSpPr>
        <p:grpSpPr>
          <a:xfrm>
            <a:off x="11030121" y="-4209"/>
            <a:ext cx="1161879" cy="998639"/>
            <a:chOff x="11030121" y="-4209"/>
            <a:chExt cx="1161879" cy="998639"/>
          </a:xfrm>
        </p:grpSpPr>
        <p:pic>
          <p:nvPicPr>
            <p:cNvPr id="31" name="Picture 4" descr="Community Survey on Superintendent Search Now Open - Richardson ISD - RISD  We Are One">
              <a:extLst>
                <a:ext uri="{FF2B5EF4-FFF2-40B4-BE49-F238E27FC236}">
                  <a16:creationId xmlns:a16="http://schemas.microsoft.com/office/drawing/2014/main" id="{C792B1C1-EDBB-233F-6492-49E180C0F4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030122" y="-4209"/>
              <a:ext cx="1161878" cy="998639"/>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EF92CDCF-C028-C4D7-A8D4-0CB8095050D4}"/>
                </a:ext>
              </a:extLst>
            </p:cNvPr>
            <p:cNvSpPr/>
            <p:nvPr/>
          </p:nvSpPr>
          <p:spPr>
            <a:xfrm>
              <a:off x="11030121" y="15036"/>
              <a:ext cx="1161878" cy="974023"/>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125600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14</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97157"/>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Data</a:t>
            </a:r>
          </a:p>
        </p:txBody>
      </p:sp>
      <p:sp>
        <p:nvSpPr>
          <p:cNvPr id="16" name="TextBox 15">
            <a:extLst>
              <a:ext uri="{FF2B5EF4-FFF2-40B4-BE49-F238E27FC236}">
                <a16:creationId xmlns:a16="http://schemas.microsoft.com/office/drawing/2014/main" id="{FDF1D22D-E58A-8961-862B-1891DF5554C9}"/>
              </a:ext>
            </a:extLst>
          </p:cNvPr>
          <p:cNvSpPr txBox="1"/>
          <p:nvPr/>
        </p:nvSpPr>
        <p:spPr>
          <a:xfrm>
            <a:off x="0" y="835755"/>
            <a:ext cx="12191999" cy="569387"/>
          </a:xfrm>
          <a:prstGeom prst="rect">
            <a:avLst/>
          </a:prstGeom>
          <a:noFill/>
        </p:spPr>
        <p:txBody>
          <a:bodyPr wrap="square" rtlCol="0">
            <a:spAutoFit/>
          </a:bodyPr>
          <a:lstStyle/>
          <a:p>
            <a:pPr algn="ctr"/>
            <a:r>
              <a:rPr lang="en-CA" sz="3100" dirty="0">
                <a:solidFill>
                  <a:srgbClr val="305082"/>
                </a:solidFill>
                <a:latin typeface="Verdana" panose="020B0604030504040204" pitchFamily="34" charset="0"/>
                <a:ea typeface="Verdana" panose="020B0604030504040204" pitchFamily="34" charset="0"/>
                <a:cs typeface="Verdana" panose="020B0604030504040204" pitchFamily="34" charset="0"/>
              </a:rPr>
              <a:t>Factors influencing community ICU participating in research</a:t>
            </a:r>
          </a:p>
        </p:txBody>
      </p:sp>
      <p:grpSp>
        <p:nvGrpSpPr>
          <p:cNvPr id="19" name="Group 18">
            <a:extLst>
              <a:ext uri="{FF2B5EF4-FFF2-40B4-BE49-F238E27FC236}">
                <a16:creationId xmlns:a16="http://schemas.microsoft.com/office/drawing/2014/main" id="{66CEEF0A-793A-C959-CF67-E1A2A82B28D3}"/>
              </a:ext>
            </a:extLst>
          </p:cNvPr>
          <p:cNvGrpSpPr/>
          <p:nvPr/>
        </p:nvGrpSpPr>
        <p:grpSpPr>
          <a:xfrm>
            <a:off x="0" y="0"/>
            <a:ext cx="1786559" cy="714611"/>
            <a:chOff x="1033513" y="4476018"/>
            <a:chExt cx="2723057" cy="1232274"/>
          </a:xfrm>
        </p:grpSpPr>
        <p:pic>
          <p:nvPicPr>
            <p:cNvPr id="5122" name="Picture 2" descr="Home - PSI Foundation">
              <a:extLst>
                <a:ext uri="{FF2B5EF4-FFF2-40B4-BE49-F238E27FC236}">
                  <a16:creationId xmlns:a16="http://schemas.microsoft.com/office/drawing/2014/main" id="{0B7D3B16-251B-8EA0-16D6-9B7E5F08B6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513" y="4476018"/>
              <a:ext cx="2723056" cy="1202763"/>
            </a:xfrm>
            <a:prstGeom prst="rect">
              <a:avLst/>
            </a:prstGeom>
            <a:solidFill>
              <a:schemeClr val="bg1"/>
            </a:solidFill>
          </p:spPr>
        </p:pic>
        <p:sp>
          <p:nvSpPr>
            <p:cNvPr id="18" name="Rectangle 17">
              <a:extLst>
                <a:ext uri="{FF2B5EF4-FFF2-40B4-BE49-F238E27FC236}">
                  <a16:creationId xmlns:a16="http://schemas.microsoft.com/office/drawing/2014/main" id="{0284FE21-A57F-A408-1FCB-E4D59B31ACF6}"/>
                </a:ext>
              </a:extLst>
            </p:cNvPr>
            <p:cNvSpPr/>
            <p:nvPr/>
          </p:nvSpPr>
          <p:spPr>
            <a:xfrm>
              <a:off x="1033514" y="4476018"/>
              <a:ext cx="2723056" cy="1232274"/>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6" name="Group 5">
            <a:extLst>
              <a:ext uri="{FF2B5EF4-FFF2-40B4-BE49-F238E27FC236}">
                <a16:creationId xmlns:a16="http://schemas.microsoft.com/office/drawing/2014/main" id="{DA0F2736-D20C-3664-8373-8E0F9C2B7C00}"/>
              </a:ext>
            </a:extLst>
          </p:cNvPr>
          <p:cNvGrpSpPr/>
          <p:nvPr/>
        </p:nvGrpSpPr>
        <p:grpSpPr>
          <a:xfrm>
            <a:off x="10993393" y="-1"/>
            <a:ext cx="1198607" cy="902076"/>
            <a:chOff x="10993393" y="-1"/>
            <a:chExt cx="1198607" cy="902076"/>
          </a:xfrm>
        </p:grpSpPr>
        <p:pic>
          <p:nvPicPr>
            <p:cNvPr id="13314" name="Picture 2" descr="Interview Research - Research Methods Guide - Research Guides at Virginia  Tech">
              <a:extLst>
                <a:ext uri="{FF2B5EF4-FFF2-40B4-BE49-F238E27FC236}">
                  <a16:creationId xmlns:a16="http://schemas.microsoft.com/office/drawing/2014/main" id="{3392BA60-FD95-8389-C3E4-0A0CA8CF647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93395" y="0"/>
              <a:ext cx="1198605" cy="9020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2B5EEC4-3B31-2195-826B-A06F7559313E}"/>
                </a:ext>
              </a:extLst>
            </p:cNvPr>
            <p:cNvSpPr/>
            <p:nvPr/>
          </p:nvSpPr>
          <p:spPr>
            <a:xfrm>
              <a:off x="10993393" y="-1"/>
              <a:ext cx="1198605" cy="902075"/>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0" name="Group 19">
            <a:extLst>
              <a:ext uri="{FF2B5EF4-FFF2-40B4-BE49-F238E27FC236}">
                <a16:creationId xmlns:a16="http://schemas.microsoft.com/office/drawing/2014/main" id="{13AE8454-2F7D-A72E-1305-FF721ED1215F}"/>
              </a:ext>
            </a:extLst>
          </p:cNvPr>
          <p:cNvGrpSpPr/>
          <p:nvPr/>
        </p:nvGrpSpPr>
        <p:grpSpPr>
          <a:xfrm>
            <a:off x="1628037" y="1405142"/>
            <a:ext cx="2520364" cy="1339740"/>
            <a:chOff x="506628" y="1737092"/>
            <a:chExt cx="3348682" cy="1782483"/>
          </a:xfrm>
        </p:grpSpPr>
        <p:sp>
          <p:nvSpPr>
            <p:cNvPr id="10" name="Rectangle 9">
              <a:extLst>
                <a:ext uri="{FF2B5EF4-FFF2-40B4-BE49-F238E27FC236}">
                  <a16:creationId xmlns:a16="http://schemas.microsoft.com/office/drawing/2014/main" id="{D3673362-7264-C070-926A-123D0079C348}"/>
                </a:ext>
              </a:extLst>
            </p:cNvPr>
            <p:cNvSpPr/>
            <p:nvPr/>
          </p:nvSpPr>
          <p:spPr>
            <a:xfrm>
              <a:off x="506628" y="1737092"/>
              <a:ext cx="3348682" cy="1782483"/>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descr="A close up of a sign&#10;&#10;Description automatically generated">
              <a:extLst>
                <a:ext uri="{FF2B5EF4-FFF2-40B4-BE49-F238E27FC236}">
                  <a16:creationId xmlns:a16="http://schemas.microsoft.com/office/drawing/2014/main" id="{3963D38B-AF02-A79E-E0A7-8C7B25C708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24217" y="1838191"/>
              <a:ext cx="1144233" cy="757770"/>
            </a:xfrm>
            <a:prstGeom prst="rect">
              <a:avLst/>
            </a:prstGeom>
          </p:spPr>
        </p:pic>
        <p:pic>
          <p:nvPicPr>
            <p:cNvPr id="15" name="Picture 14" descr="A close up of black text&#10;&#10;Description automatically generated">
              <a:extLst>
                <a:ext uri="{FF2B5EF4-FFF2-40B4-BE49-F238E27FC236}">
                  <a16:creationId xmlns:a16="http://schemas.microsoft.com/office/drawing/2014/main" id="{768E3C2C-8535-C0B3-5FA2-0958611006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4217" y="2603342"/>
              <a:ext cx="1515539" cy="757770"/>
            </a:xfrm>
            <a:prstGeom prst="rect">
              <a:avLst/>
            </a:prstGeom>
          </p:spPr>
        </p:pic>
        <p:pic>
          <p:nvPicPr>
            <p:cNvPr id="17" name="Picture 16" descr="A pie chart with percentages&#10;&#10;Description automatically generated with low confidence">
              <a:extLst>
                <a:ext uri="{FF2B5EF4-FFF2-40B4-BE49-F238E27FC236}">
                  <a16:creationId xmlns:a16="http://schemas.microsoft.com/office/drawing/2014/main" id="{0B1A1107-C5FC-EE45-18DE-8DD6AE47138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3124" y="1835049"/>
              <a:ext cx="1631093" cy="1558920"/>
            </a:xfrm>
            <a:prstGeom prst="rect">
              <a:avLst/>
            </a:prstGeom>
          </p:spPr>
        </p:pic>
      </p:grpSp>
      <p:grpSp>
        <p:nvGrpSpPr>
          <p:cNvPr id="25" name="Group 24">
            <a:extLst>
              <a:ext uri="{FF2B5EF4-FFF2-40B4-BE49-F238E27FC236}">
                <a16:creationId xmlns:a16="http://schemas.microsoft.com/office/drawing/2014/main" id="{767F0BD1-009F-FE81-D724-C4467890EB53}"/>
              </a:ext>
            </a:extLst>
          </p:cNvPr>
          <p:cNvGrpSpPr/>
          <p:nvPr/>
        </p:nvGrpSpPr>
        <p:grpSpPr>
          <a:xfrm>
            <a:off x="87553" y="2801591"/>
            <a:ext cx="5786736" cy="4058091"/>
            <a:chOff x="0" y="2799909"/>
            <a:chExt cx="5786736" cy="4058091"/>
          </a:xfrm>
        </p:grpSpPr>
        <p:pic>
          <p:nvPicPr>
            <p:cNvPr id="7" name="Picture 6" descr="A picture containing text, screenshot, number, font&#10;&#10;Description automatically generated">
              <a:extLst>
                <a:ext uri="{FF2B5EF4-FFF2-40B4-BE49-F238E27FC236}">
                  <a16:creationId xmlns:a16="http://schemas.microsoft.com/office/drawing/2014/main" id="{0E9D5A55-D99D-04F4-D7E6-A16D14676A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2799909"/>
              <a:ext cx="5776439" cy="4058091"/>
            </a:xfrm>
            <a:prstGeom prst="rect">
              <a:avLst/>
            </a:prstGeom>
          </p:spPr>
        </p:pic>
        <p:sp>
          <p:nvSpPr>
            <p:cNvPr id="21" name="Rectangle 20">
              <a:extLst>
                <a:ext uri="{FF2B5EF4-FFF2-40B4-BE49-F238E27FC236}">
                  <a16:creationId xmlns:a16="http://schemas.microsoft.com/office/drawing/2014/main" id="{98947733-2D79-74AA-B8B4-3F4A94AD1C68}"/>
                </a:ext>
              </a:extLst>
            </p:cNvPr>
            <p:cNvSpPr/>
            <p:nvPr/>
          </p:nvSpPr>
          <p:spPr>
            <a:xfrm>
              <a:off x="10297" y="2799909"/>
              <a:ext cx="5776439" cy="4058091"/>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8" name="Group 27">
            <a:extLst>
              <a:ext uri="{FF2B5EF4-FFF2-40B4-BE49-F238E27FC236}">
                <a16:creationId xmlns:a16="http://schemas.microsoft.com/office/drawing/2014/main" id="{3B3C2BE6-3FEC-6715-7C8C-5ACFE22CB8CA}"/>
              </a:ext>
            </a:extLst>
          </p:cNvPr>
          <p:cNvGrpSpPr/>
          <p:nvPr/>
        </p:nvGrpSpPr>
        <p:grpSpPr>
          <a:xfrm>
            <a:off x="5961842" y="1405141"/>
            <a:ext cx="6048926" cy="5406227"/>
            <a:chOff x="5961842" y="1405141"/>
            <a:chExt cx="6048926" cy="5406227"/>
          </a:xfrm>
        </p:grpSpPr>
        <p:pic>
          <p:nvPicPr>
            <p:cNvPr id="26" name="Picture 25" descr="A picture containing text, screenshot, font, circle&#10;&#10;Description automatically generated">
              <a:extLst>
                <a:ext uri="{FF2B5EF4-FFF2-40B4-BE49-F238E27FC236}">
                  <a16:creationId xmlns:a16="http://schemas.microsoft.com/office/drawing/2014/main" id="{7CD3C066-55F8-1E4D-FA59-F4D8D641BE3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961843" y="1405142"/>
              <a:ext cx="6048925" cy="5406226"/>
            </a:xfrm>
            <a:prstGeom prst="rect">
              <a:avLst/>
            </a:prstGeom>
          </p:spPr>
        </p:pic>
        <p:sp>
          <p:nvSpPr>
            <p:cNvPr id="27" name="Rectangle 26">
              <a:extLst>
                <a:ext uri="{FF2B5EF4-FFF2-40B4-BE49-F238E27FC236}">
                  <a16:creationId xmlns:a16="http://schemas.microsoft.com/office/drawing/2014/main" id="{265E23A0-EEFD-74CF-365E-FA9182065482}"/>
                </a:ext>
              </a:extLst>
            </p:cNvPr>
            <p:cNvSpPr/>
            <p:nvPr/>
          </p:nvSpPr>
          <p:spPr>
            <a:xfrm>
              <a:off x="5961842" y="1405141"/>
              <a:ext cx="6048925" cy="5406226"/>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1926766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15</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33889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Data</a:t>
            </a:r>
          </a:p>
        </p:txBody>
      </p:sp>
      <p:grpSp>
        <p:nvGrpSpPr>
          <p:cNvPr id="4" name="Group 3">
            <a:extLst>
              <a:ext uri="{FF2B5EF4-FFF2-40B4-BE49-F238E27FC236}">
                <a16:creationId xmlns:a16="http://schemas.microsoft.com/office/drawing/2014/main" id="{210F6BDE-44B3-369F-F534-FB9931580E05}"/>
              </a:ext>
            </a:extLst>
          </p:cNvPr>
          <p:cNvGrpSpPr/>
          <p:nvPr/>
        </p:nvGrpSpPr>
        <p:grpSpPr>
          <a:xfrm>
            <a:off x="-3526" y="-35138"/>
            <a:ext cx="1554429" cy="877512"/>
            <a:chOff x="0" y="0"/>
            <a:chExt cx="1554429" cy="877512"/>
          </a:xfrm>
        </p:grpSpPr>
        <p:pic>
          <p:nvPicPr>
            <p:cNvPr id="8194" name="Picture 2" descr="CIHR Funds Two DFCM Projects to Support Canadian Primary Care | Department  of Family &amp; Community Medicine">
              <a:extLst>
                <a:ext uri="{FF2B5EF4-FFF2-40B4-BE49-F238E27FC236}">
                  <a16:creationId xmlns:a16="http://schemas.microsoft.com/office/drawing/2014/main" id="{D5D9F44F-E3E0-84AC-A149-D0B8950920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08"/>
              <a:ext cx="1554429" cy="8691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CC1A5F-E345-F397-75A2-FF13B7984664}"/>
                </a:ext>
              </a:extLst>
            </p:cNvPr>
            <p:cNvSpPr/>
            <p:nvPr/>
          </p:nvSpPr>
          <p:spPr>
            <a:xfrm>
              <a:off x="1" y="0"/>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9" name="Group 28">
            <a:extLst>
              <a:ext uri="{FF2B5EF4-FFF2-40B4-BE49-F238E27FC236}">
                <a16:creationId xmlns:a16="http://schemas.microsoft.com/office/drawing/2014/main" id="{6C5A59EF-68D4-A8A5-DFF6-F613EB33F1DB}"/>
              </a:ext>
            </a:extLst>
          </p:cNvPr>
          <p:cNvGrpSpPr/>
          <p:nvPr/>
        </p:nvGrpSpPr>
        <p:grpSpPr>
          <a:xfrm>
            <a:off x="10787449" y="8408"/>
            <a:ext cx="1404551" cy="1053413"/>
            <a:chOff x="7603524" y="2812200"/>
            <a:chExt cx="1404551" cy="1053413"/>
          </a:xfrm>
        </p:grpSpPr>
        <p:pic>
          <p:nvPicPr>
            <p:cNvPr id="14338" name="Picture 2" descr="Everything you should know about the Case studies">
              <a:extLst>
                <a:ext uri="{FF2B5EF4-FFF2-40B4-BE49-F238E27FC236}">
                  <a16:creationId xmlns:a16="http://schemas.microsoft.com/office/drawing/2014/main" id="{F63E2D97-1323-2A61-3080-CF9872428DC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03524" y="2812200"/>
              <a:ext cx="1404551" cy="105341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5C9117B7-2C57-8C3A-B6C0-DC4CCF76B7BF}"/>
                </a:ext>
              </a:extLst>
            </p:cNvPr>
            <p:cNvSpPr/>
            <p:nvPr/>
          </p:nvSpPr>
          <p:spPr>
            <a:xfrm>
              <a:off x="7603524" y="2812371"/>
              <a:ext cx="1404551" cy="1053241"/>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0" name="TextBox 29">
            <a:extLst>
              <a:ext uri="{FF2B5EF4-FFF2-40B4-BE49-F238E27FC236}">
                <a16:creationId xmlns:a16="http://schemas.microsoft.com/office/drawing/2014/main" id="{9A5B820D-7759-98BF-7DB3-DEF882926B92}"/>
              </a:ext>
            </a:extLst>
          </p:cNvPr>
          <p:cNvSpPr txBox="1"/>
          <p:nvPr/>
        </p:nvSpPr>
        <p:spPr>
          <a:xfrm>
            <a:off x="0" y="1220531"/>
            <a:ext cx="12192000" cy="1077218"/>
          </a:xfrm>
          <a:prstGeom prst="rect">
            <a:avLst/>
          </a:prstGeom>
          <a:noFill/>
        </p:spPr>
        <p:txBody>
          <a:bodyPr wrap="square" rtlCol="0">
            <a:spAutoFit/>
          </a:bodyPr>
          <a:lstStyle/>
          <a:p>
            <a:pPr algn="ctr"/>
            <a:r>
              <a:rPr lang="en-CA" sz="3200" dirty="0">
                <a:solidFill>
                  <a:srgbClr val="305082"/>
                </a:solidFill>
                <a:latin typeface="Verdana" panose="020B0604030504040204" pitchFamily="34" charset="0"/>
                <a:ea typeface="Verdana" panose="020B0604030504040204" pitchFamily="34" charset="0"/>
                <a:cs typeface="Verdana" panose="020B0604030504040204" pitchFamily="34" charset="0"/>
              </a:rPr>
              <a:t>Impact of COVID-19 NoN support on community hospital research capacity  </a:t>
            </a:r>
          </a:p>
        </p:txBody>
      </p:sp>
      <p:sp>
        <p:nvSpPr>
          <p:cNvPr id="31" name="TextBox 30">
            <a:extLst>
              <a:ext uri="{FF2B5EF4-FFF2-40B4-BE49-F238E27FC236}">
                <a16:creationId xmlns:a16="http://schemas.microsoft.com/office/drawing/2014/main" id="{AE516DB1-5938-A9B9-4C04-6E2082DFC4FC}"/>
              </a:ext>
            </a:extLst>
          </p:cNvPr>
          <p:cNvSpPr txBox="1"/>
          <p:nvPr/>
        </p:nvSpPr>
        <p:spPr>
          <a:xfrm>
            <a:off x="3197778" y="2659731"/>
            <a:ext cx="6784422" cy="3801041"/>
          </a:xfrm>
          <a:prstGeom prst="rect">
            <a:avLst/>
          </a:prstGeom>
          <a:solidFill>
            <a:schemeClr val="bg1"/>
          </a:solidFill>
          <a:ln w="25400">
            <a:solidFill>
              <a:schemeClr val="accent1">
                <a:shade val="15000"/>
              </a:schemeClr>
            </a:solidFill>
          </a:ln>
        </p:spPr>
        <p:txBody>
          <a:bodyPr wrap="square" rtlCol="0">
            <a:spAutoFit/>
          </a:bodyPr>
          <a:lstStyle/>
          <a:p>
            <a:pPr marL="285750" indent="-285750">
              <a:spcAft>
                <a:spcPts val="600"/>
              </a:spcAft>
              <a:buFont typeface="Arial" panose="020B0604020202020204" pitchFamily="34" charset="0"/>
              <a:buChar char="•"/>
            </a:pPr>
            <a:r>
              <a:rPr lang="en-CA" sz="2400" dirty="0">
                <a:solidFill>
                  <a:srgbClr val="305082"/>
                </a:solidFill>
                <a:latin typeface="Verdana" panose="020B0604030504040204" pitchFamily="34" charset="0"/>
                <a:ea typeface="Verdana" panose="020B0604030504040204" pitchFamily="34" charset="0"/>
                <a:cs typeface="Verdana" panose="020B0604030504040204" pitchFamily="34" charset="0"/>
              </a:rPr>
              <a:t>COVID-19 </a:t>
            </a:r>
            <a:r>
              <a:rPr lang="en-CA" sz="2400" dirty="0" err="1">
                <a:solidFill>
                  <a:srgbClr val="305082"/>
                </a:solidFill>
                <a:latin typeface="Verdana" panose="020B0604030504040204" pitchFamily="34" charset="0"/>
                <a:ea typeface="Verdana" panose="020B0604030504040204" pitchFamily="34" charset="0"/>
                <a:cs typeface="Verdana" panose="020B0604030504040204" pitchFamily="34" charset="0"/>
              </a:rPr>
              <a:t>NoN</a:t>
            </a:r>
            <a:r>
              <a:rPr lang="en-CA" sz="2400" dirty="0">
                <a:solidFill>
                  <a:srgbClr val="305082"/>
                </a:solidFill>
                <a:latin typeface="Verdana" panose="020B0604030504040204" pitchFamily="34" charset="0"/>
                <a:ea typeface="Verdana" panose="020B0604030504040204" pitchFamily="34" charset="0"/>
                <a:cs typeface="Verdana" panose="020B0604030504040204" pitchFamily="34" charset="0"/>
              </a:rPr>
              <a:t> funding was used to:</a:t>
            </a:r>
          </a:p>
          <a:p>
            <a:pPr marL="742950" lvl="1" indent="-285750">
              <a:spcAft>
                <a:spcPts val="600"/>
              </a:spcAft>
              <a:buFont typeface="Arial" panose="020B0604020202020204" pitchFamily="34" charset="0"/>
              <a:buChar char="•"/>
            </a:pPr>
            <a:r>
              <a:rPr lang="en-CA" sz="2400" dirty="0">
                <a:solidFill>
                  <a:srgbClr val="305082"/>
                </a:solidFill>
                <a:latin typeface="Verdana" panose="020B0604030504040204" pitchFamily="34" charset="0"/>
                <a:ea typeface="Verdana" panose="020B0604030504040204" pitchFamily="34" charset="0"/>
                <a:cs typeface="Verdana" panose="020B0604030504040204" pitchFamily="34" charset="0"/>
              </a:rPr>
              <a:t>Recruit new research staff</a:t>
            </a:r>
          </a:p>
          <a:p>
            <a:pPr marL="742950" lvl="1" indent="-285750">
              <a:spcAft>
                <a:spcPts val="600"/>
              </a:spcAft>
              <a:buFont typeface="Arial" panose="020B0604020202020204" pitchFamily="34" charset="0"/>
              <a:buChar char="•"/>
            </a:pPr>
            <a:r>
              <a:rPr lang="en-CA" sz="2400" dirty="0">
                <a:solidFill>
                  <a:srgbClr val="305082"/>
                </a:solidFill>
                <a:latin typeface="Verdana" panose="020B0604030504040204" pitchFamily="34" charset="0"/>
                <a:ea typeface="Verdana" panose="020B0604030504040204" pitchFamily="34" charset="0"/>
                <a:cs typeface="Verdana" panose="020B0604030504040204" pitchFamily="34" charset="0"/>
              </a:rPr>
              <a:t>Sustain research programs that were in deficit</a:t>
            </a:r>
          </a:p>
          <a:p>
            <a:pPr marL="742950" lvl="1" indent="-285750">
              <a:spcAft>
                <a:spcPts val="600"/>
              </a:spcAft>
              <a:buFont typeface="Arial" panose="020B0604020202020204" pitchFamily="34" charset="0"/>
              <a:buChar char="•"/>
            </a:pPr>
            <a:r>
              <a:rPr lang="en-CA" sz="2400" dirty="0">
                <a:solidFill>
                  <a:srgbClr val="305082"/>
                </a:solidFill>
                <a:latin typeface="Verdana" panose="020B0604030504040204" pitchFamily="34" charset="0"/>
                <a:ea typeface="Verdana" panose="020B0604030504040204" pitchFamily="34" charset="0"/>
                <a:cs typeface="Verdana" panose="020B0604030504040204" pitchFamily="34" charset="0"/>
              </a:rPr>
              <a:t>Increase number of clinical trials</a:t>
            </a:r>
          </a:p>
          <a:p>
            <a:pPr marL="742950" lvl="1" indent="-285750">
              <a:spcAft>
                <a:spcPts val="600"/>
              </a:spcAft>
              <a:buFont typeface="Arial" panose="020B0604020202020204" pitchFamily="34" charset="0"/>
              <a:buChar char="•"/>
            </a:pPr>
            <a:r>
              <a:rPr lang="en-CA" sz="2400" dirty="0">
                <a:solidFill>
                  <a:srgbClr val="305082"/>
                </a:solidFill>
                <a:latin typeface="Verdana" panose="020B0604030504040204" pitchFamily="34" charset="0"/>
                <a:ea typeface="Verdana" panose="020B0604030504040204" pitchFamily="34" charset="0"/>
                <a:cs typeface="Verdana" panose="020B0604030504040204" pitchFamily="34" charset="0"/>
              </a:rPr>
              <a:t>Develop research policies and procedures</a:t>
            </a:r>
          </a:p>
          <a:p>
            <a:pPr marL="285750" indent="-285750">
              <a:spcAft>
                <a:spcPts val="600"/>
              </a:spcAft>
              <a:buFont typeface="Arial" panose="020B0604020202020204" pitchFamily="34" charset="0"/>
              <a:buChar char="•"/>
            </a:pPr>
            <a:r>
              <a:rPr lang="en-CA" sz="2400" dirty="0">
                <a:solidFill>
                  <a:srgbClr val="305082"/>
                </a:solidFill>
                <a:latin typeface="Verdana" panose="020B0604030504040204" pitchFamily="34" charset="0"/>
                <a:ea typeface="Verdana" panose="020B0604030504040204" pitchFamily="34" charset="0"/>
                <a:cs typeface="Verdana" panose="020B0604030504040204" pitchFamily="34" charset="0"/>
              </a:rPr>
              <a:t>Uncertainty about the sustainability of research program once funding ceased</a:t>
            </a:r>
          </a:p>
        </p:txBody>
      </p:sp>
      <p:grpSp>
        <p:nvGrpSpPr>
          <p:cNvPr id="10" name="Group 9">
            <a:extLst>
              <a:ext uri="{FF2B5EF4-FFF2-40B4-BE49-F238E27FC236}">
                <a16:creationId xmlns:a16="http://schemas.microsoft.com/office/drawing/2014/main" id="{ABFB7EA0-74D4-F456-456E-D3701FD2352B}"/>
              </a:ext>
            </a:extLst>
          </p:cNvPr>
          <p:cNvGrpSpPr/>
          <p:nvPr/>
        </p:nvGrpSpPr>
        <p:grpSpPr>
          <a:xfrm>
            <a:off x="0" y="5224981"/>
            <a:ext cx="1554428" cy="1633019"/>
            <a:chOff x="3591505" y="3608173"/>
            <a:chExt cx="1554428" cy="1633019"/>
          </a:xfrm>
        </p:grpSpPr>
        <p:sp>
          <p:nvSpPr>
            <p:cNvPr id="11" name="Rectangle 10">
              <a:extLst>
                <a:ext uri="{FF2B5EF4-FFF2-40B4-BE49-F238E27FC236}">
                  <a16:creationId xmlns:a16="http://schemas.microsoft.com/office/drawing/2014/main" id="{AADB3158-7FFB-9A48-5471-805044B0C03B}"/>
                </a:ext>
              </a:extLst>
            </p:cNvPr>
            <p:cNvSpPr/>
            <p:nvPr/>
          </p:nvSpPr>
          <p:spPr>
            <a:xfrm>
              <a:off x="3591505" y="3608173"/>
              <a:ext cx="1554428" cy="1633019"/>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descr="A map of canada with lines and dots&#10;&#10;Description automatically generated with medium confidence">
              <a:extLst>
                <a:ext uri="{FF2B5EF4-FFF2-40B4-BE49-F238E27FC236}">
                  <a16:creationId xmlns:a16="http://schemas.microsoft.com/office/drawing/2014/main" id="{7300F08D-B17C-0263-6A37-A48BDCCA26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90359" y="3633192"/>
              <a:ext cx="1349672" cy="975879"/>
            </a:xfrm>
            <a:prstGeom prst="rect">
              <a:avLst/>
            </a:prstGeom>
          </p:spPr>
        </p:pic>
        <p:sp>
          <p:nvSpPr>
            <p:cNvPr id="14" name="TextBox 13">
              <a:extLst>
                <a:ext uri="{FF2B5EF4-FFF2-40B4-BE49-F238E27FC236}">
                  <a16:creationId xmlns:a16="http://schemas.microsoft.com/office/drawing/2014/main" id="{4B6A713F-B2F0-D8E8-19BA-1F88870596DA}"/>
                </a:ext>
              </a:extLst>
            </p:cNvPr>
            <p:cNvSpPr txBox="1"/>
            <p:nvPr/>
          </p:nvSpPr>
          <p:spPr>
            <a:xfrm>
              <a:off x="3635535" y="4566124"/>
              <a:ext cx="1404496" cy="646331"/>
            </a:xfrm>
            <a:prstGeom prst="rect">
              <a:avLst/>
            </a:prstGeom>
            <a:solidFill>
              <a:schemeClr val="bg1"/>
            </a:solidFill>
          </p:spPr>
          <p:txBody>
            <a:bodyPr wrap="square" rtlCol="0">
              <a:spAutoFit/>
            </a:bodyPr>
            <a:lstStyle/>
            <a:p>
              <a:pPr algn="ctr"/>
              <a:r>
                <a:rPr lang="en-CA" sz="1200" dirty="0">
                  <a:solidFill>
                    <a:srgbClr val="C00000"/>
                  </a:solidFill>
                </a:rPr>
                <a:t>COVID-19 Network of Clinical Trials Networks (NoN)</a:t>
              </a:r>
            </a:p>
          </p:txBody>
        </p:sp>
      </p:grpSp>
      <p:pic>
        <p:nvPicPr>
          <p:cNvPr id="15" name="Picture 6" descr="Money Logo | eduaspirant.com">
            <a:extLst>
              <a:ext uri="{FF2B5EF4-FFF2-40B4-BE49-F238E27FC236}">
                <a16:creationId xmlns:a16="http://schemas.microsoft.com/office/drawing/2014/main" id="{0681A784-B4EF-5589-7990-A020610E166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7437" y="3870672"/>
            <a:ext cx="1317331" cy="1368655"/>
          </a:xfrm>
          <a:prstGeom prst="rect">
            <a:avLst/>
          </a:prstGeom>
          <a:solidFill>
            <a:schemeClr val="bg1"/>
          </a:solidFill>
          <a:ln w="25400">
            <a:solidFill>
              <a:schemeClr val="accent1">
                <a:shade val="15000"/>
              </a:schemeClr>
            </a:solidFill>
          </a:ln>
        </p:spPr>
      </p:pic>
    </p:spTree>
    <p:extLst>
      <p:ext uri="{BB962C8B-B14F-4D97-AF65-F5344CB8AC3E}">
        <p14:creationId xmlns:p14="http://schemas.microsoft.com/office/powerpoint/2010/main" val="41167966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16</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33889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Data</a:t>
            </a:r>
          </a:p>
        </p:txBody>
      </p:sp>
      <p:grpSp>
        <p:nvGrpSpPr>
          <p:cNvPr id="4" name="Group 3">
            <a:extLst>
              <a:ext uri="{FF2B5EF4-FFF2-40B4-BE49-F238E27FC236}">
                <a16:creationId xmlns:a16="http://schemas.microsoft.com/office/drawing/2014/main" id="{210F6BDE-44B3-369F-F534-FB9931580E05}"/>
              </a:ext>
            </a:extLst>
          </p:cNvPr>
          <p:cNvGrpSpPr/>
          <p:nvPr/>
        </p:nvGrpSpPr>
        <p:grpSpPr>
          <a:xfrm>
            <a:off x="-3526" y="-35138"/>
            <a:ext cx="1554429" cy="877512"/>
            <a:chOff x="0" y="0"/>
            <a:chExt cx="1554429" cy="877512"/>
          </a:xfrm>
        </p:grpSpPr>
        <p:pic>
          <p:nvPicPr>
            <p:cNvPr id="8194" name="Picture 2" descr="CIHR Funds Two DFCM Projects to Support Canadian Primary Care | Department  of Family &amp; Community Medicine">
              <a:extLst>
                <a:ext uri="{FF2B5EF4-FFF2-40B4-BE49-F238E27FC236}">
                  <a16:creationId xmlns:a16="http://schemas.microsoft.com/office/drawing/2014/main" id="{D5D9F44F-E3E0-84AC-A149-D0B8950920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08"/>
              <a:ext cx="1554429" cy="8691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CC1A5F-E345-F397-75A2-FF13B7984664}"/>
                </a:ext>
              </a:extLst>
            </p:cNvPr>
            <p:cNvSpPr/>
            <p:nvPr/>
          </p:nvSpPr>
          <p:spPr>
            <a:xfrm>
              <a:off x="1" y="0"/>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7" name="Group 26">
            <a:extLst>
              <a:ext uri="{FF2B5EF4-FFF2-40B4-BE49-F238E27FC236}">
                <a16:creationId xmlns:a16="http://schemas.microsoft.com/office/drawing/2014/main" id="{31FF5927-A4C7-5232-E1FC-232BD414356F}"/>
              </a:ext>
            </a:extLst>
          </p:cNvPr>
          <p:cNvGrpSpPr/>
          <p:nvPr/>
        </p:nvGrpSpPr>
        <p:grpSpPr>
          <a:xfrm>
            <a:off x="0" y="5224981"/>
            <a:ext cx="1554428" cy="1633019"/>
            <a:chOff x="3591505" y="3608173"/>
            <a:chExt cx="1554428" cy="1633019"/>
          </a:xfrm>
        </p:grpSpPr>
        <p:sp>
          <p:nvSpPr>
            <p:cNvPr id="18" name="Rectangle 17">
              <a:extLst>
                <a:ext uri="{FF2B5EF4-FFF2-40B4-BE49-F238E27FC236}">
                  <a16:creationId xmlns:a16="http://schemas.microsoft.com/office/drawing/2014/main" id="{712B0ABD-D15E-F771-5AB6-8D17BAFD96E3}"/>
                </a:ext>
              </a:extLst>
            </p:cNvPr>
            <p:cNvSpPr/>
            <p:nvPr/>
          </p:nvSpPr>
          <p:spPr>
            <a:xfrm>
              <a:off x="3591505" y="3608173"/>
              <a:ext cx="1554428" cy="1633019"/>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3" name="Picture 22" descr="A map of canada with lines and dots&#10;&#10;Description automatically generated with medium confidence">
              <a:extLst>
                <a:ext uri="{FF2B5EF4-FFF2-40B4-BE49-F238E27FC236}">
                  <a16:creationId xmlns:a16="http://schemas.microsoft.com/office/drawing/2014/main" id="{F247981B-E6F5-1039-CD48-C9900E789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359" y="3633192"/>
              <a:ext cx="1349672" cy="975879"/>
            </a:xfrm>
            <a:prstGeom prst="rect">
              <a:avLst/>
            </a:prstGeom>
          </p:spPr>
        </p:pic>
        <p:sp>
          <p:nvSpPr>
            <p:cNvPr id="24" name="TextBox 23">
              <a:extLst>
                <a:ext uri="{FF2B5EF4-FFF2-40B4-BE49-F238E27FC236}">
                  <a16:creationId xmlns:a16="http://schemas.microsoft.com/office/drawing/2014/main" id="{F7C1FD5F-F4A7-0EF4-DEDE-B476CC13230F}"/>
                </a:ext>
              </a:extLst>
            </p:cNvPr>
            <p:cNvSpPr txBox="1"/>
            <p:nvPr/>
          </p:nvSpPr>
          <p:spPr>
            <a:xfrm>
              <a:off x="3635535" y="4566124"/>
              <a:ext cx="1404496" cy="646331"/>
            </a:xfrm>
            <a:prstGeom prst="rect">
              <a:avLst/>
            </a:prstGeom>
            <a:solidFill>
              <a:schemeClr val="bg1"/>
            </a:solidFill>
          </p:spPr>
          <p:txBody>
            <a:bodyPr wrap="square" rtlCol="0">
              <a:spAutoFit/>
            </a:bodyPr>
            <a:lstStyle/>
            <a:p>
              <a:pPr algn="ctr"/>
              <a:r>
                <a:rPr lang="en-CA" sz="1200" dirty="0">
                  <a:solidFill>
                    <a:srgbClr val="C00000"/>
                  </a:solidFill>
                </a:rPr>
                <a:t>COVID-19 Network of Clinical Trials Networks (NoN)</a:t>
              </a:r>
            </a:p>
          </p:txBody>
        </p:sp>
      </p:grpSp>
      <p:grpSp>
        <p:nvGrpSpPr>
          <p:cNvPr id="29" name="Group 28">
            <a:extLst>
              <a:ext uri="{FF2B5EF4-FFF2-40B4-BE49-F238E27FC236}">
                <a16:creationId xmlns:a16="http://schemas.microsoft.com/office/drawing/2014/main" id="{6C5A59EF-68D4-A8A5-DFF6-F613EB33F1DB}"/>
              </a:ext>
            </a:extLst>
          </p:cNvPr>
          <p:cNvGrpSpPr/>
          <p:nvPr/>
        </p:nvGrpSpPr>
        <p:grpSpPr>
          <a:xfrm>
            <a:off x="10787449" y="8408"/>
            <a:ext cx="1404551" cy="1053413"/>
            <a:chOff x="7603524" y="2812200"/>
            <a:chExt cx="1404551" cy="1053413"/>
          </a:xfrm>
        </p:grpSpPr>
        <p:pic>
          <p:nvPicPr>
            <p:cNvPr id="14338" name="Picture 2" descr="Everything you should know about the Case studies">
              <a:extLst>
                <a:ext uri="{FF2B5EF4-FFF2-40B4-BE49-F238E27FC236}">
                  <a16:creationId xmlns:a16="http://schemas.microsoft.com/office/drawing/2014/main" id="{F63E2D97-1323-2A61-3080-CF9872428DC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03524" y="2812200"/>
              <a:ext cx="1404551" cy="1053413"/>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a:extLst>
                <a:ext uri="{FF2B5EF4-FFF2-40B4-BE49-F238E27FC236}">
                  <a16:creationId xmlns:a16="http://schemas.microsoft.com/office/drawing/2014/main" id="{5C9117B7-2C57-8C3A-B6C0-DC4CCF76B7BF}"/>
                </a:ext>
              </a:extLst>
            </p:cNvPr>
            <p:cNvSpPr/>
            <p:nvPr/>
          </p:nvSpPr>
          <p:spPr>
            <a:xfrm>
              <a:off x="7603524" y="2812371"/>
              <a:ext cx="1404551" cy="1053241"/>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0" name="TextBox 29">
            <a:extLst>
              <a:ext uri="{FF2B5EF4-FFF2-40B4-BE49-F238E27FC236}">
                <a16:creationId xmlns:a16="http://schemas.microsoft.com/office/drawing/2014/main" id="{9A5B820D-7759-98BF-7DB3-DEF882926B92}"/>
              </a:ext>
            </a:extLst>
          </p:cNvPr>
          <p:cNvSpPr txBox="1"/>
          <p:nvPr/>
        </p:nvSpPr>
        <p:spPr>
          <a:xfrm>
            <a:off x="0" y="1220531"/>
            <a:ext cx="12192000" cy="1077218"/>
          </a:xfrm>
          <a:prstGeom prst="rect">
            <a:avLst/>
          </a:prstGeom>
          <a:noFill/>
        </p:spPr>
        <p:txBody>
          <a:bodyPr wrap="square" rtlCol="0">
            <a:spAutoFit/>
          </a:bodyPr>
          <a:lstStyle/>
          <a:p>
            <a:pPr algn="ctr"/>
            <a:r>
              <a:rPr lang="en-CA" sz="3200" dirty="0">
                <a:solidFill>
                  <a:srgbClr val="305082"/>
                </a:solidFill>
                <a:latin typeface="Verdana" panose="020B0604030504040204" pitchFamily="34" charset="0"/>
                <a:ea typeface="Verdana" panose="020B0604030504040204" pitchFamily="34" charset="0"/>
                <a:cs typeface="Verdana" panose="020B0604030504040204" pitchFamily="34" charset="0"/>
              </a:rPr>
              <a:t>Impact of COVID-19 NoN support on community hospital research capacity  </a:t>
            </a:r>
          </a:p>
        </p:txBody>
      </p:sp>
      <p:sp>
        <p:nvSpPr>
          <p:cNvPr id="31" name="TextBox 30">
            <a:extLst>
              <a:ext uri="{FF2B5EF4-FFF2-40B4-BE49-F238E27FC236}">
                <a16:creationId xmlns:a16="http://schemas.microsoft.com/office/drawing/2014/main" id="{AE516DB1-5938-A9B9-4C04-6E2082DFC4FC}"/>
              </a:ext>
            </a:extLst>
          </p:cNvPr>
          <p:cNvSpPr txBox="1"/>
          <p:nvPr/>
        </p:nvSpPr>
        <p:spPr>
          <a:xfrm>
            <a:off x="4019271" y="2405816"/>
            <a:ext cx="7188814" cy="4308872"/>
          </a:xfrm>
          <a:prstGeom prst="rect">
            <a:avLst/>
          </a:prstGeom>
          <a:solidFill>
            <a:schemeClr val="bg1"/>
          </a:solidFill>
          <a:ln w="25400">
            <a:solidFill>
              <a:schemeClr val="accent1">
                <a:shade val="15000"/>
              </a:schemeClr>
            </a:solidFill>
          </a:ln>
        </p:spPr>
        <p:txBody>
          <a:bodyPr wrap="square" rtlCol="0">
            <a:spAutoFit/>
          </a:bodyPr>
          <a:lstStyle/>
          <a:p>
            <a:pPr marL="285750" indent="-285750">
              <a:spcAft>
                <a:spcPts val="600"/>
              </a:spcAft>
              <a:buFont typeface="Arial" panose="020B0604020202020204" pitchFamily="34" charset="0"/>
              <a:buChar char="•"/>
            </a:pPr>
            <a:r>
              <a:rPr lang="en-CA" sz="2400" dirty="0">
                <a:solidFill>
                  <a:srgbClr val="305082"/>
                </a:solidFill>
                <a:latin typeface="Verdana" panose="020B0604030504040204" pitchFamily="34" charset="0"/>
                <a:ea typeface="Verdana" panose="020B0604030504040204" pitchFamily="34" charset="0"/>
                <a:cs typeface="Verdana" panose="020B0604030504040204" pitchFamily="34" charset="0"/>
              </a:rPr>
              <a:t>Identify mechanisms to connect community hospitals to share knowledge and experience.</a:t>
            </a:r>
          </a:p>
          <a:p>
            <a:pPr marL="285750" indent="-285750">
              <a:spcAft>
                <a:spcPts val="600"/>
              </a:spcAft>
              <a:buFont typeface="Arial" panose="020B0604020202020204" pitchFamily="34" charset="0"/>
              <a:buChar char="•"/>
            </a:pPr>
            <a:r>
              <a:rPr lang="en-CA" sz="2400" dirty="0">
                <a:solidFill>
                  <a:srgbClr val="305082"/>
                </a:solidFill>
                <a:latin typeface="Verdana" panose="020B0604030504040204" pitchFamily="34" charset="0"/>
                <a:ea typeface="Verdana" panose="020B0604030504040204" pitchFamily="34" charset="0"/>
                <a:cs typeface="Verdana" panose="020B0604030504040204" pitchFamily="34" charset="0"/>
              </a:rPr>
              <a:t>Work with trialists on the design of clinical trials to facilitate implementation in community hospitals.</a:t>
            </a:r>
          </a:p>
          <a:p>
            <a:pPr marL="285750" indent="-285750">
              <a:buFont typeface="Arial" panose="020B0604020202020204" pitchFamily="34" charset="0"/>
              <a:buChar char="•"/>
            </a:pPr>
            <a:r>
              <a:rPr lang="en-CA" sz="2400" dirty="0">
                <a:solidFill>
                  <a:srgbClr val="305082"/>
                </a:solidFill>
                <a:latin typeface="Verdana" panose="020B0604030504040204" pitchFamily="34" charset="0"/>
                <a:ea typeface="Verdana" panose="020B0604030504040204" pitchFamily="34" charset="0"/>
                <a:cs typeface="Verdana" panose="020B0604030504040204" pitchFamily="34" charset="0"/>
              </a:rPr>
              <a:t>Create resources to support community ICUs in building and sustaining research programs, including resources to foster research engagement in communities without historic research participation.</a:t>
            </a:r>
          </a:p>
        </p:txBody>
      </p:sp>
      <p:grpSp>
        <p:nvGrpSpPr>
          <p:cNvPr id="8" name="Group 7">
            <a:extLst>
              <a:ext uri="{FF2B5EF4-FFF2-40B4-BE49-F238E27FC236}">
                <a16:creationId xmlns:a16="http://schemas.microsoft.com/office/drawing/2014/main" id="{76D8C977-D706-CE30-3FAA-8964D0E6764F}"/>
              </a:ext>
            </a:extLst>
          </p:cNvPr>
          <p:cNvGrpSpPr/>
          <p:nvPr/>
        </p:nvGrpSpPr>
        <p:grpSpPr>
          <a:xfrm>
            <a:off x="1698561" y="2970291"/>
            <a:ext cx="2225814" cy="3179921"/>
            <a:chOff x="1653282" y="2474893"/>
            <a:chExt cx="2225814" cy="3179921"/>
          </a:xfrm>
        </p:grpSpPr>
        <p:grpSp>
          <p:nvGrpSpPr>
            <p:cNvPr id="6" name="Group 5">
              <a:extLst>
                <a:ext uri="{FF2B5EF4-FFF2-40B4-BE49-F238E27FC236}">
                  <a16:creationId xmlns:a16="http://schemas.microsoft.com/office/drawing/2014/main" id="{8F9AD423-5C9A-D087-3042-DB02918CC9A1}"/>
                </a:ext>
              </a:extLst>
            </p:cNvPr>
            <p:cNvGrpSpPr/>
            <p:nvPr/>
          </p:nvGrpSpPr>
          <p:grpSpPr>
            <a:xfrm>
              <a:off x="1653282" y="2474893"/>
              <a:ext cx="2225814" cy="3179921"/>
              <a:chOff x="1653282" y="2474893"/>
              <a:chExt cx="2225814" cy="3179921"/>
            </a:xfrm>
          </p:grpSpPr>
          <p:pic>
            <p:nvPicPr>
              <p:cNvPr id="1026" name="Picture 2" descr="Action Item png images | PNGEgg">
                <a:extLst>
                  <a:ext uri="{FF2B5EF4-FFF2-40B4-BE49-F238E27FC236}">
                    <a16:creationId xmlns:a16="http://schemas.microsoft.com/office/drawing/2014/main" id="{7CED8610-32AE-A460-0F6D-D6626B3B89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3282" y="3429000"/>
                <a:ext cx="2225814" cy="222581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A2AE1B8-C23B-9670-F60D-CB6A9D8169DF}"/>
                  </a:ext>
                </a:extLst>
              </p:cNvPr>
              <p:cNvSpPr txBox="1"/>
              <p:nvPr/>
            </p:nvSpPr>
            <p:spPr>
              <a:xfrm>
                <a:off x="1653282" y="2474893"/>
                <a:ext cx="2225813" cy="954107"/>
              </a:xfrm>
              <a:prstGeom prst="rect">
                <a:avLst/>
              </a:prstGeom>
              <a:solidFill>
                <a:schemeClr val="bg1"/>
              </a:solidFill>
              <a:ln w="25400">
                <a:noFill/>
              </a:ln>
            </p:spPr>
            <p:txBody>
              <a:bodyPr wrap="square" rtlCol="0">
                <a:spAutoFit/>
              </a:bodyPr>
              <a:lstStyle/>
              <a:p>
                <a:pPr algn="ctr"/>
                <a:r>
                  <a:rPr lang="en-US" sz="2800" dirty="0">
                    <a:solidFill>
                      <a:srgbClr val="305082"/>
                    </a:solidFill>
                  </a:rPr>
                  <a:t>Actionable Items</a:t>
                </a:r>
              </a:p>
            </p:txBody>
          </p:sp>
        </p:grpSp>
        <p:sp>
          <p:nvSpPr>
            <p:cNvPr id="7" name="Rectangle 6">
              <a:extLst>
                <a:ext uri="{FF2B5EF4-FFF2-40B4-BE49-F238E27FC236}">
                  <a16:creationId xmlns:a16="http://schemas.microsoft.com/office/drawing/2014/main" id="{6EAA85BD-F089-3012-6D6F-1268401D45BB}"/>
                </a:ext>
              </a:extLst>
            </p:cNvPr>
            <p:cNvSpPr/>
            <p:nvPr/>
          </p:nvSpPr>
          <p:spPr>
            <a:xfrm>
              <a:off x="1653282" y="2474893"/>
              <a:ext cx="2225813" cy="3179921"/>
            </a:xfrm>
            <a:prstGeom prst="rect">
              <a:avLst/>
            </a:prstGeom>
            <a:noFill/>
            <a:ln w="25400">
              <a:solidFill>
                <a:srgbClr val="14355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32575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17</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33889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Data</a:t>
            </a:r>
          </a:p>
        </p:txBody>
      </p:sp>
      <p:grpSp>
        <p:nvGrpSpPr>
          <p:cNvPr id="4" name="Group 3">
            <a:extLst>
              <a:ext uri="{FF2B5EF4-FFF2-40B4-BE49-F238E27FC236}">
                <a16:creationId xmlns:a16="http://schemas.microsoft.com/office/drawing/2014/main" id="{210F6BDE-44B3-369F-F534-FB9931580E05}"/>
              </a:ext>
            </a:extLst>
          </p:cNvPr>
          <p:cNvGrpSpPr/>
          <p:nvPr/>
        </p:nvGrpSpPr>
        <p:grpSpPr>
          <a:xfrm>
            <a:off x="-3525" y="11015"/>
            <a:ext cx="1554429" cy="877512"/>
            <a:chOff x="0" y="0"/>
            <a:chExt cx="1554429" cy="877512"/>
          </a:xfrm>
        </p:grpSpPr>
        <p:pic>
          <p:nvPicPr>
            <p:cNvPr id="8194" name="Picture 2" descr="CIHR Funds Two DFCM Projects to Support Canadian Primary Care | Department  of Family &amp; Community Medicine">
              <a:extLst>
                <a:ext uri="{FF2B5EF4-FFF2-40B4-BE49-F238E27FC236}">
                  <a16:creationId xmlns:a16="http://schemas.microsoft.com/office/drawing/2014/main" id="{D5D9F44F-E3E0-84AC-A149-D0B8950920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08"/>
              <a:ext cx="1554429" cy="8691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CC1A5F-E345-F397-75A2-FF13B7984664}"/>
                </a:ext>
              </a:extLst>
            </p:cNvPr>
            <p:cNvSpPr/>
            <p:nvPr/>
          </p:nvSpPr>
          <p:spPr>
            <a:xfrm>
              <a:off x="1" y="0"/>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7" name="Group 26">
            <a:extLst>
              <a:ext uri="{FF2B5EF4-FFF2-40B4-BE49-F238E27FC236}">
                <a16:creationId xmlns:a16="http://schemas.microsoft.com/office/drawing/2014/main" id="{31FF5927-A4C7-5232-E1FC-232BD414356F}"/>
              </a:ext>
            </a:extLst>
          </p:cNvPr>
          <p:cNvGrpSpPr/>
          <p:nvPr/>
        </p:nvGrpSpPr>
        <p:grpSpPr>
          <a:xfrm>
            <a:off x="0" y="5227174"/>
            <a:ext cx="1554428" cy="1633019"/>
            <a:chOff x="3591505" y="3608173"/>
            <a:chExt cx="1554428" cy="1633019"/>
          </a:xfrm>
        </p:grpSpPr>
        <p:sp>
          <p:nvSpPr>
            <p:cNvPr id="18" name="Rectangle 17">
              <a:extLst>
                <a:ext uri="{FF2B5EF4-FFF2-40B4-BE49-F238E27FC236}">
                  <a16:creationId xmlns:a16="http://schemas.microsoft.com/office/drawing/2014/main" id="{712B0ABD-D15E-F771-5AB6-8D17BAFD96E3}"/>
                </a:ext>
              </a:extLst>
            </p:cNvPr>
            <p:cNvSpPr/>
            <p:nvPr/>
          </p:nvSpPr>
          <p:spPr>
            <a:xfrm>
              <a:off x="3591505" y="3608173"/>
              <a:ext cx="1554428" cy="1633019"/>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3" name="Picture 22" descr="A map of canada with lines and dots&#10;&#10;Description automatically generated with medium confidence">
              <a:extLst>
                <a:ext uri="{FF2B5EF4-FFF2-40B4-BE49-F238E27FC236}">
                  <a16:creationId xmlns:a16="http://schemas.microsoft.com/office/drawing/2014/main" id="{F247981B-E6F5-1039-CD48-C9900E7891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0359" y="3633192"/>
              <a:ext cx="1349672" cy="975879"/>
            </a:xfrm>
            <a:prstGeom prst="rect">
              <a:avLst/>
            </a:prstGeom>
          </p:spPr>
        </p:pic>
        <p:sp>
          <p:nvSpPr>
            <p:cNvPr id="24" name="TextBox 23">
              <a:extLst>
                <a:ext uri="{FF2B5EF4-FFF2-40B4-BE49-F238E27FC236}">
                  <a16:creationId xmlns:a16="http://schemas.microsoft.com/office/drawing/2014/main" id="{F7C1FD5F-F4A7-0EF4-DEDE-B476CC13230F}"/>
                </a:ext>
              </a:extLst>
            </p:cNvPr>
            <p:cNvSpPr txBox="1"/>
            <p:nvPr/>
          </p:nvSpPr>
          <p:spPr>
            <a:xfrm>
              <a:off x="3635535" y="4566124"/>
              <a:ext cx="1404496" cy="646331"/>
            </a:xfrm>
            <a:prstGeom prst="rect">
              <a:avLst/>
            </a:prstGeom>
            <a:solidFill>
              <a:schemeClr val="bg1"/>
            </a:solidFill>
          </p:spPr>
          <p:txBody>
            <a:bodyPr wrap="square" rtlCol="0">
              <a:spAutoFit/>
            </a:bodyPr>
            <a:lstStyle/>
            <a:p>
              <a:pPr algn="ctr"/>
              <a:r>
                <a:rPr lang="en-CA" sz="1200" dirty="0">
                  <a:solidFill>
                    <a:srgbClr val="C00000"/>
                  </a:solidFill>
                </a:rPr>
                <a:t>COVID-19 Network of Clinical Trials Networks (NoN)</a:t>
              </a:r>
            </a:p>
          </p:txBody>
        </p:sp>
      </p:grpSp>
      <p:grpSp>
        <p:nvGrpSpPr>
          <p:cNvPr id="8" name="Group 7">
            <a:extLst>
              <a:ext uri="{FF2B5EF4-FFF2-40B4-BE49-F238E27FC236}">
                <a16:creationId xmlns:a16="http://schemas.microsoft.com/office/drawing/2014/main" id="{8377AB55-7507-20DA-623E-8D09B5B07A0B}"/>
              </a:ext>
            </a:extLst>
          </p:cNvPr>
          <p:cNvGrpSpPr/>
          <p:nvPr/>
        </p:nvGrpSpPr>
        <p:grpSpPr>
          <a:xfrm>
            <a:off x="10732557" y="-7364"/>
            <a:ext cx="1459442" cy="1151603"/>
            <a:chOff x="10732557" y="-7364"/>
            <a:chExt cx="1459442" cy="1151603"/>
          </a:xfrm>
        </p:grpSpPr>
        <p:pic>
          <p:nvPicPr>
            <p:cNvPr id="15362" name="Picture 2" descr="Laboratory Experiments - Innovation Acceptance Lab">
              <a:extLst>
                <a:ext uri="{FF2B5EF4-FFF2-40B4-BE49-F238E27FC236}">
                  <a16:creationId xmlns:a16="http://schemas.microsoft.com/office/drawing/2014/main" id="{B0ACD385-6435-1ADB-B6CB-C8DA8B14DB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32557" y="-7364"/>
              <a:ext cx="1459442" cy="112545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73D511CA-A5E6-EB09-A46F-062330F1F9F3}"/>
                </a:ext>
              </a:extLst>
            </p:cNvPr>
            <p:cNvSpPr/>
            <p:nvPr/>
          </p:nvSpPr>
          <p:spPr>
            <a:xfrm>
              <a:off x="10760002" y="-7364"/>
              <a:ext cx="1431996" cy="1151603"/>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9" name="TextBox 8">
            <a:extLst>
              <a:ext uri="{FF2B5EF4-FFF2-40B4-BE49-F238E27FC236}">
                <a16:creationId xmlns:a16="http://schemas.microsoft.com/office/drawing/2014/main" id="{D7937723-2AAC-2986-4FB0-AA418E010DE1}"/>
              </a:ext>
            </a:extLst>
          </p:cNvPr>
          <p:cNvSpPr txBox="1"/>
          <p:nvPr/>
        </p:nvSpPr>
        <p:spPr>
          <a:xfrm>
            <a:off x="-3525" y="1182477"/>
            <a:ext cx="12192000" cy="1077218"/>
          </a:xfrm>
          <a:prstGeom prst="rect">
            <a:avLst/>
          </a:prstGeom>
          <a:noFill/>
        </p:spPr>
        <p:txBody>
          <a:bodyPr wrap="square" rtlCol="0">
            <a:spAutoFit/>
          </a:bodyPr>
          <a:lstStyle/>
          <a:p>
            <a:pPr algn="ctr"/>
            <a:r>
              <a:rPr lang="en-CA" sz="3200" dirty="0">
                <a:solidFill>
                  <a:srgbClr val="305082"/>
                </a:solidFill>
                <a:latin typeface="Verdana" panose="020B0604030504040204" pitchFamily="34" charset="0"/>
                <a:ea typeface="Verdana" panose="020B0604030504040204" pitchFamily="34" charset="0"/>
                <a:cs typeface="Verdana" panose="020B0604030504040204" pitchFamily="34" charset="0"/>
              </a:rPr>
              <a:t>“Simplified biological sample collection” does not result in  quality degradation </a:t>
            </a:r>
          </a:p>
        </p:txBody>
      </p:sp>
      <p:grpSp>
        <p:nvGrpSpPr>
          <p:cNvPr id="11" name="Group 10">
            <a:extLst>
              <a:ext uri="{FF2B5EF4-FFF2-40B4-BE49-F238E27FC236}">
                <a16:creationId xmlns:a16="http://schemas.microsoft.com/office/drawing/2014/main" id="{C9C18589-DA76-2C71-6EA6-539F4D5EBAFD}"/>
              </a:ext>
            </a:extLst>
          </p:cNvPr>
          <p:cNvGrpSpPr/>
          <p:nvPr/>
        </p:nvGrpSpPr>
        <p:grpSpPr>
          <a:xfrm>
            <a:off x="8368145" y="6040583"/>
            <a:ext cx="3779825" cy="801650"/>
            <a:chOff x="-2" y="6008267"/>
            <a:chExt cx="4405747" cy="875967"/>
          </a:xfrm>
        </p:grpSpPr>
        <p:pic>
          <p:nvPicPr>
            <p:cNvPr id="15364" name="Picture 4" descr="The Thrombosis &amp; Atherosclerosis Research Institute (TaARI)">
              <a:extLst>
                <a:ext uri="{FF2B5EF4-FFF2-40B4-BE49-F238E27FC236}">
                  <a16:creationId xmlns:a16="http://schemas.microsoft.com/office/drawing/2014/main" id="{F7C4D146-6D4E-B3E9-7B12-7A5A26936F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6008267"/>
              <a:ext cx="4405747" cy="87596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4C25910D-1E41-D0C4-E66E-456A20156626}"/>
                </a:ext>
              </a:extLst>
            </p:cNvPr>
            <p:cNvSpPr/>
            <p:nvPr/>
          </p:nvSpPr>
          <p:spPr>
            <a:xfrm>
              <a:off x="0" y="6008268"/>
              <a:ext cx="4405745" cy="875966"/>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3" name="TextBox 32">
            <a:extLst>
              <a:ext uri="{FF2B5EF4-FFF2-40B4-BE49-F238E27FC236}">
                <a16:creationId xmlns:a16="http://schemas.microsoft.com/office/drawing/2014/main" id="{7031757F-C428-00F5-2EED-A7879CD41FA0}"/>
              </a:ext>
            </a:extLst>
          </p:cNvPr>
          <p:cNvSpPr txBox="1"/>
          <p:nvPr/>
        </p:nvSpPr>
        <p:spPr>
          <a:xfrm>
            <a:off x="406967" y="2331681"/>
            <a:ext cx="2385140" cy="369332"/>
          </a:xfrm>
          <a:prstGeom prst="rect">
            <a:avLst/>
          </a:prstGeom>
          <a:noFill/>
        </p:spPr>
        <p:txBody>
          <a:bodyPr wrap="none" rtlCol="0">
            <a:spAutoFit/>
          </a:bodyPr>
          <a:lstStyle/>
          <a:p>
            <a:r>
              <a:rPr lang="en-CA" dirty="0">
                <a:solidFill>
                  <a:srgbClr val="305082"/>
                </a:solidFill>
                <a:latin typeface="Verdana" panose="020B0604030504040204" pitchFamily="34" charset="0"/>
                <a:ea typeface="Verdana" panose="020B0604030504040204" pitchFamily="34" charset="0"/>
                <a:cs typeface="Verdana" panose="020B0604030504040204" pitchFamily="34" charset="0"/>
              </a:rPr>
              <a:t>Interleukin-6 Level</a:t>
            </a:r>
          </a:p>
        </p:txBody>
      </p:sp>
      <p:sp>
        <p:nvSpPr>
          <p:cNvPr id="34" name="TextBox 33">
            <a:extLst>
              <a:ext uri="{FF2B5EF4-FFF2-40B4-BE49-F238E27FC236}">
                <a16:creationId xmlns:a16="http://schemas.microsoft.com/office/drawing/2014/main" id="{D2133B88-23A9-4032-AE9D-CF1C450FB55A}"/>
              </a:ext>
            </a:extLst>
          </p:cNvPr>
          <p:cNvSpPr txBox="1"/>
          <p:nvPr/>
        </p:nvSpPr>
        <p:spPr>
          <a:xfrm>
            <a:off x="3525614" y="2349028"/>
            <a:ext cx="2497350" cy="369332"/>
          </a:xfrm>
          <a:prstGeom prst="rect">
            <a:avLst/>
          </a:prstGeom>
          <a:noFill/>
        </p:spPr>
        <p:txBody>
          <a:bodyPr wrap="none" rtlCol="0">
            <a:spAutoFit/>
          </a:bodyPr>
          <a:lstStyle/>
          <a:p>
            <a:r>
              <a:rPr lang="en-CA" dirty="0">
                <a:solidFill>
                  <a:srgbClr val="305082"/>
                </a:solidFill>
                <a:latin typeface="Verdana" panose="020B0604030504040204" pitchFamily="34" charset="0"/>
                <a:ea typeface="Verdana" panose="020B0604030504040204" pitchFamily="34" charset="0"/>
                <a:cs typeface="Verdana" panose="020B0604030504040204" pitchFamily="34" charset="0"/>
              </a:rPr>
              <a:t>Cell-Free DNA Level</a:t>
            </a:r>
          </a:p>
        </p:txBody>
      </p:sp>
      <p:sp>
        <p:nvSpPr>
          <p:cNvPr id="35" name="TextBox 34">
            <a:extLst>
              <a:ext uri="{FF2B5EF4-FFF2-40B4-BE49-F238E27FC236}">
                <a16:creationId xmlns:a16="http://schemas.microsoft.com/office/drawing/2014/main" id="{89A7EA4B-FC78-3CDA-76DB-D1347093882D}"/>
              </a:ext>
            </a:extLst>
          </p:cNvPr>
          <p:cNvSpPr txBox="1"/>
          <p:nvPr/>
        </p:nvSpPr>
        <p:spPr>
          <a:xfrm>
            <a:off x="7986945" y="2331681"/>
            <a:ext cx="2726196" cy="369332"/>
          </a:xfrm>
          <a:prstGeom prst="rect">
            <a:avLst/>
          </a:prstGeom>
          <a:noFill/>
        </p:spPr>
        <p:txBody>
          <a:bodyPr wrap="none" rtlCol="0">
            <a:spAutoFit/>
          </a:bodyPr>
          <a:lstStyle/>
          <a:p>
            <a:pPr algn="ctr"/>
            <a:r>
              <a:rPr lang="en-CA" dirty="0">
                <a:solidFill>
                  <a:srgbClr val="305082"/>
                </a:solidFill>
                <a:latin typeface="Verdana" panose="020B0604030504040204" pitchFamily="34" charset="0"/>
                <a:ea typeface="Verdana" panose="020B0604030504040204" pitchFamily="34" charset="0"/>
                <a:cs typeface="Verdana" panose="020B0604030504040204" pitchFamily="34" charset="0"/>
              </a:rPr>
              <a:t>Thrombin Generation </a:t>
            </a:r>
          </a:p>
        </p:txBody>
      </p:sp>
      <p:grpSp>
        <p:nvGrpSpPr>
          <p:cNvPr id="40" name="Group 39">
            <a:extLst>
              <a:ext uri="{FF2B5EF4-FFF2-40B4-BE49-F238E27FC236}">
                <a16:creationId xmlns:a16="http://schemas.microsoft.com/office/drawing/2014/main" id="{0C892F07-B6FB-0B0D-1570-BFB4DF464C13}"/>
              </a:ext>
            </a:extLst>
          </p:cNvPr>
          <p:cNvGrpSpPr/>
          <p:nvPr/>
        </p:nvGrpSpPr>
        <p:grpSpPr>
          <a:xfrm>
            <a:off x="44029" y="2856777"/>
            <a:ext cx="3146160" cy="2257012"/>
            <a:chOff x="44029" y="4527995"/>
            <a:chExt cx="3146160" cy="2257012"/>
          </a:xfrm>
        </p:grpSpPr>
        <p:pic>
          <p:nvPicPr>
            <p:cNvPr id="16" name="Picture 15" descr="A graph of a patient&#10;&#10;Description automatically generated">
              <a:extLst>
                <a:ext uri="{FF2B5EF4-FFF2-40B4-BE49-F238E27FC236}">
                  <a16:creationId xmlns:a16="http://schemas.microsoft.com/office/drawing/2014/main" id="{5C4EAFE6-96B2-4998-2262-37526CD4D0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029" y="4527996"/>
              <a:ext cx="3111016" cy="2257011"/>
            </a:xfrm>
            <a:prstGeom prst="rect">
              <a:avLst/>
            </a:prstGeom>
          </p:spPr>
        </p:pic>
        <p:sp>
          <p:nvSpPr>
            <p:cNvPr id="36" name="Rectangle 35">
              <a:extLst>
                <a:ext uri="{FF2B5EF4-FFF2-40B4-BE49-F238E27FC236}">
                  <a16:creationId xmlns:a16="http://schemas.microsoft.com/office/drawing/2014/main" id="{82F3869F-AC37-6719-CEA5-C4732F06B0F9}"/>
                </a:ext>
              </a:extLst>
            </p:cNvPr>
            <p:cNvSpPr/>
            <p:nvPr/>
          </p:nvSpPr>
          <p:spPr>
            <a:xfrm>
              <a:off x="44029" y="4527995"/>
              <a:ext cx="3146160" cy="2257011"/>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1" name="Group 40">
            <a:extLst>
              <a:ext uri="{FF2B5EF4-FFF2-40B4-BE49-F238E27FC236}">
                <a16:creationId xmlns:a16="http://schemas.microsoft.com/office/drawing/2014/main" id="{238AD04E-6012-AE94-D0FB-F549AAE197C5}"/>
              </a:ext>
            </a:extLst>
          </p:cNvPr>
          <p:cNvGrpSpPr/>
          <p:nvPr/>
        </p:nvGrpSpPr>
        <p:grpSpPr>
          <a:xfrm>
            <a:off x="3218227" y="2856778"/>
            <a:ext cx="3146160" cy="2265982"/>
            <a:chOff x="3218227" y="4527996"/>
            <a:chExt cx="3146160" cy="2265982"/>
          </a:xfrm>
        </p:grpSpPr>
        <p:pic>
          <p:nvPicPr>
            <p:cNvPr id="21" name="Picture 20" descr="A graph of different colored lines&#10;&#10;Description automatically generated">
              <a:extLst>
                <a:ext uri="{FF2B5EF4-FFF2-40B4-BE49-F238E27FC236}">
                  <a16:creationId xmlns:a16="http://schemas.microsoft.com/office/drawing/2014/main" id="{EECEE045-6003-E7F6-ACE5-2718ED9BE7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32124" y="4527996"/>
              <a:ext cx="3118367" cy="2257011"/>
            </a:xfrm>
            <a:prstGeom prst="rect">
              <a:avLst/>
            </a:prstGeom>
          </p:spPr>
        </p:pic>
        <p:sp>
          <p:nvSpPr>
            <p:cNvPr id="37" name="Rectangle 36">
              <a:extLst>
                <a:ext uri="{FF2B5EF4-FFF2-40B4-BE49-F238E27FC236}">
                  <a16:creationId xmlns:a16="http://schemas.microsoft.com/office/drawing/2014/main" id="{302C8DD7-6E75-194E-584D-33174DE4C288}"/>
                </a:ext>
              </a:extLst>
            </p:cNvPr>
            <p:cNvSpPr/>
            <p:nvPr/>
          </p:nvSpPr>
          <p:spPr>
            <a:xfrm>
              <a:off x="3218227" y="4536967"/>
              <a:ext cx="3146160" cy="2257011"/>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2" name="Group 41">
            <a:extLst>
              <a:ext uri="{FF2B5EF4-FFF2-40B4-BE49-F238E27FC236}">
                <a16:creationId xmlns:a16="http://schemas.microsoft.com/office/drawing/2014/main" id="{B617B78B-93B5-7BE9-F1E3-1B3E13D755D8}"/>
              </a:ext>
            </a:extLst>
          </p:cNvPr>
          <p:cNvGrpSpPr/>
          <p:nvPr/>
        </p:nvGrpSpPr>
        <p:grpSpPr>
          <a:xfrm>
            <a:off x="6418646" y="2856776"/>
            <a:ext cx="2845747" cy="2257012"/>
            <a:chOff x="6418646" y="4527994"/>
            <a:chExt cx="2845747" cy="2257012"/>
          </a:xfrm>
        </p:grpSpPr>
        <p:pic>
          <p:nvPicPr>
            <p:cNvPr id="25" name="Picture 24">
              <a:extLst>
                <a:ext uri="{FF2B5EF4-FFF2-40B4-BE49-F238E27FC236}">
                  <a16:creationId xmlns:a16="http://schemas.microsoft.com/office/drawing/2014/main" id="{8496534D-7952-062E-35B8-FE37F381EDF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18646" y="4527995"/>
              <a:ext cx="2845747" cy="2257011"/>
            </a:xfrm>
            <a:prstGeom prst="rect">
              <a:avLst/>
            </a:prstGeom>
          </p:spPr>
        </p:pic>
        <p:sp>
          <p:nvSpPr>
            <p:cNvPr id="38" name="Rectangle 37">
              <a:extLst>
                <a:ext uri="{FF2B5EF4-FFF2-40B4-BE49-F238E27FC236}">
                  <a16:creationId xmlns:a16="http://schemas.microsoft.com/office/drawing/2014/main" id="{AA0EBA2B-7701-0730-CB27-E433F3867F4B}"/>
                </a:ext>
              </a:extLst>
            </p:cNvPr>
            <p:cNvSpPr/>
            <p:nvPr/>
          </p:nvSpPr>
          <p:spPr>
            <a:xfrm>
              <a:off x="6418646" y="4527994"/>
              <a:ext cx="2841643" cy="2257011"/>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3" name="Group 42">
            <a:extLst>
              <a:ext uri="{FF2B5EF4-FFF2-40B4-BE49-F238E27FC236}">
                <a16:creationId xmlns:a16="http://schemas.microsoft.com/office/drawing/2014/main" id="{1352A1F4-1B61-BC31-3B1E-ACCEEA92F611}"/>
              </a:ext>
            </a:extLst>
          </p:cNvPr>
          <p:cNvGrpSpPr/>
          <p:nvPr/>
        </p:nvGrpSpPr>
        <p:grpSpPr>
          <a:xfrm>
            <a:off x="9306328" y="2856777"/>
            <a:ext cx="2841643" cy="2257011"/>
            <a:chOff x="9306328" y="4527995"/>
            <a:chExt cx="2841643" cy="2257011"/>
          </a:xfrm>
        </p:grpSpPr>
        <p:pic>
          <p:nvPicPr>
            <p:cNvPr id="32" name="Picture 31" descr="A graph of different colored lines&#10;&#10;Description automatically generated">
              <a:extLst>
                <a:ext uri="{FF2B5EF4-FFF2-40B4-BE49-F238E27FC236}">
                  <a16:creationId xmlns:a16="http://schemas.microsoft.com/office/drawing/2014/main" id="{C384674C-DD74-FA84-779D-64BF85F595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06328" y="4527995"/>
              <a:ext cx="2841643" cy="2257011"/>
            </a:xfrm>
            <a:prstGeom prst="rect">
              <a:avLst/>
            </a:prstGeom>
          </p:spPr>
        </p:pic>
        <p:sp>
          <p:nvSpPr>
            <p:cNvPr id="39" name="Rectangle 38">
              <a:extLst>
                <a:ext uri="{FF2B5EF4-FFF2-40B4-BE49-F238E27FC236}">
                  <a16:creationId xmlns:a16="http://schemas.microsoft.com/office/drawing/2014/main" id="{98493429-3AEB-C80B-0B8A-34F450768824}"/>
                </a:ext>
              </a:extLst>
            </p:cNvPr>
            <p:cNvSpPr/>
            <p:nvPr/>
          </p:nvSpPr>
          <p:spPr>
            <a:xfrm>
              <a:off x="9314547" y="4536968"/>
              <a:ext cx="2833423" cy="2248038"/>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9572544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18</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15871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Data</a:t>
            </a:r>
          </a:p>
        </p:txBody>
      </p:sp>
      <p:sp>
        <p:nvSpPr>
          <p:cNvPr id="16" name="TextBox 15">
            <a:extLst>
              <a:ext uri="{FF2B5EF4-FFF2-40B4-BE49-F238E27FC236}">
                <a16:creationId xmlns:a16="http://schemas.microsoft.com/office/drawing/2014/main" id="{FDF1D22D-E58A-8961-862B-1891DF5554C9}"/>
              </a:ext>
            </a:extLst>
          </p:cNvPr>
          <p:cNvSpPr txBox="1"/>
          <p:nvPr/>
        </p:nvSpPr>
        <p:spPr>
          <a:xfrm>
            <a:off x="0" y="1167705"/>
            <a:ext cx="12191999" cy="569387"/>
          </a:xfrm>
          <a:prstGeom prst="rect">
            <a:avLst/>
          </a:prstGeom>
          <a:noFill/>
        </p:spPr>
        <p:txBody>
          <a:bodyPr wrap="square" rtlCol="0">
            <a:spAutoFit/>
          </a:bodyPr>
          <a:lstStyle/>
          <a:p>
            <a:pPr algn="ctr"/>
            <a:r>
              <a:rPr lang="en-CA" sz="3100" dirty="0">
                <a:solidFill>
                  <a:srgbClr val="305082"/>
                </a:solidFill>
                <a:latin typeface="Verdana" panose="020B0604030504040204" pitchFamily="34" charset="0"/>
                <a:ea typeface="Verdana" panose="020B0604030504040204" pitchFamily="34" charset="0"/>
                <a:cs typeface="Verdana" panose="020B0604030504040204" pitchFamily="34" charset="0"/>
              </a:rPr>
              <a:t>Longer time to clinical trial initiation in community hospitals</a:t>
            </a:r>
          </a:p>
        </p:txBody>
      </p:sp>
      <p:grpSp>
        <p:nvGrpSpPr>
          <p:cNvPr id="4" name="Group 3">
            <a:extLst>
              <a:ext uri="{FF2B5EF4-FFF2-40B4-BE49-F238E27FC236}">
                <a16:creationId xmlns:a16="http://schemas.microsoft.com/office/drawing/2014/main" id="{210F6BDE-44B3-369F-F534-FB9931580E05}"/>
              </a:ext>
            </a:extLst>
          </p:cNvPr>
          <p:cNvGrpSpPr/>
          <p:nvPr/>
        </p:nvGrpSpPr>
        <p:grpSpPr>
          <a:xfrm>
            <a:off x="0" y="0"/>
            <a:ext cx="1554429" cy="877512"/>
            <a:chOff x="0" y="0"/>
            <a:chExt cx="1554429" cy="877512"/>
          </a:xfrm>
        </p:grpSpPr>
        <p:pic>
          <p:nvPicPr>
            <p:cNvPr id="8194" name="Picture 2" descr="CIHR Funds Two DFCM Projects to Support Canadian Primary Care | Department  of Family &amp; Community Medicine">
              <a:extLst>
                <a:ext uri="{FF2B5EF4-FFF2-40B4-BE49-F238E27FC236}">
                  <a16:creationId xmlns:a16="http://schemas.microsoft.com/office/drawing/2014/main" id="{D5D9F44F-E3E0-84AC-A149-D0B8950920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08"/>
              <a:ext cx="1554429" cy="8691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CC1A5F-E345-F397-75A2-FF13B7984664}"/>
                </a:ext>
              </a:extLst>
            </p:cNvPr>
            <p:cNvSpPr/>
            <p:nvPr/>
          </p:nvSpPr>
          <p:spPr>
            <a:xfrm>
              <a:off x="1" y="0"/>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6" name="Group 25">
            <a:extLst>
              <a:ext uri="{FF2B5EF4-FFF2-40B4-BE49-F238E27FC236}">
                <a16:creationId xmlns:a16="http://schemas.microsoft.com/office/drawing/2014/main" id="{04290B36-D5D5-7A4A-FA64-0BE104C82632}"/>
              </a:ext>
            </a:extLst>
          </p:cNvPr>
          <p:cNvGrpSpPr/>
          <p:nvPr/>
        </p:nvGrpSpPr>
        <p:grpSpPr>
          <a:xfrm>
            <a:off x="10637571" y="172"/>
            <a:ext cx="1554429" cy="877512"/>
            <a:chOff x="10637571" y="172"/>
            <a:chExt cx="1554429" cy="877512"/>
          </a:xfrm>
        </p:grpSpPr>
        <p:pic>
          <p:nvPicPr>
            <p:cNvPr id="8196" name="Picture 4" descr="Observational Research - Methods and Guide - Research Method">
              <a:extLst>
                <a:ext uri="{FF2B5EF4-FFF2-40B4-BE49-F238E27FC236}">
                  <a16:creationId xmlns:a16="http://schemas.microsoft.com/office/drawing/2014/main" id="{179EED32-712D-44C8-2AA2-D4C717775C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37572" y="3146"/>
              <a:ext cx="1554428" cy="87436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DB510FBD-A94A-46B7-B5F5-D9D103820B8F}"/>
                </a:ext>
              </a:extLst>
            </p:cNvPr>
            <p:cNvSpPr/>
            <p:nvPr/>
          </p:nvSpPr>
          <p:spPr>
            <a:xfrm>
              <a:off x="10637571" y="172"/>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3074" name="Picture 2" descr="Canadian Treatments for COVID-19 (CATCO) - Sunnybrook Research Institute">
            <a:extLst>
              <a:ext uri="{FF2B5EF4-FFF2-40B4-BE49-F238E27FC236}">
                <a16:creationId xmlns:a16="http://schemas.microsoft.com/office/drawing/2014/main" id="{6C5B8A26-3A39-E438-988C-34DE650BA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6216" y="4642172"/>
            <a:ext cx="2059132" cy="1522653"/>
          </a:xfrm>
          <a:prstGeom prst="rect">
            <a:avLst/>
          </a:prstGeom>
          <a:noFill/>
          <a:ln w="25400">
            <a:solidFill>
              <a:schemeClr val="accent1">
                <a:shade val="15000"/>
              </a:schemeClr>
            </a:solidFill>
          </a:ln>
          <a:extLst>
            <a:ext uri="{909E8E84-426E-40DD-AFC4-6F175D3DCCD1}">
              <a14:hiddenFill xmlns:a14="http://schemas.microsoft.com/office/drawing/2010/main">
                <a:solidFill>
                  <a:srgbClr val="FFFFFF"/>
                </a:solidFill>
              </a14:hiddenFill>
            </a:ext>
          </a:extLst>
        </p:spPr>
      </p:pic>
      <p:pic>
        <p:nvPicPr>
          <p:cNvPr id="6" name="Picture 5" descr="A screenshot of a medical report&#10;&#10;Description automatically generated">
            <a:extLst>
              <a:ext uri="{FF2B5EF4-FFF2-40B4-BE49-F238E27FC236}">
                <a16:creationId xmlns:a16="http://schemas.microsoft.com/office/drawing/2014/main" id="{57C9C35B-E20B-A9C0-22C9-356D9ADD05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82" y="2528590"/>
            <a:ext cx="3657600" cy="1628273"/>
          </a:xfrm>
          <a:prstGeom prst="rect">
            <a:avLst/>
          </a:prstGeom>
          <a:ln w="25400">
            <a:solidFill>
              <a:schemeClr val="accent1">
                <a:shade val="15000"/>
              </a:schemeClr>
            </a:solidFill>
          </a:ln>
        </p:spPr>
      </p:pic>
      <p:grpSp>
        <p:nvGrpSpPr>
          <p:cNvPr id="24" name="Group 23">
            <a:extLst>
              <a:ext uri="{FF2B5EF4-FFF2-40B4-BE49-F238E27FC236}">
                <a16:creationId xmlns:a16="http://schemas.microsoft.com/office/drawing/2014/main" id="{D6B40AAE-3267-5E83-B84D-5CA184D80F84}"/>
              </a:ext>
            </a:extLst>
          </p:cNvPr>
          <p:cNvGrpSpPr/>
          <p:nvPr/>
        </p:nvGrpSpPr>
        <p:grpSpPr>
          <a:xfrm>
            <a:off x="3880938" y="1853964"/>
            <a:ext cx="8111634" cy="4845325"/>
            <a:chOff x="3880938" y="1853964"/>
            <a:chExt cx="8111634" cy="4845325"/>
          </a:xfrm>
        </p:grpSpPr>
        <p:pic>
          <p:nvPicPr>
            <p:cNvPr id="9" name="Picture 8" descr="A table of numbers and lines&#10;&#10;Description automatically generated with medium confidence">
              <a:extLst>
                <a:ext uri="{FF2B5EF4-FFF2-40B4-BE49-F238E27FC236}">
                  <a16:creationId xmlns:a16="http://schemas.microsoft.com/office/drawing/2014/main" id="{4AB878CE-BD79-AFA1-2729-AAC1DE52F4B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80938" y="1853964"/>
              <a:ext cx="8111634" cy="4845325"/>
            </a:xfrm>
            <a:prstGeom prst="rect">
              <a:avLst/>
            </a:prstGeom>
            <a:ln w="25400">
              <a:solidFill>
                <a:srgbClr val="14355A"/>
              </a:solidFill>
            </a:ln>
          </p:spPr>
        </p:pic>
        <p:sp>
          <p:nvSpPr>
            <p:cNvPr id="18" name="Rectangle 17">
              <a:extLst>
                <a:ext uri="{FF2B5EF4-FFF2-40B4-BE49-F238E27FC236}">
                  <a16:creationId xmlns:a16="http://schemas.microsoft.com/office/drawing/2014/main" id="{1AB773BC-4201-3715-0376-A36A9721A300}"/>
                </a:ext>
              </a:extLst>
            </p:cNvPr>
            <p:cNvSpPr/>
            <p:nvPr/>
          </p:nvSpPr>
          <p:spPr>
            <a:xfrm>
              <a:off x="3880938" y="4336473"/>
              <a:ext cx="8111634" cy="406882"/>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Rectangle 22">
              <a:extLst>
                <a:ext uri="{FF2B5EF4-FFF2-40B4-BE49-F238E27FC236}">
                  <a16:creationId xmlns:a16="http://schemas.microsoft.com/office/drawing/2014/main" id="{91633B38-5018-944E-4A45-C08DC3C843BE}"/>
                </a:ext>
              </a:extLst>
            </p:cNvPr>
            <p:cNvSpPr/>
            <p:nvPr/>
          </p:nvSpPr>
          <p:spPr>
            <a:xfrm>
              <a:off x="3880938" y="5517880"/>
              <a:ext cx="8111634" cy="406883"/>
            </a:xfrm>
            <a:prstGeom prst="rect">
              <a:avLst/>
            </a:prstGeom>
            <a:noFill/>
            <a:ln w="254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45556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19</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15871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Data</a:t>
            </a:r>
          </a:p>
        </p:txBody>
      </p:sp>
      <p:sp>
        <p:nvSpPr>
          <p:cNvPr id="16" name="TextBox 15">
            <a:extLst>
              <a:ext uri="{FF2B5EF4-FFF2-40B4-BE49-F238E27FC236}">
                <a16:creationId xmlns:a16="http://schemas.microsoft.com/office/drawing/2014/main" id="{FDF1D22D-E58A-8961-862B-1891DF5554C9}"/>
              </a:ext>
            </a:extLst>
          </p:cNvPr>
          <p:cNvSpPr txBox="1"/>
          <p:nvPr/>
        </p:nvSpPr>
        <p:spPr>
          <a:xfrm>
            <a:off x="0" y="1167705"/>
            <a:ext cx="12191999" cy="584775"/>
          </a:xfrm>
          <a:prstGeom prst="rect">
            <a:avLst/>
          </a:prstGeom>
          <a:noFill/>
        </p:spPr>
        <p:txBody>
          <a:bodyPr wrap="square" rtlCol="0">
            <a:spAutoFit/>
          </a:bodyPr>
          <a:lstStyle/>
          <a:p>
            <a:pPr algn="ctr"/>
            <a:r>
              <a:rPr lang="en-CA" sz="3200" dirty="0">
                <a:solidFill>
                  <a:srgbClr val="305082"/>
                </a:solidFill>
                <a:latin typeface="Verdana" panose="020B0604030504040204" pitchFamily="34" charset="0"/>
                <a:ea typeface="Verdana" panose="020B0604030504040204" pitchFamily="34" charset="0"/>
                <a:cs typeface="Verdana" panose="020B0604030504040204" pitchFamily="34" charset="0"/>
              </a:rPr>
              <a:t>Community hospitals can conduct clinical trials well</a:t>
            </a:r>
          </a:p>
        </p:txBody>
      </p:sp>
      <p:grpSp>
        <p:nvGrpSpPr>
          <p:cNvPr id="4" name="Group 3">
            <a:extLst>
              <a:ext uri="{FF2B5EF4-FFF2-40B4-BE49-F238E27FC236}">
                <a16:creationId xmlns:a16="http://schemas.microsoft.com/office/drawing/2014/main" id="{210F6BDE-44B3-369F-F534-FB9931580E05}"/>
              </a:ext>
            </a:extLst>
          </p:cNvPr>
          <p:cNvGrpSpPr/>
          <p:nvPr/>
        </p:nvGrpSpPr>
        <p:grpSpPr>
          <a:xfrm>
            <a:off x="0" y="0"/>
            <a:ext cx="1554429" cy="877512"/>
            <a:chOff x="0" y="0"/>
            <a:chExt cx="1554429" cy="877512"/>
          </a:xfrm>
        </p:grpSpPr>
        <p:pic>
          <p:nvPicPr>
            <p:cNvPr id="8194" name="Picture 2" descr="CIHR Funds Two DFCM Projects to Support Canadian Primary Care | Department  of Family &amp; Community Medicine">
              <a:extLst>
                <a:ext uri="{FF2B5EF4-FFF2-40B4-BE49-F238E27FC236}">
                  <a16:creationId xmlns:a16="http://schemas.microsoft.com/office/drawing/2014/main" id="{D5D9F44F-E3E0-84AC-A149-D0B8950920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08"/>
              <a:ext cx="1554429" cy="8691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CC1A5F-E345-F397-75A2-FF13B7984664}"/>
                </a:ext>
              </a:extLst>
            </p:cNvPr>
            <p:cNvSpPr/>
            <p:nvPr/>
          </p:nvSpPr>
          <p:spPr>
            <a:xfrm>
              <a:off x="1" y="0"/>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7" name="Group 16">
            <a:extLst>
              <a:ext uri="{FF2B5EF4-FFF2-40B4-BE49-F238E27FC236}">
                <a16:creationId xmlns:a16="http://schemas.microsoft.com/office/drawing/2014/main" id="{5F5D592C-A224-7D8F-E7D9-3B1519CF737D}"/>
              </a:ext>
            </a:extLst>
          </p:cNvPr>
          <p:cNvGrpSpPr/>
          <p:nvPr/>
        </p:nvGrpSpPr>
        <p:grpSpPr>
          <a:xfrm>
            <a:off x="116525" y="2665869"/>
            <a:ext cx="3101411" cy="1346075"/>
            <a:chOff x="23411" y="2944737"/>
            <a:chExt cx="4265683" cy="1787975"/>
          </a:xfrm>
        </p:grpSpPr>
        <p:grpSp>
          <p:nvGrpSpPr>
            <p:cNvPr id="10" name="Group 9">
              <a:extLst>
                <a:ext uri="{FF2B5EF4-FFF2-40B4-BE49-F238E27FC236}">
                  <a16:creationId xmlns:a16="http://schemas.microsoft.com/office/drawing/2014/main" id="{12F01966-3CE3-D22F-1104-ED288565C0B3}"/>
                </a:ext>
              </a:extLst>
            </p:cNvPr>
            <p:cNvGrpSpPr/>
            <p:nvPr/>
          </p:nvGrpSpPr>
          <p:grpSpPr>
            <a:xfrm>
              <a:off x="23412" y="2944737"/>
              <a:ext cx="4227312" cy="1787974"/>
              <a:chOff x="65388" y="4226989"/>
              <a:chExt cx="5380089" cy="1555507"/>
            </a:xfrm>
          </p:grpSpPr>
          <p:pic>
            <p:nvPicPr>
              <p:cNvPr id="11" name="Picture 10" descr="A close-up of a report&#10;&#10;Description automatically generated">
                <a:extLst>
                  <a:ext uri="{FF2B5EF4-FFF2-40B4-BE49-F238E27FC236}">
                    <a16:creationId xmlns:a16="http://schemas.microsoft.com/office/drawing/2014/main" id="{BEF65138-BE3E-1FBF-B2B8-0B733370C1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388" y="4226989"/>
                <a:ext cx="5380089" cy="1555507"/>
              </a:xfrm>
              <a:prstGeom prst="rect">
                <a:avLst/>
              </a:prstGeom>
            </p:spPr>
          </p:pic>
          <p:pic>
            <p:nvPicPr>
              <p:cNvPr id="12" name="Picture 6" descr="Critical Care Explorations">
                <a:extLst>
                  <a:ext uri="{FF2B5EF4-FFF2-40B4-BE49-F238E27FC236}">
                    <a16:creationId xmlns:a16="http://schemas.microsoft.com/office/drawing/2014/main" id="{C4D50509-14F9-F32D-74B5-BA334C53846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5231" y="4244291"/>
                <a:ext cx="590246" cy="53212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a:extLst>
                <a:ext uri="{FF2B5EF4-FFF2-40B4-BE49-F238E27FC236}">
                  <a16:creationId xmlns:a16="http://schemas.microsoft.com/office/drawing/2014/main" id="{67D1F572-2204-A447-540E-AE337A6FEAC5}"/>
                </a:ext>
              </a:extLst>
            </p:cNvPr>
            <p:cNvSpPr/>
            <p:nvPr/>
          </p:nvSpPr>
          <p:spPr>
            <a:xfrm>
              <a:off x="23411" y="2944738"/>
              <a:ext cx="4265683" cy="1787974"/>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1" name="Group 20">
            <a:extLst>
              <a:ext uri="{FF2B5EF4-FFF2-40B4-BE49-F238E27FC236}">
                <a16:creationId xmlns:a16="http://schemas.microsoft.com/office/drawing/2014/main" id="{167128C4-07EF-90FD-6DEC-D8512AEE13E9}"/>
              </a:ext>
            </a:extLst>
          </p:cNvPr>
          <p:cNvGrpSpPr/>
          <p:nvPr/>
        </p:nvGrpSpPr>
        <p:grpSpPr>
          <a:xfrm>
            <a:off x="596897" y="4349879"/>
            <a:ext cx="2424545" cy="746282"/>
            <a:chOff x="889304" y="5105521"/>
            <a:chExt cx="2654301" cy="965200"/>
          </a:xfrm>
        </p:grpSpPr>
        <p:pic>
          <p:nvPicPr>
            <p:cNvPr id="14" name="Picture 13" descr="A picture containing text, font, graphics, logo&#10;&#10;Description automatically generated">
              <a:extLst>
                <a:ext uri="{FF2B5EF4-FFF2-40B4-BE49-F238E27FC236}">
                  <a16:creationId xmlns:a16="http://schemas.microsoft.com/office/drawing/2014/main" id="{C145C224-EEF0-36E8-33FA-B72D01AB0BE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9304" y="5105521"/>
              <a:ext cx="2654300" cy="965200"/>
            </a:xfrm>
            <a:prstGeom prst="rect">
              <a:avLst/>
            </a:prstGeom>
          </p:spPr>
        </p:pic>
        <p:sp>
          <p:nvSpPr>
            <p:cNvPr id="20" name="Rectangle 19">
              <a:extLst>
                <a:ext uri="{FF2B5EF4-FFF2-40B4-BE49-F238E27FC236}">
                  <a16:creationId xmlns:a16="http://schemas.microsoft.com/office/drawing/2014/main" id="{2DEBBEFD-36F8-AFC7-84C2-8001702ECA36}"/>
                </a:ext>
              </a:extLst>
            </p:cNvPr>
            <p:cNvSpPr/>
            <p:nvPr/>
          </p:nvSpPr>
          <p:spPr>
            <a:xfrm>
              <a:off x="889305" y="5105521"/>
              <a:ext cx="2654300" cy="96520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6" name="Group 25">
            <a:extLst>
              <a:ext uri="{FF2B5EF4-FFF2-40B4-BE49-F238E27FC236}">
                <a16:creationId xmlns:a16="http://schemas.microsoft.com/office/drawing/2014/main" id="{04290B36-D5D5-7A4A-FA64-0BE104C82632}"/>
              </a:ext>
            </a:extLst>
          </p:cNvPr>
          <p:cNvGrpSpPr/>
          <p:nvPr/>
        </p:nvGrpSpPr>
        <p:grpSpPr>
          <a:xfrm>
            <a:off x="10637571" y="172"/>
            <a:ext cx="1554429" cy="877512"/>
            <a:chOff x="10637571" y="172"/>
            <a:chExt cx="1554429" cy="877512"/>
          </a:xfrm>
        </p:grpSpPr>
        <p:pic>
          <p:nvPicPr>
            <p:cNvPr id="8196" name="Picture 4" descr="Observational Research - Methods and Guide - Research Method">
              <a:extLst>
                <a:ext uri="{FF2B5EF4-FFF2-40B4-BE49-F238E27FC236}">
                  <a16:creationId xmlns:a16="http://schemas.microsoft.com/office/drawing/2014/main" id="{179EED32-712D-44C8-2AA2-D4C717775CA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637572" y="3146"/>
              <a:ext cx="1554428" cy="87436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DB510FBD-A94A-46B7-B5F5-D9D103820B8F}"/>
                </a:ext>
              </a:extLst>
            </p:cNvPr>
            <p:cNvSpPr/>
            <p:nvPr/>
          </p:nvSpPr>
          <p:spPr>
            <a:xfrm>
              <a:off x="10637571" y="172"/>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2" name="Group 21">
            <a:extLst>
              <a:ext uri="{FF2B5EF4-FFF2-40B4-BE49-F238E27FC236}">
                <a16:creationId xmlns:a16="http://schemas.microsoft.com/office/drawing/2014/main" id="{B2686B70-AF99-1BBB-7FF0-B5D39FD24924}"/>
              </a:ext>
            </a:extLst>
          </p:cNvPr>
          <p:cNvGrpSpPr/>
          <p:nvPr/>
        </p:nvGrpSpPr>
        <p:grpSpPr>
          <a:xfrm>
            <a:off x="3279846" y="2340714"/>
            <a:ext cx="8795629" cy="4358575"/>
            <a:chOff x="3338946" y="2042672"/>
            <a:chExt cx="8795629" cy="3854050"/>
          </a:xfrm>
        </p:grpSpPr>
        <p:pic>
          <p:nvPicPr>
            <p:cNvPr id="7" name="Picture 6" descr="A table with numbers and text&#10;&#10;Description automatically generated">
              <a:extLst>
                <a:ext uri="{FF2B5EF4-FFF2-40B4-BE49-F238E27FC236}">
                  <a16:creationId xmlns:a16="http://schemas.microsoft.com/office/drawing/2014/main" id="{DC264378-B4F3-E1FD-2ED4-46A75B14F3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38946" y="2042673"/>
              <a:ext cx="8795629" cy="3854049"/>
            </a:xfrm>
            <a:prstGeom prst="rect">
              <a:avLst/>
            </a:prstGeom>
          </p:spPr>
        </p:pic>
        <p:sp>
          <p:nvSpPr>
            <p:cNvPr id="19" name="Rectangle 18">
              <a:extLst>
                <a:ext uri="{FF2B5EF4-FFF2-40B4-BE49-F238E27FC236}">
                  <a16:creationId xmlns:a16="http://schemas.microsoft.com/office/drawing/2014/main" id="{885AF1F8-F98F-2CA6-5BDA-6FBFDB660746}"/>
                </a:ext>
              </a:extLst>
            </p:cNvPr>
            <p:cNvSpPr/>
            <p:nvPr/>
          </p:nvSpPr>
          <p:spPr>
            <a:xfrm>
              <a:off x="3366843" y="2042672"/>
              <a:ext cx="8767732" cy="3854049"/>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558857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2</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0" y="92523"/>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Land Acknowledgement</a:t>
            </a:r>
          </a:p>
        </p:txBody>
      </p:sp>
      <p:sp>
        <p:nvSpPr>
          <p:cNvPr id="14" name="Subtitle 2">
            <a:extLst>
              <a:ext uri="{FF2B5EF4-FFF2-40B4-BE49-F238E27FC236}">
                <a16:creationId xmlns:a16="http://schemas.microsoft.com/office/drawing/2014/main" id="{507C13A4-1D94-D56D-FBBF-C97955CF7B29}"/>
              </a:ext>
            </a:extLst>
          </p:cNvPr>
          <p:cNvSpPr txBox="1">
            <a:spLocks/>
          </p:cNvSpPr>
          <p:nvPr/>
        </p:nvSpPr>
        <p:spPr>
          <a:xfrm>
            <a:off x="256308" y="902979"/>
            <a:ext cx="11679382" cy="2886239"/>
          </a:xfrm>
          <a:prstGeom prst="rect">
            <a:avLst/>
          </a:prstGeom>
          <a:ln w="25400">
            <a:solidFill>
              <a:schemeClr val="accent1">
                <a:shade val="15000"/>
              </a:schemeClr>
            </a:solid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spcAft>
                <a:spcPts val="1200"/>
              </a:spcAft>
              <a:buNone/>
            </a:pPr>
            <a:r>
              <a:rPr lang="en-CA" sz="2400" dirty="0">
                <a:solidFill>
                  <a:srgbClr val="14355A"/>
                </a:solidFill>
                <a:latin typeface="Verdana" panose="020B0604030504040204" pitchFamily="34" charset="0"/>
                <a:ea typeface="Verdana" panose="020B0604030504040204" pitchFamily="34" charset="0"/>
                <a:cs typeface="Verdana" panose="020B0604030504040204" pitchFamily="34" charset="0"/>
              </a:rPr>
              <a:t>Charlottetown, Prince Edward Island</a:t>
            </a:r>
          </a:p>
          <a:p>
            <a:pPr marL="0" indent="0" algn="ctr">
              <a:lnSpc>
                <a:spcPct val="120000"/>
              </a:lnSpc>
              <a:spcBef>
                <a:spcPts val="0"/>
              </a:spcBef>
              <a:spcAft>
                <a:spcPts val="1200"/>
              </a:spcAft>
              <a:buNone/>
            </a:pPr>
            <a:r>
              <a:rPr lang="en-CA" sz="24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In the spirit of Reconciliation, we acknowledge that the land upon which we gather is unceded Mi’kmaq territory. </a:t>
            </a:r>
            <a:r>
              <a:rPr lang="en-CA" sz="240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Epekwitk</a:t>
            </a:r>
            <a:r>
              <a:rPr lang="en-CA" sz="24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(Prince Edward Island), </a:t>
            </a:r>
            <a:r>
              <a:rPr lang="en-CA" sz="2400"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Mi’kma’ki</a:t>
            </a:r>
            <a:r>
              <a:rPr lang="en-CA" sz="24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is covered by the historic Treaties of Peace and Friendship. We pay our respects to the Indigenous Mi’kmaq People who have occupied this Island for over 12,000 years; past, present and future.</a:t>
            </a:r>
          </a:p>
          <a:p>
            <a:pPr marL="0" indent="0" algn="ctr">
              <a:lnSpc>
                <a:spcPct val="120000"/>
              </a:lnSpc>
              <a:spcBef>
                <a:spcPts val="0"/>
              </a:spcBef>
              <a:spcAft>
                <a:spcPts val="1200"/>
              </a:spcAft>
              <a:buNone/>
            </a:pPr>
            <a:endParaRPr lang="en-CA" sz="24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3" name="TextBox 2">
            <a:extLst>
              <a:ext uri="{FF2B5EF4-FFF2-40B4-BE49-F238E27FC236}">
                <a16:creationId xmlns:a16="http://schemas.microsoft.com/office/drawing/2014/main" id="{EC4E519C-1D45-7B0F-2960-EAC6E58CB308}"/>
              </a:ext>
            </a:extLst>
          </p:cNvPr>
          <p:cNvSpPr txBox="1"/>
          <p:nvPr/>
        </p:nvSpPr>
        <p:spPr>
          <a:xfrm>
            <a:off x="256308" y="3907066"/>
            <a:ext cx="11679381" cy="2858411"/>
          </a:xfrm>
          <a:prstGeom prst="rect">
            <a:avLst/>
          </a:prstGeom>
          <a:noFill/>
          <a:ln w="25400">
            <a:solidFill>
              <a:schemeClr val="accent1">
                <a:shade val="15000"/>
              </a:schemeClr>
            </a:solidFill>
          </a:ln>
        </p:spPr>
        <p:txBody>
          <a:bodyPr wrap="square" rtlCol="0">
            <a:spAutoFit/>
          </a:bodyPr>
          <a:lstStyle/>
          <a:p>
            <a:pPr marL="0" indent="0" algn="ctr">
              <a:lnSpc>
                <a:spcPct val="120000"/>
              </a:lnSpc>
              <a:spcBef>
                <a:spcPts val="0"/>
              </a:spcBef>
              <a:spcAft>
                <a:spcPts val="1200"/>
              </a:spcAft>
              <a:buNone/>
            </a:pPr>
            <a:r>
              <a:rPr lang="en-CA" sz="2400" dirty="0">
                <a:solidFill>
                  <a:srgbClr val="14355A"/>
                </a:solidFill>
                <a:latin typeface="Verdana" panose="020B0604030504040204" pitchFamily="34" charset="0"/>
                <a:ea typeface="Verdana" panose="020B0604030504040204" pitchFamily="34" charset="0"/>
                <a:cs typeface="Verdana" panose="020B0604030504040204" pitchFamily="34" charset="0"/>
              </a:rPr>
              <a:t>Niagara Region, Ontario</a:t>
            </a:r>
          </a:p>
          <a:p>
            <a:pPr marL="0" indent="0" algn="ctr">
              <a:lnSpc>
                <a:spcPct val="120000"/>
              </a:lnSpc>
              <a:spcBef>
                <a:spcPts val="0"/>
              </a:spcBef>
              <a:spcAft>
                <a:spcPts val="1200"/>
              </a:spcAft>
              <a:buNone/>
            </a:pPr>
            <a:r>
              <a:rPr lang="en-CA" sz="2400"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We acknowledge that the land on which Niagara Health is located is part of the traditional territory of the Haudenosaunee and Anishinaabe Peoples. We also acknowledge that the land of the Niagara Region is covered by the Upper Canada Treaties and is within the land protected by the Dish with One Spoon Wampum Agreement.</a:t>
            </a:r>
          </a:p>
        </p:txBody>
      </p:sp>
    </p:spTree>
    <p:extLst>
      <p:ext uri="{BB962C8B-B14F-4D97-AF65-F5344CB8AC3E}">
        <p14:creationId xmlns:p14="http://schemas.microsoft.com/office/powerpoint/2010/main" val="2475193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20</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0" y="133456"/>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Community of Practice</a:t>
            </a:r>
          </a:p>
        </p:txBody>
      </p:sp>
      <p:grpSp>
        <p:nvGrpSpPr>
          <p:cNvPr id="61" name="Group 60">
            <a:extLst>
              <a:ext uri="{FF2B5EF4-FFF2-40B4-BE49-F238E27FC236}">
                <a16:creationId xmlns:a16="http://schemas.microsoft.com/office/drawing/2014/main" id="{3CCD490F-BDEB-1107-1AC9-16B38C3E900D}"/>
              </a:ext>
            </a:extLst>
          </p:cNvPr>
          <p:cNvGrpSpPr/>
          <p:nvPr/>
        </p:nvGrpSpPr>
        <p:grpSpPr>
          <a:xfrm>
            <a:off x="481847" y="1378754"/>
            <a:ext cx="4038809" cy="2116443"/>
            <a:chOff x="670527" y="1259352"/>
            <a:chExt cx="4038809" cy="2116443"/>
          </a:xfrm>
        </p:grpSpPr>
        <p:pic>
          <p:nvPicPr>
            <p:cNvPr id="7" name="Picture 6" descr="A close-up of a logo&#10;&#10;Description automatically generated">
              <a:extLst>
                <a:ext uri="{FF2B5EF4-FFF2-40B4-BE49-F238E27FC236}">
                  <a16:creationId xmlns:a16="http://schemas.microsoft.com/office/drawing/2014/main" id="{78EBF4EB-BCA9-EA85-DDBA-67C117AE75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27" y="1259352"/>
              <a:ext cx="4038809" cy="2109491"/>
            </a:xfrm>
            <a:prstGeom prst="rect">
              <a:avLst/>
            </a:prstGeom>
          </p:spPr>
        </p:pic>
        <p:sp>
          <p:nvSpPr>
            <p:cNvPr id="24" name="Rectangle 23">
              <a:extLst>
                <a:ext uri="{FF2B5EF4-FFF2-40B4-BE49-F238E27FC236}">
                  <a16:creationId xmlns:a16="http://schemas.microsoft.com/office/drawing/2014/main" id="{4B17408F-1994-0C87-89A8-ABF4A83E37A4}"/>
                </a:ext>
              </a:extLst>
            </p:cNvPr>
            <p:cNvSpPr/>
            <p:nvPr/>
          </p:nvSpPr>
          <p:spPr>
            <a:xfrm>
              <a:off x="670527" y="1266304"/>
              <a:ext cx="4038809" cy="2109491"/>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8" name="Group 27">
            <a:extLst>
              <a:ext uri="{FF2B5EF4-FFF2-40B4-BE49-F238E27FC236}">
                <a16:creationId xmlns:a16="http://schemas.microsoft.com/office/drawing/2014/main" id="{0912A1E4-DFA3-B1F8-8BDA-CBFB618293E3}"/>
              </a:ext>
            </a:extLst>
          </p:cNvPr>
          <p:cNvGrpSpPr/>
          <p:nvPr/>
        </p:nvGrpSpPr>
        <p:grpSpPr>
          <a:xfrm>
            <a:off x="723335" y="3697725"/>
            <a:ext cx="3555831" cy="1162774"/>
            <a:chOff x="727106" y="3561626"/>
            <a:chExt cx="3555831" cy="1162774"/>
          </a:xfrm>
        </p:grpSpPr>
        <p:sp>
          <p:nvSpPr>
            <p:cNvPr id="25" name="Rectangle 24">
              <a:extLst>
                <a:ext uri="{FF2B5EF4-FFF2-40B4-BE49-F238E27FC236}">
                  <a16:creationId xmlns:a16="http://schemas.microsoft.com/office/drawing/2014/main" id="{61FB80B0-AE38-77CA-F66A-9E4297A7CCA7}"/>
                </a:ext>
              </a:extLst>
            </p:cNvPr>
            <p:cNvSpPr/>
            <p:nvPr/>
          </p:nvSpPr>
          <p:spPr>
            <a:xfrm>
              <a:off x="727106" y="3561626"/>
              <a:ext cx="3555831" cy="1162774"/>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6" name="Picture 25" descr="A black and blue rectangular sign with white x and a white bird&#10;&#10;Description automatically generated">
              <a:extLst>
                <a:ext uri="{FF2B5EF4-FFF2-40B4-BE49-F238E27FC236}">
                  <a16:creationId xmlns:a16="http://schemas.microsoft.com/office/drawing/2014/main" id="{ACB3A83B-6C09-10F3-04C4-5F7B6D28D84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9227" y="3561626"/>
              <a:ext cx="2022522" cy="1162773"/>
            </a:xfrm>
            <a:prstGeom prst="rect">
              <a:avLst/>
            </a:prstGeom>
          </p:spPr>
        </p:pic>
        <p:sp>
          <p:nvSpPr>
            <p:cNvPr id="27" name="TextBox 26">
              <a:extLst>
                <a:ext uri="{FF2B5EF4-FFF2-40B4-BE49-F238E27FC236}">
                  <a16:creationId xmlns:a16="http://schemas.microsoft.com/office/drawing/2014/main" id="{66DF853E-BC71-ED09-F359-6B05D6D819BC}"/>
                </a:ext>
              </a:extLst>
            </p:cNvPr>
            <p:cNvSpPr txBox="1"/>
            <p:nvPr/>
          </p:nvSpPr>
          <p:spPr>
            <a:xfrm>
              <a:off x="2751749" y="3992599"/>
              <a:ext cx="1531188" cy="400110"/>
            </a:xfrm>
            <a:prstGeom prst="rect">
              <a:avLst/>
            </a:prstGeom>
            <a:noFill/>
          </p:spPr>
          <p:txBody>
            <a:bodyPr wrap="none" rtlCol="0">
              <a:spAutoFit/>
            </a:bodyPr>
            <a:lstStyle/>
            <a:p>
              <a:r>
                <a:rPr lang="en-US" sz="2000" dirty="0">
                  <a:solidFill>
                    <a:srgbClr val="305082"/>
                  </a:solidFill>
                  <a:latin typeface="Verdana" panose="020B0604030504040204" pitchFamily="34" charset="0"/>
                  <a:ea typeface="Verdana" panose="020B0604030504040204" pitchFamily="34" charset="0"/>
                  <a:cs typeface="Verdana" panose="020B0604030504040204" pitchFamily="34" charset="0"/>
                </a:rPr>
                <a:t>@CCIRNet</a:t>
              </a:r>
            </a:p>
          </p:txBody>
        </p:sp>
      </p:grpSp>
      <p:grpSp>
        <p:nvGrpSpPr>
          <p:cNvPr id="62" name="Group 61">
            <a:extLst>
              <a:ext uri="{FF2B5EF4-FFF2-40B4-BE49-F238E27FC236}">
                <a16:creationId xmlns:a16="http://schemas.microsoft.com/office/drawing/2014/main" id="{D6DC5295-CF7F-7F2C-41B1-4137D7160F23}"/>
              </a:ext>
            </a:extLst>
          </p:cNvPr>
          <p:cNvGrpSpPr/>
          <p:nvPr/>
        </p:nvGrpSpPr>
        <p:grpSpPr>
          <a:xfrm>
            <a:off x="649520" y="5088285"/>
            <a:ext cx="3682779" cy="1430206"/>
            <a:chOff x="838200" y="4968883"/>
            <a:chExt cx="3682779" cy="1430206"/>
          </a:xfrm>
        </p:grpSpPr>
        <p:pic>
          <p:nvPicPr>
            <p:cNvPr id="22" name="Picture 21" descr="A blue and white logo&#10;&#10;Description automatically generated">
              <a:extLst>
                <a:ext uri="{FF2B5EF4-FFF2-40B4-BE49-F238E27FC236}">
                  <a16:creationId xmlns:a16="http://schemas.microsoft.com/office/drawing/2014/main" id="{4E314CEC-9F53-3591-6A72-46008000E9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4968884"/>
              <a:ext cx="3682779" cy="1430205"/>
            </a:xfrm>
            <a:prstGeom prst="rect">
              <a:avLst/>
            </a:prstGeom>
            <a:solidFill>
              <a:schemeClr val="bg1"/>
            </a:solidFill>
          </p:spPr>
        </p:pic>
        <p:sp>
          <p:nvSpPr>
            <p:cNvPr id="40" name="Rectangle 39">
              <a:extLst>
                <a:ext uri="{FF2B5EF4-FFF2-40B4-BE49-F238E27FC236}">
                  <a16:creationId xmlns:a16="http://schemas.microsoft.com/office/drawing/2014/main" id="{EA67217E-8990-72AD-0025-0112F4AA5B29}"/>
                </a:ext>
              </a:extLst>
            </p:cNvPr>
            <p:cNvSpPr/>
            <p:nvPr/>
          </p:nvSpPr>
          <p:spPr>
            <a:xfrm>
              <a:off x="838201" y="4968883"/>
              <a:ext cx="3682778" cy="1430205"/>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4" name="Group 43">
            <a:extLst>
              <a:ext uri="{FF2B5EF4-FFF2-40B4-BE49-F238E27FC236}">
                <a16:creationId xmlns:a16="http://schemas.microsoft.com/office/drawing/2014/main" id="{5622EE7A-773E-7866-887D-3EB15448A183}"/>
              </a:ext>
            </a:extLst>
          </p:cNvPr>
          <p:cNvGrpSpPr/>
          <p:nvPr/>
        </p:nvGrpSpPr>
        <p:grpSpPr>
          <a:xfrm>
            <a:off x="4809099" y="2281224"/>
            <a:ext cx="2686436" cy="4456307"/>
            <a:chOff x="5086471" y="1708518"/>
            <a:chExt cx="2686436" cy="4456307"/>
          </a:xfrm>
        </p:grpSpPr>
        <p:sp>
          <p:nvSpPr>
            <p:cNvPr id="41" name="Rectangle 40">
              <a:extLst>
                <a:ext uri="{FF2B5EF4-FFF2-40B4-BE49-F238E27FC236}">
                  <a16:creationId xmlns:a16="http://schemas.microsoft.com/office/drawing/2014/main" id="{E3D003C5-44DD-BC84-0614-86EB3E13F315}"/>
                </a:ext>
              </a:extLst>
            </p:cNvPr>
            <p:cNvSpPr/>
            <p:nvPr/>
          </p:nvSpPr>
          <p:spPr>
            <a:xfrm>
              <a:off x="5086471" y="1860925"/>
              <a:ext cx="2686436" cy="4303900"/>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2" name="Picture 41" descr="A picture containing indoor, ceiling, person, people&#10;&#10;Description automatically generated">
              <a:extLst>
                <a:ext uri="{FF2B5EF4-FFF2-40B4-BE49-F238E27FC236}">
                  <a16:creationId xmlns:a16="http://schemas.microsoft.com/office/drawing/2014/main" id="{E8AA8920-147A-4773-8F80-F2DC264EADFA}"/>
                </a:ext>
              </a:extLst>
            </p:cNvPr>
            <p:cNvPicPr>
              <a:picLocks noChangeAspect="1"/>
            </p:cNvPicPr>
            <p:nvPr/>
          </p:nvPicPr>
          <p:blipFill>
            <a:blip r:embed="rId6"/>
            <a:stretch>
              <a:fillRect/>
            </a:stretch>
          </p:blipFill>
          <p:spPr>
            <a:xfrm>
              <a:off x="5098176" y="2598517"/>
              <a:ext cx="2674730" cy="3566308"/>
            </a:xfrm>
            <a:prstGeom prst="rect">
              <a:avLst/>
            </a:prstGeom>
          </p:spPr>
        </p:pic>
        <p:sp>
          <p:nvSpPr>
            <p:cNvPr id="43" name="Rectangle 42">
              <a:extLst>
                <a:ext uri="{FF2B5EF4-FFF2-40B4-BE49-F238E27FC236}">
                  <a16:creationId xmlns:a16="http://schemas.microsoft.com/office/drawing/2014/main" id="{1D64ABED-5B0D-3856-EDCB-EFF23C4EB262}"/>
                </a:ext>
              </a:extLst>
            </p:cNvPr>
            <p:cNvSpPr/>
            <p:nvPr/>
          </p:nvSpPr>
          <p:spPr>
            <a:xfrm>
              <a:off x="5395831" y="1708518"/>
              <a:ext cx="2079420" cy="97402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05082"/>
                  </a:solidFill>
                  <a:latin typeface="Verdana" panose="020B0604030504040204" pitchFamily="34" charset="0"/>
                  <a:ea typeface="Verdana" panose="020B0604030504040204" pitchFamily="34" charset="0"/>
                  <a:cs typeface="Verdana" panose="020B0604030504040204" pitchFamily="34" charset="0"/>
                </a:rPr>
                <a:t>Inaugural Meeting 2019</a:t>
              </a:r>
            </a:p>
          </p:txBody>
        </p:sp>
      </p:grpSp>
      <p:grpSp>
        <p:nvGrpSpPr>
          <p:cNvPr id="60" name="Group 59">
            <a:extLst>
              <a:ext uri="{FF2B5EF4-FFF2-40B4-BE49-F238E27FC236}">
                <a16:creationId xmlns:a16="http://schemas.microsoft.com/office/drawing/2014/main" id="{081D0A64-362C-4CF6-00AC-B229B027E2AF}"/>
              </a:ext>
            </a:extLst>
          </p:cNvPr>
          <p:cNvGrpSpPr/>
          <p:nvPr/>
        </p:nvGrpSpPr>
        <p:grpSpPr>
          <a:xfrm>
            <a:off x="8146348" y="1285538"/>
            <a:ext cx="3320086" cy="5524509"/>
            <a:chOff x="8033714" y="1209340"/>
            <a:chExt cx="3320086" cy="5524509"/>
          </a:xfrm>
        </p:grpSpPr>
        <p:sp>
          <p:nvSpPr>
            <p:cNvPr id="56" name="Rectangle 55">
              <a:extLst>
                <a:ext uri="{FF2B5EF4-FFF2-40B4-BE49-F238E27FC236}">
                  <a16:creationId xmlns:a16="http://schemas.microsoft.com/office/drawing/2014/main" id="{05CB4E89-A4A5-4823-6B4C-6DED764CB6AC}"/>
                </a:ext>
              </a:extLst>
            </p:cNvPr>
            <p:cNvSpPr/>
            <p:nvPr/>
          </p:nvSpPr>
          <p:spPr>
            <a:xfrm>
              <a:off x="8033714" y="1209340"/>
              <a:ext cx="3320084" cy="5515204"/>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7" name="Picture 56" descr="A group of people sitting at long tables&#10;&#10;Description automatically generated">
              <a:extLst>
                <a:ext uri="{FF2B5EF4-FFF2-40B4-BE49-F238E27FC236}">
                  <a16:creationId xmlns:a16="http://schemas.microsoft.com/office/drawing/2014/main" id="{EA5627CC-03A3-85F6-B5F1-9DEFD71F4CF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52137" y="1752607"/>
              <a:ext cx="3301663" cy="2476247"/>
            </a:xfrm>
            <a:prstGeom prst="rect">
              <a:avLst/>
            </a:prstGeom>
          </p:spPr>
        </p:pic>
        <p:pic>
          <p:nvPicPr>
            <p:cNvPr id="58" name="Picture 57" descr="A group of people sitting at tables in front of a screen&#10;&#10;Description automatically generated">
              <a:extLst>
                <a:ext uri="{FF2B5EF4-FFF2-40B4-BE49-F238E27FC236}">
                  <a16:creationId xmlns:a16="http://schemas.microsoft.com/office/drawing/2014/main" id="{7DB7DAEE-E2E8-ED5E-15E8-9D2096C54B5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52137" y="4257601"/>
              <a:ext cx="3301663" cy="2476248"/>
            </a:xfrm>
            <a:prstGeom prst="rect">
              <a:avLst/>
            </a:prstGeom>
          </p:spPr>
        </p:pic>
        <p:sp>
          <p:nvSpPr>
            <p:cNvPr id="59" name="TextBox 58">
              <a:extLst>
                <a:ext uri="{FF2B5EF4-FFF2-40B4-BE49-F238E27FC236}">
                  <a16:creationId xmlns:a16="http://schemas.microsoft.com/office/drawing/2014/main" id="{DBB595BC-6B25-F19F-A3AF-BE225B782847}"/>
                </a:ext>
              </a:extLst>
            </p:cNvPr>
            <p:cNvSpPr txBox="1"/>
            <p:nvPr/>
          </p:nvSpPr>
          <p:spPr>
            <a:xfrm>
              <a:off x="8610600" y="1266303"/>
              <a:ext cx="2265364" cy="400110"/>
            </a:xfrm>
            <a:prstGeom prst="rect">
              <a:avLst/>
            </a:prstGeom>
            <a:noFill/>
          </p:spPr>
          <p:txBody>
            <a:bodyPr wrap="none" rtlCol="0">
              <a:spAutoFit/>
            </a:bodyPr>
            <a:lstStyle/>
            <a:p>
              <a:r>
                <a:rPr lang="en-US" sz="2000" dirty="0">
                  <a:solidFill>
                    <a:srgbClr val="305082"/>
                  </a:solidFill>
                  <a:latin typeface="Verdana" panose="020B0604030504040204" pitchFamily="34" charset="0"/>
                  <a:ea typeface="Verdana" panose="020B0604030504040204" pitchFamily="34" charset="0"/>
                  <a:cs typeface="Verdana" panose="020B0604030504040204" pitchFamily="34" charset="0"/>
                </a:rPr>
                <a:t>Meeting in 2022</a:t>
              </a:r>
            </a:p>
          </p:txBody>
        </p:sp>
      </p:grpSp>
      <p:sp>
        <p:nvSpPr>
          <p:cNvPr id="63" name="Rectangle 62">
            <a:extLst>
              <a:ext uri="{FF2B5EF4-FFF2-40B4-BE49-F238E27FC236}">
                <a16:creationId xmlns:a16="http://schemas.microsoft.com/office/drawing/2014/main" id="{9C36BE7B-1D47-8A05-930A-763873DA5C58}"/>
              </a:ext>
            </a:extLst>
          </p:cNvPr>
          <p:cNvSpPr/>
          <p:nvPr/>
        </p:nvSpPr>
        <p:spPr>
          <a:xfrm>
            <a:off x="5056289" y="1283544"/>
            <a:ext cx="2079420" cy="974022"/>
          </a:xfrm>
          <a:prstGeom prst="rect">
            <a:avLst/>
          </a:prstGeom>
          <a:solidFill>
            <a:schemeClr val="bg1"/>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solidFill>
                  <a:srgbClr val="305082"/>
                </a:solidFill>
                <a:latin typeface="Verdana" panose="020B0604030504040204" pitchFamily="34" charset="0"/>
                <a:ea typeface="Verdana" panose="020B0604030504040204" pitchFamily="34" charset="0"/>
                <a:cs typeface="Verdana" panose="020B0604030504040204" pitchFamily="34" charset="0"/>
              </a:rPr>
              <a:t>36 Community Hospitals </a:t>
            </a:r>
          </a:p>
        </p:txBody>
      </p:sp>
    </p:spTree>
    <p:extLst>
      <p:ext uri="{BB962C8B-B14F-4D97-AF65-F5344CB8AC3E}">
        <p14:creationId xmlns:p14="http://schemas.microsoft.com/office/powerpoint/2010/main" val="3582015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21</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0" y="133456"/>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Community of Practice</a:t>
            </a:r>
          </a:p>
        </p:txBody>
      </p:sp>
      <p:grpSp>
        <p:nvGrpSpPr>
          <p:cNvPr id="17" name="Group 16">
            <a:extLst>
              <a:ext uri="{FF2B5EF4-FFF2-40B4-BE49-F238E27FC236}">
                <a16:creationId xmlns:a16="http://schemas.microsoft.com/office/drawing/2014/main" id="{9ABB9D0E-4238-82A4-A4A1-693E8C1C0E2C}"/>
              </a:ext>
            </a:extLst>
          </p:cNvPr>
          <p:cNvGrpSpPr/>
          <p:nvPr/>
        </p:nvGrpSpPr>
        <p:grpSpPr>
          <a:xfrm>
            <a:off x="2244436" y="1954328"/>
            <a:ext cx="3241963" cy="3372660"/>
            <a:chOff x="2854036" y="1981201"/>
            <a:chExt cx="3241963" cy="3372660"/>
          </a:xfrm>
        </p:grpSpPr>
        <p:sp>
          <p:nvSpPr>
            <p:cNvPr id="5" name="Rectangle 4">
              <a:extLst>
                <a:ext uri="{FF2B5EF4-FFF2-40B4-BE49-F238E27FC236}">
                  <a16:creationId xmlns:a16="http://schemas.microsoft.com/office/drawing/2014/main" id="{8389795D-ADC7-0E82-84CE-07363B32CC5A}"/>
                </a:ext>
              </a:extLst>
            </p:cNvPr>
            <p:cNvSpPr/>
            <p:nvPr/>
          </p:nvSpPr>
          <p:spPr>
            <a:xfrm>
              <a:off x="2854036" y="1981201"/>
              <a:ext cx="3241963" cy="3372660"/>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descr="A map of canada with lines and dots&#10;&#10;Description automatically generated with medium confidence">
              <a:extLst>
                <a:ext uri="{FF2B5EF4-FFF2-40B4-BE49-F238E27FC236}">
                  <a16:creationId xmlns:a16="http://schemas.microsoft.com/office/drawing/2014/main" id="{9CEBDF70-2040-AC0D-47AB-7338455D51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854" y="2090831"/>
              <a:ext cx="3005121" cy="2172850"/>
            </a:xfrm>
            <a:prstGeom prst="rect">
              <a:avLst/>
            </a:prstGeom>
            <a:solidFill>
              <a:schemeClr val="bg1"/>
            </a:solidFill>
          </p:spPr>
        </p:pic>
        <p:sp>
          <p:nvSpPr>
            <p:cNvPr id="16" name="TextBox 15">
              <a:extLst>
                <a:ext uri="{FF2B5EF4-FFF2-40B4-BE49-F238E27FC236}">
                  <a16:creationId xmlns:a16="http://schemas.microsoft.com/office/drawing/2014/main" id="{737F6DAB-BD71-4B76-EE99-F93927DDF1AB}"/>
                </a:ext>
              </a:extLst>
            </p:cNvPr>
            <p:cNvSpPr txBox="1"/>
            <p:nvPr/>
          </p:nvSpPr>
          <p:spPr>
            <a:xfrm>
              <a:off x="2972457" y="4300939"/>
              <a:ext cx="3005120" cy="1015663"/>
            </a:xfrm>
            <a:prstGeom prst="rect">
              <a:avLst/>
            </a:prstGeom>
            <a:noFill/>
          </p:spPr>
          <p:txBody>
            <a:bodyPr wrap="square" rtlCol="0">
              <a:spAutoFit/>
            </a:bodyPr>
            <a:lstStyle/>
            <a:p>
              <a:pPr algn="ctr"/>
              <a:r>
                <a:rPr lang="en-CA" sz="2000" dirty="0">
                  <a:solidFill>
                    <a:srgbClr val="C00000"/>
                  </a:solidFill>
                  <a:latin typeface="Verdana" panose="020B0604030504040204" pitchFamily="34" charset="0"/>
                  <a:ea typeface="Verdana" panose="020B0604030504040204" pitchFamily="34" charset="0"/>
                  <a:cs typeface="Verdana" panose="020B0604030504040204" pitchFamily="34" charset="0"/>
                </a:rPr>
                <a:t>COVID-19 Network of Clinical Trials Networks (NoN)</a:t>
              </a:r>
            </a:p>
          </p:txBody>
        </p:sp>
      </p:grpSp>
      <p:grpSp>
        <p:nvGrpSpPr>
          <p:cNvPr id="20" name="Group 19">
            <a:extLst>
              <a:ext uri="{FF2B5EF4-FFF2-40B4-BE49-F238E27FC236}">
                <a16:creationId xmlns:a16="http://schemas.microsoft.com/office/drawing/2014/main" id="{EFF298FE-D960-0DC3-A7B1-954309C1EF90}"/>
              </a:ext>
            </a:extLst>
          </p:cNvPr>
          <p:cNvGrpSpPr/>
          <p:nvPr/>
        </p:nvGrpSpPr>
        <p:grpSpPr>
          <a:xfrm>
            <a:off x="6740236" y="2063958"/>
            <a:ext cx="3241964" cy="3162413"/>
            <a:chOff x="6386946" y="2160069"/>
            <a:chExt cx="3241964" cy="3162413"/>
          </a:xfrm>
        </p:grpSpPr>
        <p:pic>
          <p:nvPicPr>
            <p:cNvPr id="18434" name="Picture 2" descr="Agenda for Insurance Working Group meeting">
              <a:extLst>
                <a:ext uri="{FF2B5EF4-FFF2-40B4-BE49-F238E27FC236}">
                  <a16:creationId xmlns:a16="http://schemas.microsoft.com/office/drawing/2014/main" id="{EFA09BA4-F1FF-86BB-A622-AB593CF2CA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6946" y="2891009"/>
              <a:ext cx="3241964" cy="2431473"/>
            </a:xfrm>
            <a:prstGeom prst="rect">
              <a:avLst/>
            </a:prstGeom>
            <a:solidFill>
              <a:schemeClr val="bg1"/>
            </a:solidFill>
          </p:spPr>
        </p:pic>
        <p:sp>
          <p:nvSpPr>
            <p:cNvPr id="18" name="TextBox 17">
              <a:extLst>
                <a:ext uri="{FF2B5EF4-FFF2-40B4-BE49-F238E27FC236}">
                  <a16:creationId xmlns:a16="http://schemas.microsoft.com/office/drawing/2014/main" id="{F5838729-107E-8B0A-E9B6-9AAF58667D25}"/>
                </a:ext>
              </a:extLst>
            </p:cNvPr>
            <p:cNvSpPr txBox="1"/>
            <p:nvPr/>
          </p:nvSpPr>
          <p:spPr>
            <a:xfrm>
              <a:off x="6386946" y="2183123"/>
              <a:ext cx="3241963" cy="707886"/>
            </a:xfrm>
            <a:prstGeom prst="rect">
              <a:avLst/>
            </a:prstGeom>
            <a:solidFill>
              <a:schemeClr val="bg1"/>
            </a:solidFill>
          </p:spPr>
          <p:txBody>
            <a:bodyPr wrap="square" rtlCol="0">
              <a:spAutoFit/>
            </a:bodyPr>
            <a:lstStyle/>
            <a:p>
              <a:pPr algn="ctr"/>
              <a:r>
                <a:rPr lang="en-CA" sz="2000" dirty="0">
                  <a:solidFill>
                    <a:srgbClr val="305082"/>
                  </a:solidFill>
                  <a:latin typeface="Verdana" panose="020B0604030504040204" pitchFamily="34" charset="0"/>
                  <a:ea typeface="Verdana" panose="020B0604030504040204" pitchFamily="34" charset="0"/>
                  <a:cs typeface="Verdana" panose="020B0604030504040204" pitchFamily="34" charset="0"/>
                </a:rPr>
                <a:t>Community Acute and </a:t>
              </a:r>
            </a:p>
            <a:p>
              <a:pPr algn="ctr"/>
              <a:r>
                <a:rPr lang="en-CA" sz="2000" dirty="0">
                  <a:solidFill>
                    <a:srgbClr val="305082"/>
                  </a:solidFill>
                  <a:latin typeface="Verdana" panose="020B0604030504040204" pitchFamily="34" charset="0"/>
                  <a:ea typeface="Verdana" panose="020B0604030504040204" pitchFamily="34" charset="0"/>
                  <a:cs typeface="Verdana" panose="020B0604030504040204" pitchFamily="34" charset="0"/>
                </a:rPr>
                <a:t>Critical Care </a:t>
              </a:r>
            </a:p>
          </p:txBody>
        </p:sp>
        <p:sp>
          <p:nvSpPr>
            <p:cNvPr id="19" name="Rectangle 18">
              <a:extLst>
                <a:ext uri="{FF2B5EF4-FFF2-40B4-BE49-F238E27FC236}">
                  <a16:creationId xmlns:a16="http://schemas.microsoft.com/office/drawing/2014/main" id="{9CDBAE2E-0A9A-B537-2928-7ADC3E0D6100}"/>
                </a:ext>
              </a:extLst>
            </p:cNvPr>
            <p:cNvSpPr/>
            <p:nvPr/>
          </p:nvSpPr>
          <p:spPr>
            <a:xfrm>
              <a:off x="6386946" y="2160069"/>
              <a:ext cx="3241963" cy="3162413"/>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Tree>
    <p:extLst>
      <p:ext uri="{BB962C8B-B14F-4D97-AF65-F5344CB8AC3E}">
        <p14:creationId xmlns:p14="http://schemas.microsoft.com/office/powerpoint/2010/main" val="33796396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22</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15871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Support</a:t>
            </a:r>
          </a:p>
        </p:txBody>
      </p:sp>
      <p:grpSp>
        <p:nvGrpSpPr>
          <p:cNvPr id="17" name="Group 16">
            <a:extLst>
              <a:ext uri="{FF2B5EF4-FFF2-40B4-BE49-F238E27FC236}">
                <a16:creationId xmlns:a16="http://schemas.microsoft.com/office/drawing/2014/main" id="{EE7D8042-E8C2-3B2F-2633-F6E0877E2E81}"/>
              </a:ext>
            </a:extLst>
          </p:cNvPr>
          <p:cNvGrpSpPr/>
          <p:nvPr/>
        </p:nvGrpSpPr>
        <p:grpSpPr>
          <a:xfrm>
            <a:off x="1386428" y="1132734"/>
            <a:ext cx="3241963" cy="3372660"/>
            <a:chOff x="2854036" y="1981201"/>
            <a:chExt cx="3241963" cy="3372660"/>
          </a:xfrm>
        </p:grpSpPr>
        <p:sp>
          <p:nvSpPr>
            <p:cNvPr id="18" name="Rectangle 17">
              <a:extLst>
                <a:ext uri="{FF2B5EF4-FFF2-40B4-BE49-F238E27FC236}">
                  <a16:creationId xmlns:a16="http://schemas.microsoft.com/office/drawing/2014/main" id="{42F9A03C-E895-2976-947D-3C83002FE6D2}"/>
                </a:ext>
              </a:extLst>
            </p:cNvPr>
            <p:cNvSpPr/>
            <p:nvPr/>
          </p:nvSpPr>
          <p:spPr>
            <a:xfrm>
              <a:off x="2854036" y="1981201"/>
              <a:ext cx="3241963" cy="3372660"/>
            </a:xfrm>
            <a:prstGeom prst="rect">
              <a:avLst/>
            </a:prstGeom>
            <a:solidFill>
              <a:schemeClr val="bg1"/>
            </a:solid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8" descr="A map of canada with lines and dots&#10;&#10;Description automatically generated with medium confidence">
              <a:extLst>
                <a:ext uri="{FF2B5EF4-FFF2-40B4-BE49-F238E27FC236}">
                  <a16:creationId xmlns:a16="http://schemas.microsoft.com/office/drawing/2014/main" id="{EE29D086-005C-BD62-7E70-AC4C4A8EE9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5854" y="2090831"/>
              <a:ext cx="3005121" cy="2172850"/>
            </a:xfrm>
            <a:prstGeom prst="rect">
              <a:avLst/>
            </a:prstGeom>
            <a:solidFill>
              <a:schemeClr val="bg1"/>
            </a:solidFill>
          </p:spPr>
        </p:pic>
        <p:sp>
          <p:nvSpPr>
            <p:cNvPr id="20" name="TextBox 19">
              <a:extLst>
                <a:ext uri="{FF2B5EF4-FFF2-40B4-BE49-F238E27FC236}">
                  <a16:creationId xmlns:a16="http://schemas.microsoft.com/office/drawing/2014/main" id="{81CAAE4C-EB9F-D000-9714-F7C0938D5F13}"/>
                </a:ext>
              </a:extLst>
            </p:cNvPr>
            <p:cNvSpPr txBox="1"/>
            <p:nvPr/>
          </p:nvSpPr>
          <p:spPr>
            <a:xfrm>
              <a:off x="2972457" y="4300939"/>
              <a:ext cx="3005120" cy="1015663"/>
            </a:xfrm>
            <a:prstGeom prst="rect">
              <a:avLst/>
            </a:prstGeom>
            <a:noFill/>
          </p:spPr>
          <p:txBody>
            <a:bodyPr wrap="square" rtlCol="0">
              <a:spAutoFit/>
            </a:bodyPr>
            <a:lstStyle/>
            <a:p>
              <a:pPr algn="ctr"/>
              <a:r>
                <a:rPr lang="en-CA" sz="2000" dirty="0">
                  <a:solidFill>
                    <a:srgbClr val="C00000"/>
                  </a:solidFill>
                  <a:latin typeface="Verdana" panose="020B0604030504040204" pitchFamily="34" charset="0"/>
                  <a:ea typeface="Verdana" panose="020B0604030504040204" pitchFamily="34" charset="0"/>
                  <a:cs typeface="Verdana" panose="020B0604030504040204" pitchFamily="34" charset="0"/>
                </a:rPr>
                <a:t>COVID-19 Network of Clinical Trials Networks</a:t>
              </a:r>
            </a:p>
          </p:txBody>
        </p:sp>
      </p:grpSp>
      <p:pic>
        <p:nvPicPr>
          <p:cNvPr id="9222" name="Picture 6" descr="Money Logo | eduaspirant.com">
            <a:extLst>
              <a:ext uri="{FF2B5EF4-FFF2-40B4-BE49-F238E27FC236}">
                <a16:creationId xmlns:a16="http://schemas.microsoft.com/office/drawing/2014/main" id="{1C340583-9312-62E6-D977-71EAAD80DD0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6511" y="2449966"/>
            <a:ext cx="2399867" cy="2493368"/>
          </a:xfrm>
          <a:prstGeom prst="rect">
            <a:avLst/>
          </a:prstGeom>
          <a:solidFill>
            <a:schemeClr val="bg1"/>
          </a:solidFill>
          <a:ln w="25400">
            <a:solidFill>
              <a:schemeClr val="accent1">
                <a:shade val="15000"/>
              </a:schemeClr>
            </a:solidFill>
          </a:ln>
        </p:spPr>
      </p:pic>
      <p:grpSp>
        <p:nvGrpSpPr>
          <p:cNvPr id="21" name="Group 20">
            <a:extLst>
              <a:ext uri="{FF2B5EF4-FFF2-40B4-BE49-F238E27FC236}">
                <a16:creationId xmlns:a16="http://schemas.microsoft.com/office/drawing/2014/main" id="{D0BF3584-5A19-D02E-242D-BBE98914CE57}"/>
              </a:ext>
            </a:extLst>
          </p:cNvPr>
          <p:cNvGrpSpPr/>
          <p:nvPr/>
        </p:nvGrpSpPr>
        <p:grpSpPr>
          <a:xfrm>
            <a:off x="1386427" y="4724172"/>
            <a:ext cx="3241963" cy="1975117"/>
            <a:chOff x="0" y="0"/>
            <a:chExt cx="1554429" cy="877512"/>
          </a:xfrm>
        </p:grpSpPr>
        <p:pic>
          <p:nvPicPr>
            <p:cNvPr id="22" name="Picture 2" descr="CIHR Funds Two DFCM Projects to Support Canadian Primary Care | Department  of Family &amp; Community Medicine">
              <a:extLst>
                <a:ext uri="{FF2B5EF4-FFF2-40B4-BE49-F238E27FC236}">
                  <a16:creationId xmlns:a16="http://schemas.microsoft.com/office/drawing/2014/main" id="{DC6B63F7-1212-8B3A-CEB6-FD23E26C13B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8408"/>
              <a:ext cx="1554429" cy="86910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BB68CAE-936F-014A-8159-F75310373393}"/>
                </a:ext>
              </a:extLst>
            </p:cNvPr>
            <p:cNvSpPr/>
            <p:nvPr/>
          </p:nvSpPr>
          <p:spPr>
            <a:xfrm>
              <a:off x="1" y="0"/>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4" name="Rectangle 23">
            <a:extLst>
              <a:ext uri="{FF2B5EF4-FFF2-40B4-BE49-F238E27FC236}">
                <a16:creationId xmlns:a16="http://schemas.microsoft.com/office/drawing/2014/main" id="{3559DE19-8A4E-D7CD-6E2C-4361271FC563}"/>
              </a:ext>
            </a:extLst>
          </p:cNvPr>
          <p:cNvSpPr/>
          <p:nvPr/>
        </p:nvSpPr>
        <p:spPr>
          <a:xfrm>
            <a:off x="7764498" y="3020881"/>
            <a:ext cx="3352799" cy="1393065"/>
          </a:xfrm>
          <a:prstGeom prst="rect">
            <a:avLst/>
          </a:prstGeom>
          <a:solidFill>
            <a:schemeClr val="bg1"/>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305082"/>
                </a:solidFill>
                <a:latin typeface="Verdana" panose="020B0604030504040204" pitchFamily="34" charset="0"/>
                <a:ea typeface="Verdana" panose="020B0604030504040204" pitchFamily="34" charset="0"/>
                <a:cs typeface="Verdana" panose="020B0604030504040204" pitchFamily="34" charset="0"/>
              </a:rPr>
              <a:t>17 Community Hospitals </a:t>
            </a:r>
          </a:p>
        </p:txBody>
      </p:sp>
    </p:spTree>
    <p:extLst>
      <p:ext uri="{BB962C8B-B14F-4D97-AF65-F5344CB8AC3E}">
        <p14:creationId xmlns:p14="http://schemas.microsoft.com/office/powerpoint/2010/main" val="26086168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23</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15871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Support</a:t>
            </a:r>
          </a:p>
        </p:txBody>
      </p:sp>
      <p:pic>
        <p:nvPicPr>
          <p:cNvPr id="7" name="Picture 6" descr="A close-up of a sign&#10;&#10;Description automatically generated">
            <a:extLst>
              <a:ext uri="{FF2B5EF4-FFF2-40B4-BE49-F238E27FC236}">
                <a16:creationId xmlns:a16="http://schemas.microsoft.com/office/drawing/2014/main" id="{F4E9D383-8755-1ECD-0D2E-B3155B28CD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455" y="1819671"/>
            <a:ext cx="5825799" cy="2362827"/>
          </a:xfrm>
          <a:prstGeom prst="rect">
            <a:avLst/>
          </a:prstGeom>
          <a:ln w="25400">
            <a:solidFill>
              <a:schemeClr val="accent1">
                <a:shade val="15000"/>
              </a:schemeClr>
            </a:solidFill>
          </a:ln>
        </p:spPr>
      </p:pic>
      <p:pic>
        <p:nvPicPr>
          <p:cNvPr id="10" name="Picture 9" descr="A close-up of a white background&#10;&#10;Description automatically generated">
            <a:extLst>
              <a:ext uri="{FF2B5EF4-FFF2-40B4-BE49-F238E27FC236}">
                <a16:creationId xmlns:a16="http://schemas.microsoft.com/office/drawing/2014/main" id="{AAF82ED5-AFC2-62F8-8ECD-1A910D2FB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98428" y="1478679"/>
            <a:ext cx="4807770" cy="3044813"/>
          </a:xfrm>
          <a:prstGeom prst="rect">
            <a:avLst/>
          </a:prstGeom>
          <a:ln w="25400">
            <a:solidFill>
              <a:schemeClr val="accent1">
                <a:shade val="15000"/>
              </a:schemeClr>
            </a:solidFill>
          </a:ln>
        </p:spPr>
      </p:pic>
      <p:pic>
        <p:nvPicPr>
          <p:cNvPr id="21506" name="Picture 2" descr="IVP Toolkit Welcome Page - Safe States Alliance Training">
            <a:extLst>
              <a:ext uri="{FF2B5EF4-FFF2-40B4-BE49-F238E27FC236}">
                <a16:creationId xmlns:a16="http://schemas.microsoft.com/office/drawing/2014/main" id="{0E190288-BDB7-0D18-036E-370FCC1177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88336" y="4465378"/>
            <a:ext cx="2322036" cy="2064572"/>
          </a:xfrm>
          <a:prstGeom prst="rect">
            <a:avLst/>
          </a:prstGeom>
          <a:noFill/>
          <a:ln w="25400">
            <a:solidFill>
              <a:schemeClr val="accent1">
                <a:shade val="15000"/>
              </a:schemeClr>
            </a:solidFill>
          </a:ln>
          <a:extLst>
            <a:ext uri="{909E8E84-426E-40DD-AFC4-6F175D3DCCD1}">
              <a14:hiddenFill xmlns:a14="http://schemas.microsoft.com/office/drawing/2010/main">
                <a:solidFill>
                  <a:srgbClr val="FFFFFF"/>
                </a:solidFill>
              </a14:hiddenFill>
            </a:ext>
          </a:extLst>
        </p:spPr>
      </p:pic>
      <p:pic>
        <p:nvPicPr>
          <p:cNvPr id="21508" name="Picture 4" descr="Networking Is Necessary For Career Advancement. Here's Why">
            <a:extLst>
              <a:ext uri="{FF2B5EF4-FFF2-40B4-BE49-F238E27FC236}">
                <a16:creationId xmlns:a16="http://schemas.microsoft.com/office/drawing/2014/main" id="{A9782020-FF1F-9725-9E1E-06D6BC34255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5830" y="4714843"/>
            <a:ext cx="2435080" cy="1984446"/>
          </a:xfrm>
          <a:prstGeom prst="rect">
            <a:avLst/>
          </a:prstGeom>
          <a:noFill/>
          <a:ln w="25400">
            <a:solidFill>
              <a:schemeClr val="accent1">
                <a:shade val="1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00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24</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15871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Support</a:t>
            </a:r>
          </a:p>
        </p:txBody>
      </p:sp>
      <p:pic>
        <p:nvPicPr>
          <p:cNvPr id="9222" name="Picture 6" descr="Money Logo | eduaspirant.com">
            <a:extLst>
              <a:ext uri="{FF2B5EF4-FFF2-40B4-BE49-F238E27FC236}">
                <a16:creationId xmlns:a16="http://schemas.microsoft.com/office/drawing/2014/main" id="{1C340583-9312-62E6-D977-71EAAD80DD0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5395" y="2538144"/>
            <a:ext cx="2399867" cy="2493368"/>
          </a:xfrm>
          <a:prstGeom prst="rect">
            <a:avLst/>
          </a:prstGeom>
          <a:solidFill>
            <a:schemeClr val="bg1"/>
          </a:solidFill>
          <a:ln w="25400">
            <a:solidFill>
              <a:schemeClr val="accent1">
                <a:shade val="15000"/>
              </a:schemeClr>
            </a:solidFill>
          </a:ln>
        </p:spPr>
      </p:pic>
      <p:grpSp>
        <p:nvGrpSpPr>
          <p:cNvPr id="21" name="Group 20">
            <a:extLst>
              <a:ext uri="{FF2B5EF4-FFF2-40B4-BE49-F238E27FC236}">
                <a16:creationId xmlns:a16="http://schemas.microsoft.com/office/drawing/2014/main" id="{D0BF3584-5A19-D02E-242D-BBE98914CE57}"/>
              </a:ext>
            </a:extLst>
          </p:cNvPr>
          <p:cNvGrpSpPr/>
          <p:nvPr/>
        </p:nvGrpSpPr>
        <p:grpSpPr>
          <a:xfrm>
            <a:off x="1369869" y="3784828"/>
            <a:ext cx="3241963" cy="1975117"/>
            <a:chOff x="0" y="0"/>
            <a:chExt cx="1554429" cy="877512"/>
          </a:xfrm>
        </p:grpSpPr>
        <p:pic>
          <p:nvPicPr>
            <p:cNvPr id="22" name="Picture 2" descr="CIHR Funds Two DFCM Projects to Support Canadian Primary Care | Department  of Family &amp; Community Medicine">
              <a:extLst>
                <a:ext uri="{FF2B5EF4-FFF2-40B4-BE49-F238E27FC236}">
                  <a16:creationId xmlns:a16="http://schemas.microsoft.com/office/drawing/2014/main" id="{DC6B63F7-1212-8B3A-CEB6-FD23E26C13B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408"/>
              <a:ext cx="1554429" cy="869104"/>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2BB68CAE-936F-014A-8159-F75310373393}"/>
                </a:ext>
              </a:extLst>
            </p:cNvPr>
            <p:cNvSpPr/>
            <p:nvPr/>
          </p:nvSpPr>
          <p:spPr>
            <a:xfrm>
              <a:off x="1" y="0"/>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24" name="Rectangle 23">
            <a:extLst>
              <a:ext uri="{FF2B5EF4-FFF2-40B4-BE49-F238E27FC236}">
                <a16:creationId xmlns:a16="http://schemas.microsoft.com/office/drawing/2014/main" id="{3559DE19-8A4E-D7CD-6E2C-4361271FC563}"/>
              </a:ext>
            </a:extLst>
          </p:cNvPr>
          <p:cNvSpPr/>
          <p:nvPr/>
        </p:nvSpPr>
        <p:spPr>
          <a:xfrm>
            <a:off x="8305800" y="2959328"/>
            <a:ext cx="3352799" cy="1393065"/>
          </a:xfrm>
          <a:prstGeom prst="rect">
            <a:avLst/>
          </a:prstGeom>
          <a:solidFill>
            <a:schemeClr val="bg1"/>
          </a:solidFill>
          <a:ln w="25400">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305082"/>
                </a:solidFill>
                <a:latin typeface="Verdana" panose="020B0604030504040204" pitchFamily="34" charset="0"/>
                <a:ea typeface="Verdana" panose="020B0604030504040204" pitchFamily="34" charset="0"/>
                <a:cs typeface="Verdana" panose="020B0604030504040204" pitchFamily="34" charset="0"/>
              </a:rPr>
              <a:t>20 Community Hospitals </a:t>
            </a:r>
          </a:p>
        </p:txBody>
      </p:sp>
      <p:pic>
        <p:nvPicPr>
          <p:cNvPr id="19458" name="Picture 2" descr="Accelerating Clinical Trials (ACT)">
            <a:extLst>
              <a:ext uri="{FF2B5EF4-FFF2-40B4-BE49-F238E27FC236}">
                <a16:creationId xmlns:a16="http://schemas.microsoft.com/office/drawing/2014/main" id="{349B4885-737E-EA6C-C8D4-C5E94C7CB5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1" y="1778000"/>
            <a:ext cx="4914900" cy="1651000"/>
          </a:xfrm>
          <a:prstGeom prst="rect">
            <a:avLst/>
          </a:prstGeom>
          <a:noFill/>
          <a:ln w="25400">
            <a:solidFill>
              <a:schemeClr val="accent1">
                <a:shade val="1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0255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25</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15871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Status</a:t>
            </a:r>
          </a:p>
        </p:txBody>
      </p:sp>
      <p:sp>
        <p:nvSpPr>
          <p:cNvPr id="16" name="TextBox 15">
            <a:extLst>
              <a:ext uri="{FF2B5EF4-FFF2-40B4-BE49-F238E27FC236}">
                <a16:creationId xmlns:a16="http://schemas.microsoft.com/office/drawing/2014/main" id="{FDF1D22D-E58A-8961-862B-1891DF5554C9}"/>
              </a:ext>
            </a:extLst>
          </p:cNvPr>
          <p:cNvSpPr txBox="1"/>
          <p:nvPr/>
        </p:nvSpPr>
        <p:spPr>
          <a:xfrm>
            <a:off x="0" y="1167705"/>
            <a:ext cx="12191999" cy="569387"/>
          </a:xfrm>
          <a:prstGeom prst="rect">
            <a:avLst/>
          </a:prstGeom>
          <a:noFill/>
        </p:spPr>
        <p:txBody>
          <a:bodyPr wrap="square" rtlCol="0">
            <a:spAutoFit/>
          </a:bodyPr>
          <a:lstStyle/>
          <a:p>
            <a:pPr algn="ctr"/>
            <a:r>
              <a:rPr lang="en-CA" sz="3100" dirty="0">
                <a:solidFill>
                  <a:srgbClr val="305082"/>
                </a:solidFill>
                <a:latin typeface="Verdana" panose="020B0604030504040204" pitchFamily="34" charset="0"/>
                <a:ea typeface="Verdana" panose="020B0604030504040204" pitchFamily="34" charset="0"/>
                <a:cs typeface="Verdana" panose="020B0604030504040204" pitchFamily="34" charset="0"/>
              </a:rPr>
              <a:t>Community hospital involvement in CATCO</a:t>
            </a:r>
          </a:p>
        </p:txBody>
      </p:sp>
      <p:grpSp>
        <p:nvGrpSpPr>
          <p:cNvPr id="4" name="Group 3">
            <a:extLst>
              <a:ext uri="{FF2B5EF4-FFF2-40B4-BE49-F238E27FC236}">
                <a16:creationId xmlns:a16="http://schemas.microsoft.com/office/drawing/2014/main" id="{210F6BDE-44B3-369F-F534-FB9931580E05}"/>
              </a:ext>
            </a:extLst>
          </p:cNvPr>
          <p:cNvGrpSpPr/>
          <p:nvPr/>
        </p:nvGrpSpPr>
        <p:grpSpPr>
          <a:xfrm>
            <a:off x="0" y="0"/>
            <a:ext cx="1554429" cy="877512"/>
            <a:chOff x="0" y="0"/>
            <a:chExt cx="1554429" cy="877512"/>
          </a:xfrm>
        </p:grpSpPr>
        <p:pic>
          <p:nvPicPr>
            <p:cNvPr id="8194" name="Picture 2" descr="CIHR Funds Two DFCM Projects to Support Canadian Primary Care | Department  of Family &amp; Community Medicine">
              <a:extLst>
                <a:ext uri="{FF2B5EF4-FFF2-40B4-BE49-F238E27FC236}">
                  <a16:creationId xmlns:a16="http://schemas.microsoft.com/office/drawing/2014/main" id="{D5D9F44F-E3E0-84AC-A149-D0B89509202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408"/>
              <a:ext cx="1554429" cy="8691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97CC1A5F-E345-F397-75A2-FF13B7984664}"/>
                </a:ext>
              </a:extLst>
            </p:cNvPr>
            <p:cNvSpPr/>
            <p:nvPr/>
          </p:nvSpPr>
          <p:spPr>
            <a:xfrm>
              <a:off x="1" y="0"/>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6" name="Group 25">
            <a:extLst>
              <a:ext uri="{FF2B5EF4-FFF2-40B4-BE49-F238E27FC236}">
                <a16:creationId xmlns:a16="http://schemas.microsoft.com/office/drawing/2014/main" id="{04290B36-D5D5-7A4A-FA64-0BE104C82632}"/>
              </a:ext>
            </a:extLst>
          </p:cNvPr>
          <p:cNvGrpSpPr/>
          <p:nvPr/>
        </p:nvGrpSpPr>
        <p:grpSpPr>
          <a:xfrm>
            <a:off x="10637571" y="172"/>
            <a:ext cx="1554429" cy="877512"/>
            <a:chOff x="10637571" y="172"/>
            <a:chExt cx="1554429" cy="877512"/>
          </a:xfrm>
        </p:grpSpPr>
        <p:pic>
          <p:nvPicPr>
            <p:cNvPr id="8196" name="Picture 4" descr="Observational Research - Methods and Guide - Research Method">
              <a:extLst>
                <a:ext uri="{FF2B5EF4-FFF2-40B4-BE49-F238E27FC236}">
                  <a16:creationId xmlns:a16="http://schemas.microsoft.com/office/drawing/2014/main" id="{179EED32-712D-44C8-2AA2-D4C717775CA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37572" y="3146"/>
              <a:ext cx="1554428" cy="874366"/>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DB510FBD-A94A-46B7-B5F5-D9D103820B8F}"/>
                </a:ext>
              </a:extLst>
            </p:cNvPr>
            <p:cNvSpPr/>
            <p:nvPr/>
          </p:nvSpPr>
          <p:spPr>
            <a:xfrm>
              <a:off x="10637571" y="172"/>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3074" name="Picture 2" descr="Canadian Treatments for COVID-19 (CATCO) - Sunnybrook Research Institute">
            <a:extLst>
              <a:ext uri="{FF2B5EF4-FFF2-40B4-BE49-F238E27FC236}">
                <a16:creationId xmlns:a16="http://schemas.microsoft.com/office/drawing/2014/main" id="{6C5B8A26-3A39-E438-988C-34DE650BA7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9020" y="4458861"/>
            <a:ext cx="2059132" cy="1522653"/>
          </a:xfrm>
          <a:prstGeom prst="rect">
            <a:avLst/>
          </a:prstGeom>
          <a:noFill/>
          <a:ln w="25400">
            <a:solidFill>
              <a:schemeClr val="accent1">
                <a:shade val="15000"/>
              </a:schemeClr>
            </a:solidFill>
          </a:ln>
          <a:extLst>
            <a:ext uri="{909E8E84-426E-40DD-AFC4-6F175D3DCCD1}">
              <a14:hiddenFill xmlns:a14="http://schemas.microsoft.com/office/drawing/2010/main">
                <a:solidFill>
                  <a:srgbClr val="FFFFFF"/>
                </a:solidFill>
              </a14:hiddenFill>
            </a:ext>
          </a:extLst>
        </p:spPr>
      </p:pic>
      <p:pic>
        <p:nvPicPr>
          <p:cNvPr id="6" name="Picture 5" descr="A screenshot of a medical report&#10;&#10;Description automatically generated">
            <a:extLst>
              <a:ext uri="{FF2B5EF4-FFF2-40B4-BE49-F238E27FC236}">
                <a16:creationId xmlns:a16="http://schemas.microsoft.com/office/drawing/2014/main" id="{57C9C35B-E20B-A9C0-22C9-356D9ADD05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82" y="2242526"/>
            <a:ext cx="3843208" cy="1710901"/>
          </a:xfrm>
          <a:prstGeom prst="rect">
            <a:avLst/>
          </a:prstGeom>
          <a:ln w="25400">
            <a:solidFill>
              <a:schemeClr val="accent1">
                <a:shade val="15000"/>
              </a:schemeClr>
            </a:solidFill>
          </a:ln>
        </p:spPr>
      </p:pic>
      <p:pic>
        <p:nvPicPr>
          <p:cNvPr id="7" name="Picture 6" descr="A graph of the month of the year&#10;&#10;Description automatically generated">
            <a:extLst>
              <a:ext uri="{FF2B5EF4-FFF2-40B4-BE49-F238E27FC236}">
                <a16:creationId xmlns:a16="http://schemas.microsoft.com/office/drawing/2014/main" id="{7765896F-442E-B382-A6F2-A7D8246273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09316" y="1929125"/>
            <a:ext cx="8085702" cy="4711593"/>
          </a:xfrm>
          <a:prstGeom prst="rect">
            <a:avLst/>
          </a:prstGeom>
          <a:ln w="25400">
            <a:solidFill>
              <a:srgbClr val="14355A"/>
            </a:solidFill>
          </a:ln>
        </p:spPr>
      </p:pic>
    </p:spTree>
    <p:extLst>
      <p:ext uri="{BB962C8B-B14F-4D97-AF65-F5344CB8AC3E}">
        <p14:creationId xmlns:p14="http://schemas.microsoft.com/office/powerpoint/2010/main" val="25690999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26</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328050"/>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Status</a:t>
            </a:r>
          </a:p>
        </p:txBody>
      </p:sp>
      <p:pic>
        <p:nvPicPr>
          <p:cNvPr id="3" name="Picture 2" descr="A picture containing font, text, graphics, logo&#10;&#10;Description automatically generated">
            <a:extLst>
              <a:ext uri="{FF2B5EF4-FFF2-40B4-BE49-F238E27FC236}">
                <a16:creationId xmlns:a16="http://schemas.microsoft.com/office/drawing/2014/main" id="{F48C0DBA-0FBB-5465-575D-F5726A893DA2}"/>
              </a:ext>
            </a:extLst>
          </p:cNvPr>
          <p:cNvPicPr>
            <a:picLocks noChangeAspect="1"/>
          </p:cNvPicPr>
          <p:nvPr/>
        </p:nvPicPr>
        <p:blipFill>
          <a:blip r:embed="rId3"/>
          <a:stretch>
            <a:fillRect/>
          </a:stretch>
        </p:blipFill>
        <p:spPr>
          <a:xfrm>
            <a:off x="0" y="0"/>
            <a:ext cx="2743201" cy="548640"/>
          </a:xfrm>
          <a:prstGeom prst="rect">
            <a:avLst/>
          </a:prstGeom>
          <a:ln w="25400">
            <a:solidFill>
              <a:schemeClr val="accent1">
                <a:shade val="15000"/>
              </a:schemeClr>
            </a:solidFill>
          </a:ln>
        </p:spPr>
      </p:pic>
      <p:pic>
        <p:nvPicPr>
          <p:cNvPr id="4" name="Picture 3" descr="A picture containing map, text, atlas&#10;&#10;Description automatically generated">
            <a:extLst>
              <a:ext uri="{FF2B5EF4-FFF2-40B4-BE49-F238E27FC236}">
                <a16:creationId xmlns:a16="http://schemas.microsoft.com/office/drawing/2014/main" id="{40238D7E-C6F1-363A-6472-C1543A350AB9}"/>
              </a:ext>
            </a:extLst>
          </p:cNvPr>
          <p:cNvPicPr>
            <a:picLocks noChangeAspect="1"/>
          </p:cNvPicPr>
          <p:nvPr/>
        </p:nvPicPr>
        <p:blipFill rotWithShape="1">
          <a:blip r:embed="rId4"/>
          <a:srcRect l="12369" t="11125" r="16972" b="19833"/>
          <a:stretch/>
        </p:blipFill>
        <p:spPr>
          <a:xfrm>
            <a:off x="6450953" y="2207443"/>
            <a:ext cx="5593866" cy="3664907"/>
          </a:xfrm>
          <a:prstGeom prst="rect">
            <a:avLst/>
          </a:prstGeom>
          <a:ln w="25400">
            <a:solidFill>
              <a:schemeClr val="accent1">
                <a:shade val="15000"/>
              </a:schemeClr>
            </a:solidFill>
          </a:ln>
        </p:spPr>
      </p:pic>
      <p:pic>
        <p:nvPicPr>
          <p:cNvPr id="5" name="Picture 4" descr="A picture containing text, plot, line, screenshot&#10;&#10;Description automatically generated">
            <a:extLst>
              <a:ext uri="{FF2B5EF4-FFF2-40B4-BE49-F238E27FC236}">
                <a16:creationId xmlns:a16="http://schemas.microsoft.com/office/drawing/2014/main" id="{473F261A-5E98-AF5A-FB73-84A5451172A0}"/>
              </a:ext>
            </a:extLst>
          </p:cNvPr>
          <p:cNvPicPr>
            <a:picLocks noChangeAspect="1"/>
          </p:cNvPicPr>
          <p:nvPr/>
        </p:nvPicPr>
        <p:blipFill rotWithShape="1">
          <a:blip r:embed="rId5"/>
          <a:srcRect l="213" t="1" r="1" b="1"/>
          <a:stretch/>
        </p:blipFill>
        <p:spPr>
          <a:xfrm>
            <a:off x="147181" y="2485901"/>
            <a:ext cx="6202753" cy="3107990"/>
          </a:xfrm>
          <a:prstGeom prst="rect">
            <a:avLst/>
          </a:prstGeom>
          <a:ln w="25400">
            <a:solidFill>
              <a:schemeClr val="tx2"/>
            </a:solidFill>
          </a:ln>
        </p:spPr>
      </p:pic>
      <p:sp>
        <p:nvSpPr>
          <p:cNvPr id="6" name="TextBox 5">
            <a:extLst>
              <a:ext uri="{FF2B5EF4-FFF2-40B4-BE49-F238E27FC236}">
                <a16:creationId xmlns:a16="http://schemas.microsoft.com/office/drawing/2014/main" id="{E49E80CE-D2BE-34E5-4C03-E7889F70AEE5}"/>
              </a:ext>
            </a:extLst>
          </p:cNvPr>
          <p:cNvSpPr txBox="1"/>
          <p:nvPr/>
        </p:nvSpPr>
        <p:spPr>
          <a:xfrm>
            <a:off x="0" y="1167705"/>
            <a:ext cx="12191999" cy="569387"/>
          </a:xfrm>
          <a:prstGeom prst="rect">
            <a:avLst/>
          </a:prstGeom>
          <a:noFill/>
        </p:spPr>
        <p:txBody>
          <a:bodyPr wrap="square" rtlCol="0">
            <a:spAutoFit/>
          </a:bodyPr>
          <a:lstStyle/>
          <a:p>
            <a:pPr algn="ctr"/>
            <a:r>
              <a:rPr lang="en-CA" sz="3100" dirty="0">
                <a:solidFill>
                  <a:srgbClr val="305082"/>
                </a:solidFill>
                <a:latin typeface="Verdana" panose="020B0604030504040204" pitchFamily="34" charset="0"/>
                <a:ea typeface="Verdana" panose="020B0604030504040204" pitchFamily="34" charset="0"/>
                <a:cs typeface="Verdana" panose="020B0604030504040204" pitchFamily="34" charset="0"/>
              </a:rPr>
              <a:t>Community hospital involvement in clinical trials</a:t>
            </a:r>
          </a:p>
        </p:txBody>
      </p:sp>
      <p:pic>
        <p:nvPicPr>
          <p:cNvPr id="8" name="Picture 7" descr="A black and white logo&#10;&#10;Description automatically generated">
            <a:extLst>
              <a:ext uri="{FF2B5EF4-FFF2-40B4-BE49-F238E27FC236}">
                <a16:creationId xmlns:a16="http://schemas.microsoft.com/office/drawing/2014/main" id="{ACB837C9-6A05-AC28-3DC2-E0591FC7C8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194473" y="-1"/>
            <a:ext cx="997526" cy="1286283"/>
          </a:xfrm>
          <a:prstGeom prst="rect">
            <a:avLst/>
          </a:prstGeom>
          <a:ln w="25400">
            <a:solidFill>
              <a:schemeClr val="accent1">
                <a:shade val="15000"/>
              </a:schemeClr>
            </a:solidFill>
          </a:ln>
        </p:spPr>
      </p:pic>
    </p:spTree>
    <p:extLst>
      <p:ext uri="{BB962C8B-B14F-4D97-AF65-F5344CB8AC3E}">
        <p14:creationId xmlns:p14="http://schemas.microsoft.com/office/powerpoint/2010/main" val="16947158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27</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328050"/>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Future Work</a:t>
            </a:r>
          </a:p>
        </p:txBody>
      </p:sp>
      <p:sp>
        <p:nvSpPr>
          <p:cNvPr id="17" name="Subtitle 2">
            <a:extLst>
              <a:ext uri="{FF2B5EF4-FFF2-40B4-BE49-F238E27FC236}">
                <a16:creationId xmlns:a16="http://schemas.microsoft.com/office/drawing/2014/main" id="{5D3E33BB-BB3F-2CE8-CAD2-B06A0A353F40}"/>
              </a:ext>
            </a:extLst>
          </p:cNvPr>
          <p:cNvSpPr txBox="1">
            <a:spLocks/>
          </p:cNvSpPr>
          <p:nvPr/>
        </p:nvSpPr>
        <p:spPr>
          <a:xfrm>
            <a:off x="1842654" y="1596798"/>
            <a:ext cx="8506691" cy="42733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Qualitative research study (individual semi-structured interviews) to:</a:t>
            </a:r>
          </a:p>
          <a:p>
            <a:pPr lvl="1">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explore patient perspectives about access to and conduct of research in community hospitals</a:t>
            </a:r>
          </a:p>
          <a:p>
            <a:pPr lvl="1">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identity system level policies that may increase research capacity in community hospitals</a:t>
            </a:r>
          </a:p>
          <a:p>
            <a:pPr>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Research in Community Hospitals Continuing Medical Education (RICH-CME) curriculum for community hospitals</a:t>
            </a:r>
          </a:p>
          <a:p>
            <a:pPr marL="457200" lvl="1" indent="0">
              <a:spcBef>
                <a:spcPts val="0"/>
              </a:spcBef>
              <a:spcAft>
                <a:spcPts val="1200"/>
              </a:spcAft>
              <a:buNone/>
            </a:pPr>
            <a:endPar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endParaRPr>
          </a:p>
        </p:txBody>
      </p:sp>
      <p:grpSp>
        <p:nvGrpSpPr>
          <p:cNvPr id="3" name="Group 2">
            <a:extLst>
              <a:ext uri="{FF2B5EF4-FFF2-40B4-BE49-F238E27FC236}">
                <a16:creationId xmlns:a16="http://schemas.microsoft.com/office/drawing/2014/main" id="{5E31CE48-1D50-3B1B-87E7-0AE73932CC82}"/>
              </a:ext>
            </a:extLst>
          </p:cNvPr>
          <p:cNvGrpSpPr/>
          <p:nvPr/>
        </p:nvGrpSpPr>
        <p:grpSpPr>
          <a:xfrm>
            <a:off x="0" y="5444"/>
            <a:ext cx="1786559" cy="714611"/>
            <a:chOff x="1033513" y="4476018"/>
            <a:chExt cx="2723057" cy="1232274"/>
          </a:xfrm>
        </p:grpSpPr>
        <p:pic>
          <p:nvPicPr>
            <p:cNvPr id="4" name="Picture 2" descr="Home - PSI Foundation">
              <a:extLst>
                <a:ext uri="{FF2B5EF4-FFF2-40B4-BE49-F238E27FC236}">
                  <a16:creationId xmlns:a16="http://schemas.microsoft.com/office/drawing/2014/main" id="{F6198103-CC10-61B1-227C-60F3FFB9189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513" y="4476018"/>
              <a:ext cx="2723056" cy="1202763"/>
            </a:xfrm>
            <a:prstGeom prst="rect">
              <a:avLst/>
            </a:prstGeom>
            <a:solidFill>
              <a:schemeClr val="bg1"/>
            </a:solidFill>
          </p:spPr>
        </p:pic>
        <p:sp>
          <p:nvSpPr>
            <p:cNvPr id="5" name="Rectangle 4">
              <a:extLst>
                <a:ext uri="{FF2B5EF4-FFF2-40B4-BE49-F238E27FC236}">
                  <a16:creationId xmlns:a16="http://schemas.microsoft.com/office/drawing/2014/main" id="{187812E2-470A-A744-60A0-0AAA808882B6}"/>
                </a:ext>
              </a:extLst>
            </p:cNvPr>
            <p:cNvSpPr/>
            <p:nvPr/>
          </p:nvSpPr>
          <p:spPr>
            <a:xfrm>
              <a:off x="1033514" y="4476018"/>
              <a:ext cx="2723056" cy="1232274"/>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7" name="Picture 6" descr="A logo for a company&#10;&#10;Description automatically generated">
            <a:extLst>
              <a:ext uri="{FF2B5EF4-FFF2-40B4-BE49-F238E27FC236}">
                <a16:creationId xmlns:a16="http://schemas.microsoft.com/office/drawing/2014/main" id="{38FB3B68-E428-317C-BB58-E9B9D7F4F2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71176" y="0"/>
            <a:ext cx="2020824" cy="799241"/>
          </a:xfrm>
          <a:prstGeom prst="rect">
            <a:avLst/>
          </a:prstGeom>
          <a:ln w="25400">
            <a:solidFill>
              <a:schemeClr val="accent1">
                <a:shade val="15000"/>
              </a:schemeClr>
            </a:solidFill>
          </a:ln>
        </p:spPr>
      </p:pic>
    </p:spTree>
    <p:extLst>
      <p:ext uri="{BB962C8B-B14F-4D97-AF65-F5344CB8AC3E}">
        <p14:creationId xmlns:p14="http://schemas.microsoft.com/office/powerpoint/2010/main" val="174714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28</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0" y="2662447"/>
            <a:ext cx="12191999" cy="94937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sz="6600" b="1" dirty="0">
                <a:solidFill>
                  <a:srgbClr val="14355A"/>
                </a:solidFill>
                <a:latin typeface="Verdana" panose="020B0604030504040204" pitchFamily="34" charset="0"/>
                <a:ea typeface="Verdana" panose="020B0604030504040204" pitchFamily="34" charset="0"/>
                <a:cs typeface="Verdana" panose="020B0604030504040204" pitchFamily="34" charset="0"/>
              </a:rPr>
              <a:t>Thank you!</a:t>
            </a:r>
          </a:p>
        </p:txBody>
      </p:sp>
      <p:grpSp>
        <p:nvGrpSpPr>
          <p:cNvPr id="14" name="Group 13">
            <a:extLst>
              <a:ext uri="{FF2B5EF4-FFF2-40B4-BE49-F238E27FC236}">
                <a16:creationId xmlns:a16="http://schemas.microsoft.com/office/drawing/2014/main" id="{D8F90D38-ADA2-7CE1-3B6E-4A48A038F5F9}"/>
              </a:ext>
            </a:extLst>
          </p:cNvPr>
          <p:cNvGrpSpPr/>
          <p:nvPr/>
        </p:nvGrpSpPr>
        <p:grpSpPr>
          <a:xfrm>
            <a:off x="231307" y="6117067"/>
            <a:ext cx="11729382" cy="684815"/>
            <a:chOff x="-1" y="6164825"/>
            <a:chExt cx="11729382" cy="684815"/>
          </a:xfrm>
        </p:grpSpPr>
        <p:grpSp>
          <p:nvGrpSpPr>
            <p:cNvPr id="15" name="Group 14">
              <a:extLst>
                <a:ext uri="{FF2B5EF4-FFF2-40B4-BE49-F238E27FC236}">
                  <a16:creationId xmlns:a16="http://schemas.microsoft.com/office/drawing/2014/main" id="{9E16C1B4-C735-A48C-8A20-44C174B3A077}"/>
                </a:ext>
              </a:extLst>
            </p:cNvPr>
            <p:cNvGrpSpPr/>
            <p:nvPr/>
          </p:nvGrpSpPr>
          <p:grpSpPr>
            <a:xfrm>
              <a:off x="0" y="6164825"/>
              <a:ext cx="11729381" cy="684815"/>
              <a:chOff x="0" y="6164825"/>
              <a:chExt cx="11729381" cy="684815"/>
            </a:xfrm>
          </p:grpSpPr>
          <p:grpSp>
            <p:nvGrpSpPr>
              <p:cNvPr id="18" name="Group 17">
                <a:extLst>
                  <a:ext uri="{FF2B5EF4-FFF2-40B4-BE49-F238E27FC236}">
                    <a16:creationId xmlns:a16="http://schemas.microsoft.com/office/drawing/2014/main" id="{04BA24D1-6CBC-FFFE-B66E-B937E9678563}"/>
                  </a:ext>
                </a:extLst>
              </p:cNvPr>
              <p:cNvGrpSpPr/>
              <p:nvPr/>
            </p:nvGrpSpPr>
            <p:grpSpPr>
              <a:xfrm>
                <a:off x="0" y="6164825"/>
                <a:ext cx="9038467" cy="684815"/>
                <a:chOff x="867937" y="321277"/>
                <a:chExt cx="9038467" cy="684815"/>
              </a:xfrm>
            </p:grpSpPr>
            <p:grpSp>
              <p:nvGrpSpPr>
                <p:cNvPr id="20" name="Group 19">
                  <a:extLst>
                    <a:ext uri="{FF2B5EF4-FFF2-40B4-BE49-F238E27FC236}">
                      <a16:creationId xmlns:a16="http://schemas.microsoft.com/office/drawing/2014/main" id="{3D7D9443-27EF-ADC7-BDAF-800B2F6C6C3B}"/>
                    </a:ext>
                  </a:extLst>
                </p:cNvPr>
                <p:cNvGrpSpPr/>
                <p:nvPr/>
              </p:nvGrpSpPr>
              <p:grpSpPr>
                <a:xfrm>
                  <a:off x="867937" y="321277"/>
                  <a:ext cx="7352271" cy="673938"/>
                  <a:chOff x="-1" y="-10385"/>
                  <a:chExt cx="8667209" cy="852039"/>
                </a:xfrm>
              </p:grpSpPr>
              <p:pic>
                <p:nvPicPr>
                  <p:cNvPr id="22" name="P 7">
                    <a:extLst>
                      <a:ext uri="{FF2B5EF4-FFF2-40B4-BE49-F238E27FC236}">
                        <a16:creationId xmlns:a16="http://schemas.microsoft.com/office/drawing/2014/main" id="{AC7A46C3-53B0-502B-4041-72C46A99025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5193"/>
                    <a:ext cx="1671204" cy="846847"/>
                  </a:xfrm>
                  <a:prstGeom prst="rect">
                    <a:avLst/>
                  </a:prstGeom>
                  <a:solidFill>
                    <a:schemeClr val="bg1"/>
                  </a:solidFill>
                </p:spPr>
              </p:pic>
              <p:pic>
                <p:nvPicPr>
                  <p:cNvPr id="23" name="Picture 22">
                    <a:extLst>
                      <a:ext uri="{FF2B5EF4-FFF2-40B4-BE49-F238E27FC236}">
                        <a16:creationId xmlns:a16="http://schemas.microsoft.com/office/drawing/2014/main" id="{563AF2A8-739A-9622-4865-4D8F9365B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7906" y="-10385"/>
                    <a:ext cx="3849302" cy="846847"/>
                  </a:xfrm>
                  <a:prstGeom prst="rect">
                    <a:avLst/>
                  </a:prstGeom>
                </p:spPr>
              </p:pic>
              <p:pic>
                <p:nvPicPr>
                  <p:cNvPr id="24" name="Picture 2">
                    <a:extLst>
                      <a:ext uri="{FF2B5EF4-FFF2-40B4-BE49-F238E27FC236}">
                        <a16:creationId xmlns:a16="http://schemas.microsoft.com/office/drawing/2014/main" id="{CB820BE5-DDAD-DB07-3661-EEEF85BD816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95204" y="-5193"/>
                    <a:ext cx="1622702" cy="84684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ompany name&#10;&#10;Description automatically generated with low confidence">
                    <a:extLst>
                      <a:ext uri="{FF2B5EF4-FFF2-40B4-BE49-F238E27FC236}">
                        <a16:creationId xmlns:a16="http://schemas.microsoft.com/office/drawing/2014/main" id="{469177B4-935D-0803-5421-013B45CBC3D1}"/>
                      </a:ext>
                    </a:extLst>
                  </p:cNvPr>
                  <p:cNvPicPr>
                    <a:picLocks noChangeAspect="1"/>
                  </p:cNvPicPr>
                  <p:nvPr/>
                </p:nvPicPr>
                <p:blipFill>
                  <a:blip r:embed="rId6"/>
                  <a:stretch>
                    <a:fillRect/>
                  </a:stretch>
                </p:blipFill>
                <p:spPr>
                  <a:xfrm>
                    <a:off x="1671203" y="-10385"/>
                    <a:ext cx="1524001" cy="849443"/>
                  </a:xfrm>
                  <a:prstGeom prst="rect">
                    <a:avLst/>
                  </a:prstGeom>
                </p:spPr>
              </p:pic>
            </p:grpSp>
            <p:pic>
              <p:nvPicPr>
                <p:cNvPr id="21" name="Picture 20" descr="A logo for a company&#10;&#10;Description automatically generated">
                  <a:extLst>
                    <a:ext uri="{FF2B5EF4-FFF2-40B4-BE49-F238E27FC236}">
                      <a16:creationId xmlns:a16="http://schemas.microsoft.com/office/drawing/2014/main" id="{091F4E58-9D7F-7407-5AE5-5EEC193BE5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20208" y="339198"/>
                  <a:ext cx="1686196" cy="666894"/>
                </a:xfrm>
                <a:prstGeom prst="rect">
                  <a:avLst/>
                </a:prstGeom>
              </p:spPr>
            </p:pic>
          </p:grpSp>
          <p:pic>
            <p:nvPicPr>
              <p:cNvPr id="19" name="Picture 2" descr="William Osler Health System">
                <a:extLst>
                  <a:ext uri="{FF2B5EF4-FFF2-40B4-BE49-F238E27FC236}">
                    <a16:creationId xmlns:a16="http://schemas.microsoft.com/office/drawing/2014/main" id="{87C9488E-B559-6C07-5A84-9E84D73AFA7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038467" y="6164825"/>
                <a:ext cx="2690914" cy="669830"/>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6" name="Straight Connector 15">
              <a:extLst>
                <a:ext uri="{FF2B5EF4-FFF2-40B4-BE49-F238E27FC236}">
                  <a16:creationId xmlns:a16="http://schemas.microsoft.com/office/drawing/2014/main" id="{00754E11-A256-4F4B-9FD5-26AC67726168}"/>
                </a:ext>
              </a:extLst>
            </p:cNvPr>
            <p:cNvCxnSpPr>
              <a:cxnSpLocks/>
            </p:cNvCxnSpPr>
            <p:nvPr/>
          </p:nvCxnSpPr>
          <p:spPr>
            <a:xfrm>
              <a:off x="0" y="6168933"/>
              <a:ext cx="11729381" cy="9707"/>
            </a:xfrm>
            <a:prstGeom prst="line">
              <a:avLst/>
            </a:prstGeom>
            <a:ln w="38100">
              <a:solidFill>
                <a:srgbClr val="14355A"/>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5CB5390D-F3A8-809B-BB1A-4C2BFE3A2BA5}"/>
                </a:ext>
              </a:extLst>
            </p:cNvPr>
            <p:cNvCxnSpPr>
              <a:cxnSpLocks/>
            </p:cNvCxnSpPr>
            <p:nvPr/>
          </p:nvCxnSpPr>
          <p:spPr>
            <a:xfrm>
              <a:off x="-1" y="6831966"/>
              <a:ext cx="11729381" cy="1793"/>
            </a:xfrm>
            <a:prstGeom prst="line">
              <a:avLst/>
            </a:prstGeom>
            <a:ln w="38100">
              <a:solidFill>
                <a:srgbClr val="14355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3023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3</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0" y="328050"/>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Disclosure</a:t>
            </a:r>
          </a:p>
        </p:txBody>
      </p:sp>
      <p:sp>
        <p:nvSpPr>
          <p:cNvPr id="14" name="Subtitle 2">
            <a:extLst>
              <a:ext uri="{FF2B5EF4-FFF2-40B4-BE49-F238E27FC236}">
                <a16:creationId xmlns:a16="http://schemas.microsoft.com/office/drawing/2014/main" id="{507C13A4-1D94-D56D-FBBF-C97955CF7B29}"/>
              </a:ext>
            </a:extLst>
          </p:cNvPr>
          <p:cNvSpPr txBox="1">
            <a:spLocks/>
          </p:cNvSpPr>
          <p:nvPr/>
        </p:nvSpPr>
        <p:spPr>
          <a:xfrm>
            <a:off x="1801090" y="1891523"/>
            <a:ext cx="8506691" cy="427330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Clinician scientist in a community hospital</a:t>
            </a:r>
          </a:p>
          <a:p>
            <a:pPr>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Received funding from:</a:t>
            </a:r>
          </a:p>
          <a:p>
            <a:pPr lvl="1">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CIHR </a:t>
            </a:r>
          </a:p>
          <a:p>
            <a:pPr lvl="1">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PSI Foundation</a:t>
            </a:r>
          </a:p>
          <a:p>
            <a:pPr lvl="1">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McCall MacBain Foundation</a:t>
            </a:r>
          </a:p>
          <a:p>
            <a:pPr lvl="1">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Mohawk-</a:t>
            </a:r>
            <a:r>
              <a:rPr lang="en-CA" dirty="0" err="1">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Medbuy</a:t>
            </a: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 – non-profit organization</a:t>
            </a:r>
          </a:p>
          <a:p>
            <a:pPr lvl="1">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COVID-19 Network of Clinical Trials Networks (CIHR)</a:t>
            </a:r>
          </a:p>
          <a:p>
            <a:pPr lvl="1">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ACT Consortium (CIHR)</a:t>
            </a:r>
          </a:p>
        </p:txBody>
      </p:sp>
    </p:spTree>
    <p:extLst>
      <p:ext uri="{BB962C8B-B14F-4D97-AF65-F5344CB8AC3E}">
        <p14:creationId xmlns:p14="http://schemas.microsoft.com/office/powerpoint/2010/main" val="15243138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4</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0" y="328050"/>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Objectives</a:t>
            </a:r>
          </a:p>
        </p:txBody>
      </p:sp>
      <p:sp>
        <p:nvSpPr>
          <p:cNvPr id="14" name="Subtitle 2">
            <a:extLst>
              <a:ext uri="{FF2B5EF4-FFF2-40B4-BE49-F238E27FC236}">
                <a16:creationId xmlns:a16="http://schemas.microsoft.com/office/drawing/2014/main" id="{507C13A4-1D94-D56D-FBBF-C97955CF7B29}"/>
              </a:ext>
            </a:extLst>
          </p:cNvPr>
          <p:cNvSpPr txBox="1">
            <a:spLocks/>
          </p:cNvSpPr>
          <p:nvPr/>
        </p:nvSpPr>
        <p:spPr>
          <a:xfrm>
            <a:off x="2455625" y="1891523"/>
            <a:ext cx="7782884" cy="3587668"/>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RICH-Canada Program timeline</a:t>
            </a:r>
          </a:p>
          <a:p>
            <a:pPr>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Advocacy </a:t>
            </a:r>
          </a:p>
          <a:p>
            <a:pPr>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Data</a:t>
            </a:r>
          </a:p>
          <a:p>
            <a:pPr>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Community of practice</a:t>
            </a:r>
          </a:p>
          <a:p>
            <a:pPr>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Support</a:t>
            </a:r>
          </a:p>
          <a:p>
            <a:pPr>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Status</a:t>
            </a:r>
          </a:p>
          <a:p>
            <a:pPr>
              <a:spcBef>
                <a:spcPts val="0"/>
              </a:spcBef>
              <a:spcAft>
                <a:spcPts val="1200"/>
              </a:spcAft>
            </a:pPr>
            <a:r>
              <a:rPr lang="en-CA" dirty="0">
                <a:solidFill>
                  <a:schemeClr val="tx1">
                    <a:lumMod val="75000"/>
                  </a:schemeClr>
                </a:solidFill>
                <a:latin typeface="Verdana" panose="020B0604030504040204" pitchFamily="34" charset="0"/>
                <a:ea typeface="Verdana" panose="020B0604030504040204" pitchFamily="34" charset="0"/>
                <a:cs typeface="Verdana" panose="020B0604030504040204" pitchFamily="34" charset="0"/>
              </a:rPr>
              <a:t>Future work</a:t>
            </a:r>
          </a:p>
        </p:txBody>
      </p:sp>
    </p:spTree>
    <p:extLst>
      <p:ext uri="{BB962C8B-B14F-4D97-AF65-F5344CB8AC3E}">
        <p14:creationId xmlns:p14="http://schemas.microsoft.com/office/powerpoint/2010/main" val="501729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5</a:t>
            </a:fld>
            <a:endParaRPr lang="en-CA" dirty="0"/>
          </a:p>
        </p:txBody>
      </p:sp>
      <p:sp>
        <p:nvSpPr>
          <p:cNvPr id="18" name="Title 1">
            <a:extLst>
              <a:ext uri="{FF2B5EF4-FFF2-40B4-BE49-F238E27FC236}">
                <a16:creationId xmlns:a16="http://schemas.microsoft.com/office/drawing/2014/main" id="{E5422CFD-6A0C-8BBA-8097-9C3649A49631}"/>
              </a:ext>
            </a:extLst>
          </p:cNvPr>
          <p:cNvSpPr txBox="1">
            <a:spLocks/>
          </p:cNvSpPr>
          <p:nvPr/>
        </p:nvSpPr>
        <p:spPr>
          <a:xfrm>
            <a:off x="0" y="-158962"/>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RICH-Canada Program Timeline</a:t>
            </a:r>
          </a:p>
        </p:txBody>
      </p:sp>
      <p:grpSp>
        <p:nvGrpSpPr>
          <p:cNvPr id="8" name="Group 7">
            <a:extLst>
              <a:ext uri="{FF2B5EF4-FFF2-40B4-BE49-F238E27FC236}">
                <a16:creationId xmlns:a16="http://schemas.microsoft.com/office/drawing/2014/main" id="{2733CDE0-DBE4-372E-6D70-3D6DB0A93AEC}"/>
              </a:ext>
            </a:extLst>
          </p:cNvPr>
          <p:cNvGrpSpPr/>
          <p:nvPr/>
        </p:nvGrpSpPr>
        <p:grpSpPr>
          <a:xfrm>
            <a:off x="609598" y="701449"/>
            <a:ext cx="10972801" cy="6156551"/>
            <a:chOff x="609598" y="701449"/>
            <a:chExt cx="10972801" cy="6156551"/>
          </a:xfrm>
        </p:grpSpPr>
        <p:pic>
          <p:nvPicPr>
            <p:cNvPr id="4" name="Picture 3" descr="A diagram of a company's company's company&#10;&#10;Description automatically generated with medium confidence">
              <a:extLst>
                <a:ext uri="{FF2B5EF4-FFF2-40B4-BE49-F238E27FC236}">
                  <a16:creationId xmlns:a16="http://schemas.microsoft.com/office/drawing/2014/main" id="{68275376-420F-7C2D-FCCC-583590D835A7}"/>
                </a:ext>
              </a:extLst>
            </p:cNvPr>
            <p:cNvPicPr>
              <a:picLocks noChangeAspect="1"/>
            </p:cNvPicPr>
            <p:nvPr/>
          </p:nvPicPr>
          <p:blipFill>
            <a:blip r:embed="rId3"/>
            <a:stretch>
              <a:fillRect/>
            </a:stretch>
          </p:blipFill>
          <p:spPr>
            <a:xfrm>
              <a:off x="609598" y="701449"/>
              <a:ext cx="10972801" cy="6156551"/>
            </a:xfrm>
            <a:prstGeom prst="rect">
              <a:avLst/>
            </a:prstGeom>
            <a:ln w="25400">
              <a:solidFill>
                <a:srgbClr val="000000"/>
              </a:solidFill>
            </a:ln>
          </p:spPr>
        </p:pic>
        <p:sp>
          <p:nvSpPr>
            <p:cNvPr id="7" name="Rectangle 6">
              <a:extLst>
                <a:ext uri="{FF2B5EF4-FFF2-40B4-BE49-F238E27FC236}">
                  <a16:creationId xmlns:a16="http://schemas.microsoft.com/office/drawing/2014/main" id="{DD1D1F98-C09C-F97F-C922-3143A1138EDB}"/>
                </a:ext>
              </a:extLst>
            </p:cNvPr>
            <p:cNvSpPr/>
            <p:nvPr/>
          </p:nvSpPr>
          <p:spPr>
            <a:xfrm>
              <a:off x="609598" y="6529950"/>
              <a:ext cx="1191493" cy="32805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2509342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6</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0" y="133456"/>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Advocacy</a:t>
            </a:r>
          </a:p>
        </p:txBody>
      </p:sp>
      <p:grpSp>
        <p:nvGrpSpPr>
          <p:cNvPr id="15" name="Group 14">
            <a:extLst>
              <a:ext uri="{FF2B5EF4-FFF2-40B4-BE49-F238E27FC236}">
                <a16:creationId xmlns:a16="http://schemas.microsoft.com/office/drawing/2014/main" id="{3FB2D584-0963-58DE-EE64-2985C8A16A77}"/>
              </a:ext>
            </a:extLst>
          </p:cNvPr>
          <p:cNvGrpSpPr/>
          <p:nvPr/>
        </p:nvGrpSpPr>
        <p:grpSpPr>
          <a:xfrm>
            <a:off x="6276783" y="1535640"/>
            <a:ext cx="5672200" cy="2225199"/>
            <a:chOff x="147574" y="3739239"/>
            <a:chExt cx="2124025" cy="798691"/>
          </a:xfrm>
        </p:grpSpPr>
        <p:grpSp>
          <p:nvGrpSpPr>
            <p:cNvPr id="16" name="Group 15">
              <a:extLst>
                <a:ext uri="{FF2B5EF4-FFF2-40B4-BE49-F238E27FC236}">
                  <a16:creationId xmlns:a16="http://schemas.microsoft.com/office/drawing/2014/main" id="{0B45C98D-03CA-D155-7136-1943F0D49596}"/>
                </a:ext>
              </a:extLst>
            </p:cNvPr>
            <p:cNvGrpSpPr/>
            <p:nvPr/>
          </p:nvGrpSpPr>
          <p:grpSpPr>
            <a:xfrm>
              <a:off x="147574" y="3739239"/>
              <a:ext cx="2124025" cy="798691"/>
              <a:chOff x="173166" y="4317233"/>
              <a:chExt cx="4779834" cy="1109510"/>
            </a:xfrm>
          </p:grpSpPr>
          <p:pic>
            <p:nvPicPr>
              <p:cNvPr id="19" name="Picture 18" descr="A close-up of a logo&#10;&#10;Description automatically generated">
                <a:extLst>
                  <a:ext uri="{FF2B5EF4-FFF2-40B4-BE49-F238E27FC236}">
                    <a16:creationId xmlns:a16="http://schemas.microsoft.com/office/drawing/2014/main" id="{C70AC6DF-C733-05EE-9ECF-67F44F072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166" y="4317233"/>
                <a:ext cx="4779834" cy="1109510"/>
              </a:xfrm>
              <a:prstGeom prst="rect">
                <a:avLst/>
              </a:prstGeom>
            </p:spPr>
          </p:pic>
          <p:pic>
            <p:nvPicPr>
              <p:cNvPr id="20" name="Picture 2" descr="CMAJ">
                <a:extLst>
                  <a:ext uri="{FF2B5EF4-FFF2-40B4-BE49-F238E27FC236}">
                    <a16:creationId xmlns:a16="http://schemas.microsoft.com/office/drawing/2014/main" id="{A85109FB-3E9A-548B-F810-376EE4E29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4344006"/>
                <a:ext cx="819150" cy="411075"/>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Rectangle 17">
              <a:extLst>
                <a:ext uri="{FF2B5EF4-FFF2-40B4-BE49-F238E27FC236}">
                  <a16:creationId xmlns:a16="http://schemas.microsoft.com/office/drawing/2014/main" id="{56B8A19A-3961-92B7-9A2A-9F033AAE1525}"/>
                </a:ext>
              </a:extLst>
            </p:cNvPr>
            <p:cNvSpPr/>
            <p:nvPr/>
          </p:nvSpPr>
          <p:spPr>
            <a:xfrm>
              <a:off x="147574" y="3739239"/>
              <a:ext cx="2124025" cy="798691"/>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9" name="Group 28">
            <a:extLst>
              <a:ext uri="{FF2B5EF4-FFF2-40B4-BE49-F238E27FC236}">
                <a16:creationId xmlns:a16="http://schemas.microsoft.com/office/drawing/2014/main" id="{50BC12B9-6792-27F6-9D8E-6B12143BF15A}"/>
              </a:ext>
            </a:extLst>
          </p:cNvPr>
          <p:cNvGrpSpPr/>
          <p:nvPr/>
        </p:nvGrpSpPr>
        <p:grpSpPr>
          <a:xfrm>
            <a:off x="297505" y="4309828"/>
            <a:ext cx="5543572" cy="2283549"/>
            <a:chOff x="2318206" y="3390403"/>
            <a:chExt cx="2544869" cy="990906"/>
          </a:xfrm>
        </p:grpSpPr>
        <p:grpSp>
          <p:nvGrpSpPr>
            <p:cNvPr id="31" name="Group 30">
              <a:extLst>
                <a:ext uri="{FF2B5EF4-FFF2-40B4-BE49-F238E27FC236}">
                  <a16:creationId xmlns:a16="http://schemas.microsoft.com/office/drawing/2014/main" id="{61CA2DA8-D2AB-3381-188D-143667A6F9B7}"/>
                </a:ext>
              </a:extLst>
            </p:cNvPr>
            <p:cNvGrpSpPr/>
            <p:nvPr/>
          </p:nvGrpSpPr>
          <p:grpSpPr>
            <a:xfrm>
              <a:off x="2318206" y="3390403"/>
              <a:ext cx="2544869" cy="973501"/>
              <a:chOff x="3788588" y="1570413"/>
              <a:chExt cx="4876800" cy="1666020"/>
            </a:xfrm>
          </p:grpSpPr>
          <p:pic>
            <p:nvPicPr>
              <p:cNvPr id="33" name="Picture 32" descr="A close-up of a document&#10;&#10;Description automatically generated">
                <a:extLst>
                  <a:ext uri="{FF2B5EF4-FFF2-40B4-BE49-F238E27FC236}">
                    <a16:creationId xmlns:a16="http://schemas.microsoft.com/office/drawing/2014/main" id="{24561D86-CE49-4FB2-9718-6B37DC6F6C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8588" y="1570413"/>
                <a:ext cx="4876800" cy="1666020"/>
              </a:xfrm>
              <a:prstGeom prst="rect">
                <a:avLst/>
              </a:prstGeom>
            </p:spPr>
          </p:pic>
          <p:pic>
            <p:nvPicPr>
              <p:cNvPr id="34" name="Picture 2" descr="CMAJ">
                <a:extLst>
                  <a:ext uri="{FF2B5EF4-FFF2-40B4-BE49-F238E27FC236}">
                    <a16:creationId xmlns:a16="http://schemas.microsoft.com/office/drawing/2014/main" id="{145B2D82-F62B-A580-CC63-B24F7E78E40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91450" y="1600200"/>
                <a:ext cx="819150" cy="411075"/>
              </a:xfrm>
              <a:prstGeom prst="rect">
                <a:avLst/>
              </a:prstGeom>
              <a:noFill/>
              <a:extLst>
                <a:ext uri="{909E8E84-426E-40DD-AFC4-6F175D3DCCD1}">
                  <a14:hiddenFill xmlns:a14="http://schemas.microsoft.com/office/drawing/2010/main">
                    <a:solidFill>
                      <a:srgbClr val="FFFFFF"/>
                    </a:solidFill>
                  </a14:hiddenFill>
                </a:ext>
              </a:extLst>
            </p:spPr>
          </p:pic>
        </p:grpSp>
        <p:sp>
          <p:nvSpPr>
            <p:cNvPr id="32" name="Rectangle 31">
              <a:extLst>
                <a:ext uri="{FF2B5EF4-FFF2-40B4-BE49-F238E27FC236}">
                  <a16:creationId xmlns:a16="http://schemas.microsoft.com/office/drawing/2014/main" id="{8FA744B9-83C5-FCAE-0420-9EBA99D992C2}"/>
                </a:ext>
              </a:extLst>
            </p:cNvPr>
            <p:cNvSpPr/>
            <p:nvPr/>
          </p:nvSpPr>
          <p:spPr>
            <a:xfrm>
              <a:off x="2318206" y="3396685"/>
              <a:ext cx="2544869" cy="984624"/>
            </a:xfrm>
            <a:prstGeom prst="rect">
              <a:avLst/>
            </a:prstGeom>
            <a:noFill/>
            <a:ln w="25400" cap="flat" cmpd="sng" algn="ctr">
              <a:solidFill>
                <a:srgbClr val="4472C4">
                  <a:shade val="15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35" name="Group 34">
            <a:extLst>
              <a:ext uri="{FF2B5EF4-FFF2-40B4-BE49-F238E27FC236}">
                <a16:creationId xmlns:a16="http://schemas.microsoft.com/office/drawing/2014/main" id="{492EA165-8CC7-97AC-A8FB-3EC58145CA93}"/>
              </a:ext>
            </a:extLst>
          </p:cNvPr>
          <p:cNvGrpSpPr/>
          <p:nvPr/>
        </p:nvGrpSpPr>
        <p:grpSpPr>
          <a:xfrm>
            <a:off x="6276783" y="4351336"/>
            <a:ext cx="5672200" cy="2242626"/>
            <a:chOff x="4830531" y="1913402"/>
            <a:chExt cx="2449112" cy="866706"/>
          </a:xfrm>
        </p:grpSpPr>
        <p:grpSp>
          <p:nvGrpSpPr>
            <p:cNvPr id="36" name="Group 35">
              <a:extLst>
                <a:ext uri="{FF2B5EF4-FFF2-40B4-BE49-F238E27FC236}">
                  <a16:creationId xmlns:a16="http://schemas.microsoft.com/office/drawing/2014/main" id="{352C9BB3-F46E-9192-3D11-6CE2E6E91928}"/>
                </a:ext>
              </a:extLst>
            </p:cNvPr>
            <p:cNvGrpSpPr/>
            <p:nvPr/>
          </p:nvGrpSpPr>
          <p:grpSpPr>
            <a:xfrm>
              <a:off x="4838280" y="1913402"/>
              <a:ext cx="2441363" cy="863565"/>
              <a:chOff x="159171" y="2447757"/>
              <a:chExt cx="4779834" cy="1432665"/>
            </a:xfrm>
          </p:grpSpPr>
          <p:pic>
            <p:nvPicPr>
              <p:cNvPr id="38" name="Picture 37" descr="A white background with black text&#10;&#10;Description automatically generated">
                <a:extLst>
                  <a:ext uri="{FF2B5EF4-FFF2-40B4-BE49-F238E27FC236}">
                    <a16:creationId xmlns:a16="http://schemas.microsoft.com/office/drawing/2014/main" id="{FCE2BA67-9142-F21D-BE32-6B3E34E191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9171" y="2447757"/>
                <a:ext cx="4779834" cy="1432665"/>
              </a:xfrm>
              <a:prstGeom prst="rect">
                <a:avLst/>
              </a:prstGeom>
            </p:spPr>
          </p:pic>
          <p:pic>
            <p:nvPicPr>
              <p:cNvPr id="39" name="Picture 38" descr="A close up of a logo&#10;&#10;Description automatically generated">
                <a:extLst>
                  <a:ext uri="{FF2B5EF4-FFF2-40B4-BE49-F238E27FC236}">
                    <a16:creationId xmlns:a16="http://schemas.microsoft.com/office/drawing/2014/main" id="{1EC7B89E-3BE6-DA52-D47F-ABF9C5E8889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61398" y="2466860"/>
                <a:ext cx="1477607" cy="498616"/>
              </a:xfrm>
              <a:prstGeom prst="rect">
                <a:avLst/>
              </a:prstGeom>
            </p:spPr>
          </p:pic>
        </p:grpSp>
        <p:sp>
          <p:nvSpPr>
            <p:cNvPr id="37" name="Rectangle 36">
              <a:extLst>
                <a:ext uri="{FF2B5EF4-FFF2-40B4-BE49-F238E27FC236}">
                  <a16:creationId xmlns:a16="http://schemas.microsoft.com/office/drawing/2014/main" id="{10D6E665-3797-7B1F-D26A-0B7D4C783584}"/>
                </a:ext>
              </a:extLst>
            </p:cNvPr>
            <p:cNvSpPr/>
            <p:nvPr/>
          </p:nvSpPr>
          <p:spPr>
            <a:xfrm>
              <a:off x="4830531" y="1915331"/>
              <a:ext cx="2449112" cy="864777"/>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51" name="Group 50">
            <a:extLst>
              <a:ext uri="{FF2B5EF4-FFF2-40B4-BE49-F238E27FC236}">
                <a16:creationId xmlns:a16="http://schemas.microsoft.com/office/drawing/2014/main" id="{3B89EB02-9B03-5BBE-597A-54C37C535057}"/>
              </a:ext>
            </a:extLst>
          </p:cNvPr>
          <p:cNvGrpSpPr/>
          <p:nvPr/>
        </p:nvGrpSpPr>
        <p:grpSpPr>
          <a:xfrm>
            <a:off x="297505" y="1547920"/>
            <a:ext cx="5543572" cy="2175961"/>
            <a:chOff x="334576" y="1378170"/>
            <a:chExt cx="5543572" cy="2175961"/>
          </a:xfrm>
        </p:grpSpPr>
        <p:grpSp>
          <p:nvGrpSpPr>
            <p:cNvPr id="45" name="Group 44">
              <a:extLst>
                <a:ext uri="{FF2B5EF4-FFF2-40B4-BE49-F238E27FC236}">
                  <a16:creationId xmlns:a16="http://schemas.microsoft.com/office/drawing/2014/main" id="{7307A6F9-E0AD-DB83-4C9B-BFCCDA2C4564}"/>
                </a:ext>
              </a:extLst>
            </p:cNvPr>
            <p:cNvGrpSpPr/>
            <p:nvPr/>
          </p:nvGrpSpPr>
          <p:grpSpPr>
            <a:xfrm>
              <a:off x="334576" y="1380367"/>
              <a:ext cx="5543572" cy="2173764"/>
              <a:chOff x="60068" y="1062627"/>
              <a:chExt cx="4391280" cy="1221194"/>
            </a:xfrm>
          </p:grpSpPr>
          <p:grpSp>
            <p:nvGrpSpPr>
              <p:cNvPr id="46" name="Group 45">
                <a:extLst>
                  <a:ext uri="{FF2B5EF4-FFF2-40B4-BE49-F238E27FC236}">
                    <a16:creationId xmlns:a16="http://schemas.microsoft.com/office/drawing/2014/main" id="{76A2E28E-A44A-F4F9-A16E-2DCC6A8AF386}"/>
                  </a:ext>
                </a:extLst>
              </p:cNvPr>
              <p:cNvGrpSpPr/>
              <p:nvPr/>
            </p:nvGrpSpPr>
            <p:grpSpPr>
              <a:xfrm>
                <a:off x="60068" y="1062627"/>
                <a:ext cx="4391280" cy="1221194"/>
                <a:chOff x="60068" y="1062627"/>
                <a:chExt cx="4391280" cy="1221194"/>
              </a:xfrm>
            </p:grpSpPr>
            <p:pic>
              <p:nvPicPr>
                <p:cNvPr id="48" name="Picture 47" descr="A close-up of a paper&#10;&#10;Description automatically generated">
                  <a:extLst>
                    <a:ext uri="{FF2B5EF4-FFF2-40B4-BE49-F238E27FC236}">
                      <a16:creationId xmlns:a16="http://schemas.microsoft.com/office/drawing/2014/main" id="{B93D49FE-A21D-2E5D-6D1B-1FFC106E9D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068" y="1062627"/>
                  <a:ext cx="4391280" cy="1221194"/>
                </a:xfrm>
                <a:prstGeom prst="rect">
                  <a:avLst/>
                </a:prstGeom>
              </p:spPr>
            </p:pic>
            <p:sp>
              <p:nvSpPr>
                <p:cNvPr id="49" name="Rectangle 48">
                  <a:extLst>
                    <a:ext uri="{FF2B5EF4-FFF2-40B4-BE49-F238E27FC236}">
                      <a16:creationId xmlns:a16="http://schemas.microsoft.com/office/drawing/2014/main" id="{B276B060-E939-75A9-1247-D808A9067D4B}"/>
                    </a:ext>
                  </a:extLst>
                </p:cNvPr>
                <p:cNvSpPr/>
                <p:nvPr/>
              </p:nvSpPr>
              <p:spPr>
                <a:xfrm>
                  <a:off x="2289864" y="1075651"/>
                  <a:ext cx="2089148" cy="689973"/>
                </a:xfrm>
                <a:prstGeom prst="rect">
                  <a:avLst/>
                </a:prstGeom>
                <a:solidFill>
                  <a:srgbClr val="FFFFFF"/>
                </a:solidFill>
                <a:ln w="25400" cap="flat" cmpd="sng" algn="ctr">
                  <a:solidFill>
                    <a:srgbClr val="FFFFFF"/>
                  </a:solidFill>
                  <a:prstDash val="solid"/>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pic>
            <p:nvPicPr>
              <p:cNvPr id="47" name="Picture 46" descr="A blue and white logo&#10;&#10;Description automatically generated">
                <a:extLst>
                  <a:ext uri="{FF2B5EF4-FFF2-40B4-BE49-F238E27FC236}">
                    <a16:creationId xmlns:a16="http://schemas.microsoft.com/office/drawing/2014/main" id="{FD3B56DC-E554-4142-FB2F-76FA769524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242620" y="1118415"/>
                <a:ext cx="2132783" cy="526705"/>
              </a:xfrm>
              <a:prstGeom prst="rect">
                <a:avLst/>
              </a:prstGeom>
            </p:spPr>
          </p:pic>
        </p:grpSp>
        <p:sp>
          <p:nvSpPr>
            <p:cNvPr id="50" name="Rectangle 49">
              <a:extLst>
                <a:ext uri="{FF2B5EF4-FFF2-40B4-BE49-F238E27FC236}">
                  <a16:creationId xmlns:a16="http://schemas.microsoft.com/office/drawing/2014/main" id="{54D5217F-40C1-D3AF-67BF-313C7C6156D3}"/>
                </a:ext>
              </a:extLst>
            </p:cNvPr>
            <p:cNvSpPr/>
            <p:nvPr/>
          </p:nvSpPr>
          <p:spPr>
            <a:xfrm>
              <a:off x="334576" y="1378170"/>
              <a:ext cx="5543571" cy="2173765"/>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2" name="TextBox 51">
            <a:extLst>
              <a:ext uri="{FF2B5EF4-FFF2-40B4-BE49-F238E27FC236}">
                <a16:creationId xmlns:a16="http://schemas.microsoft.com/office/drawing/2014/main" id="{C0419778-9CD9-9CEF-7826-F00F2637F4B2}"/>
              </a:ext>
            </a:extLst>
          </p:cNvPr>
          <p:cNvSpPr txBox="1"/>
          <p:nvPr/>
        </p:nvSpPr>
        <p:spPr>
          <a:xfrm>
            <a:off x="2473887" y="1048194"/>
            <a:ext cx="966931" cy="461665"/>
          </a:xfrm>
          <a:prstGeom prst="rect">
            <a:avLst/>
          </a:prstGeom>
          <a:noFill/>
        </p:spPr>
        <p:txBody>
          <a:bodyPr wrap="none" rtlCol="0">
            <a:spAutoFit/>
          </a:bodyPr>
          <a:lstStyle/>
          <a:p>
            <a:r>
              <a:rPr lang="en-CA" sz="2400" dirty="0">
                <a:solidFill>
                  <a:srgbClr val="305082"/>
                </a:solidFill>
                <a:latin typeface="Verdana" panose="020B0604030504040204" pitchFamily="34" charset="0"/>
                <a:ea typeface="Verdana" panose="020B0604030504040204" pitchFamily="34" charset="0"/>
                <a:cs typeface="Verdana" panose="020B0604030504040204" pitchFamily="34" charset="0"/>
              </a:rPr>
              <a:t>2017</a:t>
            </a:r>
          </a:p>
        </p:txBody>
      </p:sp>
      <p:sp>
        <p:nvSpPr>
          <p:cNvPr id="53" name="TextBox 52">
            <a:extLst>
              <a:ext uri="{FF2B5EF4-FFF2-40B4-BE49-F238E27FC236}">
                <a16:creationId xmlns:a16="http://schemas.microsoft.com/office/drawing/2014/main" id="{562DFDFD-B192-EA8B-C180-81A186D67507}"/>
              </a:ext>
            </a:extLst>
          </p:cNvPr>
          <p:cNvSpPr txBox="1"/>
          <p:nvPr/>
        </p:nvSpPr>
        <p:spPr>
          <a:xfrm>
            <a:off x="8408499" y="1051412"/>
            <a:ext cx="966931" cy="461665"/>
          </a:xfrm>
          <a:prstGeom prst="rect">
            <a:avLst/>
          </a:prstGeom>
          <a:noFill/>
        </p:spPr>
        <p:txBody>
          <a:bodyPr wrap="none" rtlCol="0">
            <a:spAutoFit/>
          </a:bodyPr>
          <a:lstStyle/>
          <a:p>
            <a:r>
              <a:rPr lang="en-CA" sz="2400" dirty="0">
                <a:solidFill>
                  <a:srgbClr val="305082"/>
                </a:solidFill>
                <a:latin typeface="Verdana" panose="020B0604030504040204" pitchFamily="34" charset="0"/>
                <a:ea typeface="Verdana" panose="020B0604030504040204" pitchFamily="34" charset="0"/>
                <a:cs typeface="Verdana" panose="020B0604030504040204" pitchFamily="34" charset="0"/>
              </a:rPr>
              <a:t>2019</a:t>
            </a:r>
          </a:p>
        </p:txBody>
      </p:sp>
      <p:sp>
        <p:nvSpPr>
          <p:cNvPr id="54" name="TextBox 53">
            <a:extLst>
              <a:ext uri="{FF2B5EF4-FFF2-40B4-BE49-F238E27FC236}">
                <a16:creationId xmlns:a16="http://schemas.microsoft.com/office/drawing/2014/main" id="{1C982850-AC80-49BB-FE54-849F52D3F6E6}"/>
              </a:ext>
            </a:extLst>
          </p:cNvPr>
          <p:cNvSpPr txBox="1"/>
          <p:nvPr/>
        </p:nvSpPr>
        <p:spPr>
          <a:xfrm>
            <a:off x="2473887" y="3833742"/>
            <a:ext cx="966931" cy="461665"/>
          </a:xfrm>
          <a:prstGeom prst="rect">
            <a:avLst/>
          </a:prstGeom>
          <a:noFill/>
        </p:spPr>
        <p:txBody>
          <a:bodyPr wrap="none" rtlCol="0">
            <a:spAutoFit/>
          </a:bodyPr>
          <a:lstStyle/>
          <a:p>
            <a:r>
              <a:rPr lang="en-CA" sz="2400" dirty="0">
                <a:solidFill>
                  <a:srgbClr val="305082"/>
                </a:solidFill>
                <a:latin typeface="Verdana" panose="020B0604030504040204" pitchFamily="34" charset="0"/>
                <a:ea typeface="Verdana" panose="020B0604030504040204" pitchFamily="34" charset="0"/>
                <a:cs typeface="Verdana" panose="020B0604030504040204" pitchFamily="34" charset="0"/>
              </a:rPr>
              <a:t>2020</a:t>
            </a:r>
          </a:p>
        </p:txBody>
      </p:sp>
      <p:sp>
        <p:nvSpPr>
          <p:cNvPr id="55" name="TextBox 54">
            <a:extLst>
              <a:ext uri="{FF2B5EF4-FFF2-40B4-BE49-F238E27FC236}">
                <a16:creationId xmlns:a16="http://schemas.microsoft.com/office/drawing/2014/main" id="{20E19943-0847-1FF7-033E-D9F15CBDE721}"/>
              </a:ext>
            </a:extLst>
          </p:cNvPr>
          <p:cNvSpPr txBox="1"/>
          <p:nvPr/>
        </p:nvSpPr>
        <p:spPr>
          <a:xfrm>
            <a:off x="8408499" y="3836960"/>
            <a:ext cx="966931" cy="461665"/>
          </a:xfrm>
          <a:prstGeom prst="rect">
            <a:avLst/>
          </a:prstGeom>
          <a:noFill/>
        </p:spPr>
        <p:txBody>
          <a:bodyPr wrap="none" rtlCol="0">
            <a:spAutoFit/>
          </a:bodyPr>
          <a:lstStyle/>
          <a:p>
            <a:r>
              <a:rPr lang="en-CA" sz="2400" dirty="0">
                <a:solidFill>
                  <a:srgbClr val="305082"/>
                </a:solidFill>
                <a:latin typeface="Verdana" panose="020B0604030504040204" pitchFamily="34" charset="0"/>
                <a:ea typeface="Verdana" panose="020B0604030504040204" pitchFamily="34" charset="0"/>
                <a:cs typeface="Verdana" panose="020B0604030504040204" pitchFamily="34" charset="0"/>
              </a:rPr>
              <a:t>2021</a:t>
            </a:r>
          </a:p>
        </p:txBody>
      </p:sp>
    </p:spTree>
    <p:extLst>
      <p:ext uri="{BB962C8B-B14F-4D97-AF65-F5344CB8AC3E}">
        <p14:creationId xmlns:p14="http://schemas.microsoft.com/office/powerpoint/2010/main" val="3485733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7</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216124"/>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Advocacy</a:t>
            </a:r>
          </a:p>
        </p:txBody>
      </p:sp>
      <p:grpSp>
        <p:nvGrpSpPr>
          <p:cNvPr id="44" name="Group 43">
            <a:extLst>
              <a:ext uri="{FF2B5EF4-FFF2-40B4-BE49-F238E27FC236}">
                <a16:creationId xmlns:a16="http://schemas.microsoft.com/office/drawing/2014/main" id="{F119CD21-BAF9-210B-D0C4-71CCBFF6054B}"/>
              </a:ext>
            </a:extLst>
          </p:cNvPr>
          <p:cNvGrpSpPr/>
          <p:nvPr/>
        </p:nvGrpSpPr>
        <p:grpSpPr>
          <a:xfrm>
            <a:off x="7504904" y="1899522"/>
            <a:ext cx="3603820" cy="4090803"/>
            <a:chOff x="7504904" y="1899522"/>
            <a:chExt cx="3603820" cy="4090803"/>
          </a:xfrm>
        </p:grpSpPr>
        <p:grpSp>
          <p:nvGrpSpPr>
            <p:cNvPr id="40" name="Group 39">
              <a:extLst>
                <a:ext uri="{FF2B5EF4-FFF2-40B4-BE49-F238E27FC236}">
                  <a16:creationId xmlns:a16="http://schemas.microsoft.com/office/drawing/2014/main" id="{FAC58339-4434-8232-BAB2-17C91386A5AA}"/>
                </a:ext>
              </a:extLst>
            </p:cNvPr>
            <p:cNvGrpSpPr/>
            <p:nvPr/>
          </p:nvGrpSpPr>
          <p:grpSpPr>
            <a:xfrm>
              <a:off x="7504905" y="1899522"/>
              <a:ext cx="3603819" cy="4082676"/>
              <a:chOff x="7504905" y="1899522"/>
              <a:chExt cx="3603819" cy="4082676"/>
            </a:xfrm>
          </p:grpSpPr>
          <p:pic>
            <p:nvPicPr>
              <p:cNvPr id="28" name="Picture 27" descr="Map&#10;&#10;Description automatically generated">
                <a:extLst>
                  <a:ext uri="{FF2B5EF4-FFF2-40B4-BE49-F238E27FC236}">
                    <a16:creationId xmlns:a16="http://schemas.microsoft.com/office/drawing/2014/main" id="{47523348-E2F4-BE90-811C-09E1B944EDB0}"/>
                  </a:ext>
                </a:extLst>
              </p:cNvPr>
              <p:cNvPicPr>
                <a:picLocks noChangeAspect="1"/>
              </p:cNvPicPr>
              <p:nvPr/>
            </p:nvPicPr>
            <p:blipFill>
              <a:blip r:embed="rId3"/>
              <a:stretch>
                <a:fillRect/>
              </a:stretch>
            </p:blipFill>
            <p:spPr>
              <a:xfrm>
                <a:off x="7504905" y="1903627"/>
                <a:ext cx="3603819" cy="4078571"/>
              </a:xfrm>
              <a:prstGeom prst="rect">
                <a:avLst/>
              </a:prstGeom>
            </p:spPr>
          </p:pic>
          <p:pic>
            <p:nvPicPr>
              <p:cNvPr id="30" name="Picture 2" descr="CMAJ">
                <a:extLst>
                  <a:ext uri="{FF2B5EF4-FFF2-40B4-BE49-F238E27FC236}">
                    <a16:creationId xmlns:a16="http://schemas.microsoft.com/office/drawing/2014/main" id="{A0C2149C-C4CF-CD72-E468-B12CBE1507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04905" y="1899522"/>
                <a:ext cx="1124971" cy="571830"/>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Rectangle 40">
              <a:extLst>
                <a:ext uri="{FF2B5EF4-FFF2-40B4-BE49-F238E27FC236}">
                  <a16:creationId xmlns:a16="http://schemas.microsoft.com/office/drawing/2014/main" id="{A0BF9653-7CD3-F7A9-141B-04EA1C947D14}"/>
                </a:ext>
              </a:extLst>
            </p:cNvPr>
            <p:cNvSpPr/>
            <p:nvPr/>
          </p:nvSpPr>
          <p:spPr>
            <a:xfrm>
              <a:off x="7504904" y="1907642"/>
              <a:ext cx="3603820" cy="4082683"/>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43" name="Group 42">
            <a:extLst>
              <a:ext uri="{FF2B5EF4-FFF2-40B4-BE49-F238E27FC236}">
                <a16:creationId xmlns:a16="http://schemas.microsoft.com/office/drawing/2014/main" id="{3AA9B110-EBFC-7FEB-0A53-D77504C51930}"/>
              </a:ext>
            </a:extLst>
          </p:cNvPr>
          <p:cNvGrpSpPr/>
          <p:nvPr/>
        </p:nvGrpSpPr>
        <p:grpSpPr>
          <a:xfrm>
            <a:off x="778475" y="2264482"/>
            <a:ext cx="4685685" cy="3356860"/>
            <a:chOff x="840259" y="2633465"/>
            <a:chExt cx="4685685" cy="3356860"/>
          </a:xfrm>
        </p:grpSpPr>
        <p:pic>
          <p:nvPicPr>
            <p:cNvPr id="27" name="Picture 26" descr="A picture containing text, map, atlas, diagram&#10;&#10;Description automatically generated">
              <a:extLst>
                <a:ext uri="{FF2B5EF4-FFF2-40B4-BE49-F238E27FC236}">
                  <a16:creationId xmlns:a16="http://schemas.microsoft.com/office/drawing/2014/main" id="{C590B862-61D8-2657-65EA-F75B0B3D0E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259" y="2648448"/>
              <a:ext cx="4685685" cy="3333750"/>
            </a:xfrm>
            <a:prstGeom prst="rect">
              <a:avLst/>
            </a:prstGeom>
          </p:spPr>
        </p:pic>
        <p:sp>
          <p:nvSpPr>
            <p:cNvPr id="42" name="Rectangle 41">
              <a:extLst>
                <a:ext uri="{FF2B5EF4-FFF2-40B4-BE49-F238E27FC236}">
                  <a16:creationId xmlns:a16="http://schemas.microsoft.com/office/drawing/2014/main" id="{2A5BBFEA-59D2-B9F9-25A0-DCE48627B2AA}"/>
                </a:ext>
              </a:extLst>
            </p:cNvPr>
            <p:cNvSpPr/>
            <p:nvPr/>
          </p:nvSpPr>
          <p:spPr>
            <a:xfrm>
              <a:off x="843224" y="2633465"/>
              <a:ext cx="4682720" cy="3356860"/>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56" name="TextBox 55">
            <a:extLst>
              <a:ext uri="{FF2B5EF4-FFF2-40B4-BE49-F238E27FC236}">
                <a16:creationId xmlns:a16="http://schemas.microsoft.com/office/drawing/2014/main" id="{BF0F4A32-F20C-CCB7-A9F3-5AFDD163CF8B}"/>
              </a:ext>
            </a:extLst>
          </p:cNvPr>
          <p:cNvSpPr txBox="1"/>
          <p:nvPr/>
        </p:nvSpPr>
        <p:spPr>
          <a:xfrm>
            <a:off x="605481" y="1724167"/>
            <a:ext cx="5285678" cy="461665"/>
          </a:xfrm>
          <a:prstGeom prst="rect">
            <a:avLst/>
          </a:prstGeom>
          <a:noFill/>
        </p:spPr>
        <p:txBody>
          <a:bodyPr wrap="none" rtlCol="0">
            <a:spAutoFit/>
          </a:bodyPr>
          <a:lstStyle/>
          <a:p>
            <a:r>
              <a:rPr lang="en-CA" sz="2400" dirty="0">
                <a:solidFill>
                  <a:srgbClr val="305082"/>
                </a:solidFill>
              </a:rPr>
              <a:t>&lt;10% of hospitals are academic hospitals</a:t>
            </a:r>
          </a:p>
        </p:txBody>
      </p:sp>
      <p:sp>
        <p:nvSpPr>
          <p:cNvPr id="57" name="TextBox 56">
            <a:extLst>
              <a:ext uri="{FF2B5EF4-FFF2-40B4-BE49-F238E27FC236}">
                <a16:creationId xmlns:a16="http://schemas.microsoft.com/office/drawing/2014/main" id="{377D7E87-565C-34F6-CF15-548B0F09B8F9}"/>
              </a:ext>
            </a:extLst>
          </p:cNvPr>
          <p:cNvSpPr txBox="1"/>
          <p:nvPr/>
        </p:nvSpPr>
        <p:spPr>
          <a:xfrm>
            <a:off x="7725066" y="1380911"/>
            <a:ext cx="3163495" cy="461665"/>
          </a:xfrm>
          <a:prstGeom prst="rect">
            <a:avLst/>
          </a:prstGeom>
          <a:noFill/>
        </p:spPr>
        <p:txBody>
          <a:bodyPr wrap="none" rtlCol="0">
            <a:spAutoFit/>
          </a:bodyPr>
          <a:lstStyle/>
          <a:p>
            <a:r>
              <a:rPr lang="en-CA" sz="2400" dirty="0">
                <a:solidFill>
                  <a:srgbClr val="305082"/>
                </a:solidFill>
              </a:rPr>
              <a:t>Geographical difference</a:t>
            </a:r>
          </a:p>
        </p:txBody>
      </p:sp>
    </p:spTree>
    <p:extLst>
      <p:ext uri="{BB962C8B-B14F-4D97-AF65-F5344CB8AC3E}">
        <p14:creationId xmlns:p14="http://schemas.microsoft.com/office/powerpoint/2010/main" val="1412732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8</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15871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Data</a:t>
            </a:r>
          </a:p>
        </p:txBody>
      </p:sp>
      <p:sp>
        <p:nvSpPr>
          <p:cNvPr id="15" name="TextBox 14">
            <a:extLst>
              <a:ext uri="{FF2B5EF4-FFF2-40B4-BE49-F238E27FC236}">
                <a16:creationId xmlns:a16="http://schemas.microsoft.com/office/drawing/2014/main" id="{BDBC88A1-D72A-24B4-B8D6-9E65244C2825}"/>
              </a:ext>
            </a:extLst>
          </p:cNvPr>
          <p:cNvSpPr txBox="1"/>
          <p:nvPr/>
        </p:nvSpPr>
        <p:spPr>
          <a:xfrm>
            <a:off x="373493" y="3429000"/>
            <a:ext cx="4951997" cy="1092607"/>
          </a:xfrm>
          <a:prstGeom prst="rect">
            <a:avLst/>
          </a:prstGeom>
          <a:noFill/>
        </p:spPr>
        <p:txBody>
          <a:bodyPr wrap="none" rtlCol="0">
            <a:spAutoFit/>
          </a:bodyPr>
          <a:lstStyle/>
          <a:p>
            <a:pPr algn="ctr">
              <a:spcAft>
                <a:spcPts val="600"/>
              </a:spcAft>
            </a:pPr>
            <a:r>
              <a:rPr lang="en-US" sz="2000" u="sng" dirty="0">
                <a:solidFill>
                  <a:srgbClr val="305082"/>
                </a:solidFill>
                <a:latin typeface="Verdana" panose="020B0604030504040204" pitchFamily="34" charset="0"/>
                <a:ea typeface="Verdana" panose="020B0604030504040204" pitchFamily="34" charset="0"/>
                <a:cs typeface="Verdana" panose="020B0604030504040204" pitchFamily="34" charset="0"/>
              </a:rPr>
              <a:t>COVID-19 ICU Admissions in Ontario</a:t>
            </a:r>
          </a:p>
          <a:p>
            <a:pPr algn="ctr"/>
            <a:r>
              <a:rPr lang="en-US" sz="2000" dirty="0">
                <a:solidFill>
                  <a:srgbClr val="305082"/>
                </a:solidFill>
                <a:latin typeface="Verdana" panose="020B0604030504040204" pitchFamily="34" charset="0"/>
                <a:ea typeface="Verdana" panose="020B0604030504040204" pitchFamily="34" charset="0"/>
                <a:cs typeface="Verdana" panose="020B0604030504040204" pitchFamily="34" charset="0"/>
              </a:rPr>
              <a:t>Academic ICUs (N=799, 28.5%)</a:t>
            </a:r>
            <a:br>
              <a:rPr lang="en-US" sz="2000" dirty="0">
                <a:solidFill>
                  <a:srgbClr val="305082"/>
                </a:solidFill>
                <a:latin typeface="Verdana" panose="020B0604030504040204" pitchFamily="34" charset="0"/>
                <a:ea typeface="Verdana" panose="020B0604030504040204" pitchFamily="34" charset="0"/>
                <a:cs typeface="Verdana" panose="020B0604030504040204" pitchFamily="34" charset="0"/>
              </a:rPr>
            </a:br>
            <a:r>
              <a:rPr lang="en-US" sz="2000" dirty="0">
                <a:solidFill>
                  <a:srgbClr val="305082"/>
                </a:solidFill>
                <a:latin typeface="Verdana" panose="020B0604030504040204" pitchFamily="34" charset="0"/>
                <a:ea typeface="Verdana" panose="020B0604030504040204" pitchFamily="34" charset="0"/>
                <a:cs typeface="Verdana" panose="020B0604030504040204" pitchFamily="34" charset="0"/>
              </a:rPr>
              <a:t>Community ICUs (N=2,040, 71.5%)</a:t>
            </a:r>
          </a:p>
        </p:txBody>
      </p:sp>
      <p:sp>
        <p:nvSpPr>
          <p:cNvPr id="16" name="TextBox 15">
            <a:extLst>
              <a:ext uri="{FF2B5EF4-FFF2-40B4-BE49-F238E27FC236}">
                <a16:creationId xmlns:a16="http://schemas.microsoft.com/office/drawing/2014/main" id="{FDF1D22D-E58A-8961-862B-1891DF5554C9}"/>
              </a:ext>
            </a:extLst>
          </p:cNvPr>
          <p:cNvSpPr txBox="1"/>
          <p:nvPr/>
        </p:nvSpPr>
        <p:spPr>
          <a:xfrm>
            <a:off x="828931" y="1292966"/>
            <a:ext cx="10524869" cy="584775"/>
          </a:xfrm>
          <a:prstGeom prst="rect">
            <a:avLst/>
          </a:prstGeom>
          <a:noFill/>
        </p:spPr>
        <p:txBody>
          <a:bodyPr wrap="none" rtlCol="0">
            <a:spAutoFit/>
          </a:bodyPr>
          <a:lstStyle/>
          <a:p>
            <a:r>
              <a:rPr lang="en-CA" sz="3200" dirty="0">
                <a:solidFill>
                  <a:srgbClr val="305082"/>
                </a:solidFill>
                <a:latin typeface="Verdana" panose="020B0604030504040204" pitchFamily="34" charset="0"/>
                <a:ea typeface="Verdana" panose="020B0604030504040204" pitchFamily="34" charset="0"/>
                <a:cs typeface="Verdana" panose="020B0604030504040204" pitchFamily="34" charset="0"/>
              </a:rPr>
              <a:t>Most patients receive care in community hospitals</a:t>
            </a:r>
          </a:p>
        </p:txBody>
      </p:sp>
      <p:grpSp>
        <p:nvGrpSpPr>
          <p:cNvPr id="20" name="Group 19">
            <a:extLst>
              <a:ext uri="{FF2B5EF4-FFF2-40B4-BE49-F238E27FC236}">
                <a16:creationId xmlns:a16="http://schemas.microsoft.com/office/drawing/2014/main" id="{2452D129-965C-F51E-E722-56244DC99A3C}"/>
              </a:ext>
            </a:extLst>
          </p:cNvPr>
          <p:cNvGrpSpPr/>
          <p:nvPr/>
        </p:nvGrpSpPr>
        <p:grpSpPr>
          <a:xfrm>
            <a:off x="5677275" y="2424936"/>
            <a:ext cx="5676525" cy="3739889"/>
            <a:chOff x="5481962" y="2264704"/>
            <a:chExt cx="5676525" cy="3739889"/>
          </a:xfrm>
        </p:grpSpPr>
        <p:pic>
          <p:nvPicPr>
            <p:cNvPr id="14" name="Picture 13">
              <a:extLst>
                <a:ext uri="{FF2B5EF4-FFF2-40B4-BE49-F238E27FC236}">
                  <a16:creationId xmlns:a16="http://schemas.microsoft.com/office/drawing/2014/main" id="{860E8C3E-1198-E06C-3555-B7D806D991A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1962" y="2300988"/>
              <a:ext cx="5676525" cy="3703605"/>
            </a:xfrm>
            <a:prstGeom prst="rect">
              <a:avLst/>
            </a:prstGeom>
            <a:noFill/>
          </p:spPr>
        </p:pic>
        <p:sp>
          <p:nvSpPr>
            <p:cNvPr id="17" name="Rectangle 16">
              <a:extLst>
                <a:ext uri="{FF2B5EF4-FFF2-40B4-BE49-F238E27FC236}">
                  <a16:creationId xmlns:a16="http://schemas.microsoft.com/office/drawing/2014/main" id="{91C3FFF3-2E39-5151-4C71-6226231AC93F}"/>
                </a:ext>
              </a:extLst>
            </p:cNvPr>
            <p:cNvSpPr/>
            <p:nvPr/>
          </p:nvSpPr>
          <p:spPr>
            <a:xfrm>
              <a:off x="5481962" y="2264704"/>
              <a:ext cx="5676525" cy="3735781"/>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2" name="Group 21">
            <a:extLst>
              <a:ext uri="{FF2B5EF4-FFF2-40B4-BE49-F238E27FC236}">
                <a16:creationId xmlns:a16="http://schemas.microsoft.com/office/drawing/2014/main" id="{97D888A9-ECF9-8A79-6902-024F6C9DF613}"/>
              </a:ext>
            </a:extLst>
          </p:cNvPr>
          <p:cNvGrpSpPr/>
          <p:nvPr/>
        </p:nvGrpSpPr>
        <p:grpSpPr>
          <a:xfrm>
            <a:off x="0" y="5444"/>
            <a:ext cx="1786559" cy="714611"/>
            <a:chOff x="1033513" y="4476018"/>
            <a:chExt cx="2723057" cy="1232274"/>
          </a:xfrm>
        </p:grpSpPr>
        <p:pic>
          <p:nvPicPr>
            <p:cNvPr id="23" name="Picture 2" descr="Home - PSI Foundation">
              <a:extLst>
                <a:ext uri="{FF2B5EF4-FFF2-40B4-BE49-F238E27FC236}">
                  <a16:creationId xmlns:a16="http://schemas.microsoft.com/office/drawing/2014/main" id="{08BE0438-0F2D-55F6-F95C-B7DFA6EB83F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33513" y="4476018"/>
              <a:ext cx="2723056" cy="1202763"/>
            </a:xfrm>
            <a:prstGeom prst="rect">
              <a:avLst/>
            </a:prstGeom>
            <a:solidFill>
              <a:schemeClr val="bg1"/>
            </a:solidFill>
          </p:spPr>
        </p:pic>
        <p:sp>
          <p:nvSpPr>
            <p:cNvPr id="27" name="Rectangle 26">
              <a:extLst>
                <a:ext uri="{FF2B5EF4-FFF2-40B4-BE49-F238E27FC236}">
                  <a16:creationId xmlns:a16="http://schemas.microsoft.com/office/drawing/2014/main" id="{7A51FAF9-D369-7FCB-365A-07985628B61F}"/>
                </a:ext>
              </a:extLst>
            </p:cNvPr>
            <p:cNvSpPr/>
            <p:nvPr/>
          </p:nvSpPr>
          <p:spPr>
            <a:xfrm>
              <a:off x="1033514" y="4476018"/>
              <a:ext cx="2723056" cy="1232274"/>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8" name="Group 27">
            <a:extLst>
              <a:ext uri="{FF2B5EF4-FFF2-40B4-BE49-F238E27FC236}">
                <a16:creationId xmlns:a16="http://schemas.microsoft.com/office/drawing/2014/main" id="{251B4DC7-7467-4FEB-CDDE-BDC1CD5246FA}"/>
              </a:ext>
            </a:extLst>
          </p:cNvPr>
          <p:cNvGrpSpPr/>
          <p:nvPr/>
        </p:nvGrpSpPr>
        <p:grpSpPr>
          <a:xfrm>
            <a:off x="10637571" y="172"/>
            <a:ext cx="1554429" cy="877512"/>
            <a:chOff x="10637571" y="172"/>
            <a:chExt cx="1554429" cy="877512"/>
          </a:xfrm>
        </p:grpSpPr>
        <p:pic>
          <p:nvPicPr>
            <p:cNvPr id="29" name="Picture 4" descr="Observational Research - Methods and Guide - Research Method">
              <a:extLst>
                <a:ext uri="{FF2B5EF4-FFF2-40B4-BE49-F238E27FC236}">
                  <a16:creationId xmlns:a16="http://schemas.microsoft.com/office/drawing/2014/main" id="{85EC45FA-CE09-3D9A-E241-9ED68920211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37572" y="3146"/>
              <a:ext cx="1554428" cy="874366"/>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713EAB49-01A7-B386-5FF3-3727E9021673}"/>
                </a:ext>
              </a:extLst>
            </p:cNvPr>
            <p:cNvSpPr/>
            <p:nvPr/>
          </p:nvSpPr>
          <p:spPr>
            <a:xfrm>
              <a:off x="10637571" y="172"/>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1026" name="Picture 2" descr="Critical Care Services Ontario | CCSO">
            <a:extLst>
              <a:ext uri="{FF2B5EF4-FFF2-40B4-BE49-F238E27FC236}">
                <a16:creationId xmlns:a16="http://schemas.microsoft.com/office/drawing/2014/main" id="{B8EC0FF5-4A16-88C6-2B7C-1974D348604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414366"/>
            <a:ext cx="2937164" cy="443634"/>
          </a:xfrm>
          <a:prstGeom prst="rect">
            <a:avLst/>
          </a:prstGeom>
          <a:noFill/>
          <a:ln w="25400">
            <a:solidFill>
              <a:schemeClr val="accent1">
                <a:shade val="1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087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1EC383-C7C2-428B-A931-C10A7F8C8CF0}" type="slidenum">
              <a:rPr lang="en-CA" smtClean="0"/>
              <a:pPr/>
              <a:t>9</a:t>
            </a:fld>
            <a:endParaRPr lang="en-CA" dirty="0"/>
          </a:p>
        </p:txBody>
      </p:sp>
      <p:sp>
        <p:nvSpPr>
          <p:cNvPr id="13" name="Title 1">
            <a:extLst>
              <a:ext uri="{FF2B5EF4-FFF2-40B4-BE49-F238E27FC236}">
                <a16:creationId xmlns:a16="http://schemas.microsoft.com/office/drawing/2014/main" id="{EBB1AA88-6245-455D-617B-17ED4D1AFE70}"/>
              </a:ext>
            </a:extLst>
          </p:cNvPr>
          <p:cNvSpPr txBox="1">
            <a:spLocks/>
          </p:cNvSpPr>
          <p:nvPr/>
        </p:nvSpPr>
        <p:spPr>
          <a:xfrm>
            <a:off x="1" y="158711"/>
            <a:ext cx="12191999" cy="97402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ts val="6560"/>
              </a:lnSpc>
              <a:spcAft>
                <a:spcPts val="600"/>
              </a:spcAft>
            </a:pPr>
            <a:r>
              <a:rPr lang="en-CA" b="1" dirty="0">
                <a:solidFill>
                  <a:srgbClr val="14355A"/>
                </a:solidFill>
                <a:latin typeface="Verdana" panose="020B0604030504040204" pitchFamily="34" charset="0"/>
                <a:ea typeface="Verdana" panose="020B0604030504040204" pitchFamily="34" charset="0"/>
                <a:cs typeface="Verdana" panose="020B0604030504040204" pitchFamily="34" charset="0"/>
              </a:rPr>
              <a:t>Data</a:t>
            </a:r>
          </a:p>
        </p:txBody>
      </p:sp>
      <p:sp>
        <p:nvSpPr>
          <p:cNvPr id="16" name="TextBox 15">
            <a:extLst>
              <a:ext uri="{FF2B5EF4-FFF2-40B4-BE49-F238E27FC236}">
                <a16:creationId xmlns:a16="http://schemas.microsoft.com/office/drawing/2014/main" id="{FDF1D22D-E58A-8961-862B-1891DF5554C9}"/>
              </a:ext>
            </a:extLst>
          </p:cNvPr>
          <p:cNvSpPr txBox="1"/>
          <p:nvPr/>
        </p:nvSpPr>
        <p:spPr>
          <a:xfrm>
            <a:off x="-1" y="927393"/>
            <a:ext cx="12191999" cy="584775"/>
          </a:xfrm>
          <a:prstGeom prst="rect">
            <a:avLst/>
          </a:prstGeom>
          <a:noFill/>
        </p:spPr>
        <p:txBody>
          <a:bodyPr wrap="square" rtlCol="0">
            <a:spAutoFit/>
          </a:bodyPr>
          <a:lstStyle/>
          <a:p>
            <a:pPr algn="ctr"/>
            <a:r>
              <a:rPr lang="en-CA" sz="3200" dirty="0">
                <a:solidFill>
                  <a:srgbClr val="305082"/>
                </a:solidFill>
                <a:latin typeface="Verdana" panose="020B0604030504040204" pitchFamily="34" charset="0"/>
                <a:ea typeface="Verdana" panose="020B0604030504040204" pitchFamily="34" charset="0"/>
                <a:cs typeface="Verdana" panose="020B0604030504040204" pitchFamily="34" charset="0"/>
              </a:rPr>
              <a:t>COVID-19 patient populations are different</a:t>
            </a:r>
          </a:p>
        </p:txBody>
      </p:sp>
      <p:grpSp>
        <p:nvGrpSpPr>
          <p:cNvPr id="19" name="Group 18">
            <a:extLst>
              <a:ext uri="{FF2B5EF4-FFF2-40B4-BE49-F238E27FC236}">
                <a16:creationId xmlns:a16="http://schemas.microsoft.com/office/drawing/2014/main" id="{66CEEF0A-793A-C959-CF67-E1A2A82B28D3}"/>
              </a:ext>
            </a:extLst>
          </p:cNvPr>
          <p:cNvGrpSpPr/>
          <p:nvPr/>
        </p:nvGrpSpPr>
        <p:grpSpPr>
          <a:xfrm>
            <a:off x="0" y="0"/>
            <a:ext cx="1786559" cy="714611"/>
            <a:chOff x="1033513" y="4476018"/>
            <a:chExt cx="2723057" cy="1232274"/>
          </a:xfrm>
        </p:grpSpPr>
        <p:pic>
          <p:nvPicPr>
            <p:cNvPr id="5122" name="Picture 2" descr="Home - PSI Foundation">
              <a:extLst>
                <a:ext uri="{FF2B5EF4-FFF2-40B4-BE49-F238E27FC236}">
                  <a16:creationId xmlns:a16="http://schemas.microsoft.com/office/drawing/2014/main" id="{0B7D3B16-251B-8EA0-16D6-9B7E5F08B61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513" y="4476018"/>
              <a:ext cx="2723056" cy="1202763"/>
            </a:xfrm>
            <a:prstGeom prst="rect">
              <a:avLst/>
            </a:prstGeom>
            <a:solidFill>
              <a:schemeClr val="bg1"/>
            </a:solidFill>
          </p:spPr>
        </p:pic>
        <p:sp>
          <p:nvSpPr>
            <p:cNvPr id="18" name="Rectangle 17">
              <a:extLst>
                <a:ext uri="{FF2B5EF4-FFF2-40B4-BE49-F238E27FC236}">
                  <a16:creationId xmlns:a16="http://schemas.microsoft.com/office/drawing/2014/main" id="{0284FE21-A57F-A408-1FCB-E4D59B31ACF6}"/>
                </a:ext>
              </a:extLst>
            </p:cNvPr>
            <p:cNvSpPr/>
            <p:nvPr/>
          </p:nvSpPr>
          <p:spPr>
            <a:xfrm>
              <a:off x="1033514" y="4476018"/>
              <a:ext cx="2723056" cy="1232274"/>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5" name="Group 24">
            <a:extLst>
              <a:ext uri="{FF2B5EF4-FFF2-40B4-BE49-F238E27FC236}">
                <a16:creationId xmlns:a16="http://schemas.microsoft.com/office/drawing/2014/main" id="{27BF77EF-914C-6A0B-023F-CA61252BCF6C}"/>
              </a:ext>
            </a:extLst>
          </p:cNvPr>
          <p:cNvGrpSpPr/>
          <p:nvPr/>
        </p:nvGrpSpPr>
        <p:grpSpPr>
          <a:xfrm>
            <a:off x="10637571" y="172"/>
            <a:ext cx="1554429" cy="877512"/>
            <a:chOff x="10637571" y="172"/>
            <a:chExt cx="1554429" cy="877512"/>
          </a:xfrm>
        </p:grpSpPr>
        <p:pic>
          <p:nvPicPr>
            <p:cNvPr id="26" name="Picture 4" descr="Observational Research - Methods and Guide - Research Method">
              <a:extLst>
                <a:ext uri="{FF2B5EF4-FFF2-40B4-BE49-F238E27FC236}">
                  <a16:creationId xmlns:a16="http://schemas.microsoft.com/office/drawing/2014/main" id="{F4095D00-F6F1-23C7-2768-F92A0FBE68E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37572" y="3146"/>
              <a:ext cx="1554428" cy="874366"/>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9729E14-FC9F-CFD3-36BA-86089CC9CCCD}"/>
                </a:ext>
              </a:extLst>
            </p:cNvPr>
            <p:cNvSpPr/>
            <p:nvPr/>
          </p:nvSpPr>
          <p:spPr>
            <a:xfrm>
              <a:off x="10637571" y="172"/>
              <a:ext cx="1554428" cy="877512"/>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pic>
        <p:nvPicPr>
          <p:cNvPr id="3" name="Picture 2" descr="Critical Care Services Ontario | CCSO">
            <a:extLst>
              <a:ext uri="{FF2B5EF4-FFF2-40B4-BE49-F238E27FC236}">
                <a16:creationId xmlns:a16="http://schemas.microsoft.com/office/drawing/2014/main" id="{C761A2D2-DC8D-2A0C-15AA-81B8E4EEA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6443662"/>
            <a:ext cx="2743200" cy="414338"/>
          </a:xfrm>
          <a:prstGeom prst="rect">
            <a:avLst/>
          </a:prstGeom>
          <a:noFill/>
          <a:ln w="25400">
            <a:solidFill>
              <a:schemeClr val="accent1">
                <a:shade val="15000"/>
              </a:schemeClr>
            </a:solidFill>
          </a:ln>
          <a:extLst>
            <a:ext uri="{909E8E84-426E-40DD-AFC4-6F175D3DCCD1}">
              <a14:hiddenFill xmlns:a14="http://schemas.microsoft.com/office/drawing/2010/main">
                <a:solidFill>
                  <a:srgbClr val="FFFFFF"/>
                </a:solidFill>
              </a14:hiddenFill>
            </a:ext>
          </a:extLst>
        </p:spPr>
      </p:pic>
      <p:pic>
        <p:nvPicPr>
          <p:cNvPr id="5" name="Picture 4" descr="A table with numbers and text&#10;&#10;Description automatically generated">
            <a:extLst>
              <a:ext uri="{FF2B5EF4-FFF2-40B4-BE49-F238E27FC236}">
                <a16:creationId xmlns:a16="http://schemas.microsoft.com/office/drawing/2014/main" id="{433552F6-3397-4CE5-D274-69E07DB0C4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86558" y="1512168"/>
            <a:ext cx="8728364" cy="4798814"/>
          </a:xfrm>
          <a:prstGeom prst="rect">
            <a:avLst/>
          </a:prstGeom>
          <a:ln w="25400">
            <a:solidFill>
              <a:schemeClr val="accent1">
                <a:shade val="15000"/>
              </a:schemeClr>
            </a:solidFill>
          </a:ln>
        </p:spPr>
      </p:pic>
    </p:spTree>
    <p:extLst>
      <p:ext uri="{BB962C8B-B14F-4D97-AF65-F5344CB8AC3E}">
        <p14:creationId xmlns:p14="http://schemas.microsoft.com/office/powerpoint/2010/main" val="4254978504"/>
      </p:ext>
    </p:extLst>
  </p:cSld>
  <p:clrMapOvr>
    <a:masterClrMapping/>
  </p:clrMapOvr>
</p:sld>
</file>

<file path=ppt/theme/theme1.xml><?xml version="1.0" encoding="utf-8"?>
<a:theme xmlns:a="http://schemas.openxmlformats.org/drawingml/2006/main" name="Office Theme">
  <a:themeElements>
    <a:clrScheme name="NHKI Colours">
      <a:dk1>
        <a:srgbClr val="527DBF"/>
      </a:dk1>
      <a:lt1>
        <a:srgbClr val="FFFFFF"/>
      </a:lt1>
      <a:dk2>
        <a:srgbClr val="305082"/>
      </a:dk2>
      <a:lt2>
        <a:srgbClr val="E9F1FA"/>
      </a:lt2>
      <a:accent1>
        <a:srgbClr val="8AC2E9"/>
      </a:accent1>
      <a:accent2>
        <a:srgbClr val="27AAE1"/>
      </a:accent2>
      <a:accent3>
        <a:srgbClr val="0058A8"/>
      </a:accent3>
      <a:accent4>
        <a:srgbClr val="76A5C7"/>
      </a:accent4>
      <a:accent5>
        <a:srgbClr val="FFC000"/>
      </a:accent5>
      <a:accent6>
        <a:srgbClr val="70AD47"/>
      </a:accent6>
      <a:hlink>
        <a:srgbClr val="00B0F0"/>
      </a:hlink>
      <a:folHlink>
        <a:srgbClr val="2E75B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3BEB1AD0340E468D477139C7E6DBD8" ma:contentTypeVersion="13" ma:contentTypeDescription="Create a new document." ma:contentTypeScope="" ma:versionID="7091b6aa82201025c173208055b54e54">
  <xsd:schema xmlns:xsd="http://www.w3.org/2001/XMLSchema" xmlns:xs="http://www.w3.org/2001/XMLSchema" xmlns:p="http://schemas.microsoft.com/office/2006/metadata/properties" xmlns:ns2="f5ee7e71-09ac-4c02-865c-9c648656807f" xmlns:ns3="f936bd3e-f241-4811-aae3-9536cd51b658" targetNamespace="http://schemas.microsoft.com/office/2006/metadata/properties" ma:root="true" ma:fieldsID="5a8412cef8f6b668b339446751519ceb" ns2:_="" ns3:_="">
    <xsd:import namespace="f5ee7e71-09ac-4c02-865c-9c648656807f"/>
    <xsd:import namespace="f936bd3e-f241-4811-aae3-9536cd51b65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ee7e71-09ac-4c02-865c-9c648656807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b3bd45d0-aadd-4f31-bce2-3c5993825758}" ma:internalName="TaxCatchAll" ma:showField="CatchAllData" ma:web="f5ee7e71-09ac-4c02-865c-9c648656807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936bd3e-f241-4811-aae3-9536cd51b65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faf260b-1e44-4780-8ae1-0b8ba4d51a6f"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f5ee7e71-09ac-4c02-865c-9c648656807f" xsi:nil="true"/>
    <lcf76f155ced4ddcb4097134ff3c332f xmlns="f936bd3e-f241-4811-aae3-9536cd51b658">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8C958EB-1D7F-4AA5-9992-1F5C738D554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ee7e71-09ac-4c02-865c-9c648656807f"/>
    <ds:schemaRef ds:uri="f936bd3e-f241-4811-aae3-9536cd51b65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2F4214-87DB-48F2-AB05-DAEE671F2613}">
  <ds:schemaRefs>
    <ds:schemaRef ds:uri="http://schemas.microsoft.com/sharepoint/v3/contenttype/forms"/>
  </ds:schemaRefs>
</ds:datastoreItem>
</file>

<file path=customXml/itemProps3.xml><?xml version="1.0" encoding="utf-8"?>
<ds:datastoreItem xmlns:ds="http://schemas.openxmlformats.org/officeDocument/2006/customXml" ds:itemID="{1A12925F-08E4-4644-8571-B3CBD91D5AFF}">
  <ds:schemaRefs>
    <ds:schemaRef ds:uri="f5ee7e71-09ac-4c02-865c-9c648656807f"/>
    <ds:schemaRef ds:uri="http://schemas.microsoft.com/office/2006/documentManagement/types"/>
    <ds:schemaRef ds:uri="http://www.w3.org/XML/1998/namespace"/>
    <ds:schemaRef ds:uri="http://schemas.openxmlformats.org/package/2006/metadata/core-properties"/>
    <ds:schemaRef ds:uri="http://purl.org/dc/elements/1.1/"/>
    <ds:schemaRef ds:uri="http://schemas.microsoft.com/office/2006/metadata/properties"/>
    <ds:schemaRef ds:uri="f936bd3e-f241-4811-aae3-9536cd51b658"/>
    <ds:schemaRef ds:uri="http://purl.org/dc/dcmitype/"/>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2751</TotalTime>
  <Words>704</Words>
  <Application>Microsoft Office PowerPoint</Application>
  <PresentationFormat>Widescreen</PresentationFormat>
  <Paragraphs>168</Paragraphs>
  <Slides>28</Slides>
  <Notes>28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Calibri</vt:lpstr>
      <vt:lpstr>Calibri Light</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Niagara 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Cobian,Anna</dc:creator>
  <cp:lastModifiedBy>Radutsky, Veronica</cp:lastModifiedBy>
  <cp:revision>187</cp:revision>
  <dcterms:created xsi:type="dcterms:W3CDTF">2022-12-21T16:46:46Z</dcterms:created>
  <dcterms:modified xsi:type="dcterms:W3CDTF">2023-09-11T19:37:10Z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0x010100293BEB1AD0340E468D477139C7E6DBD8</vt:lpwstr>
  </property>
  <property fmtid="{D5CDD505-2E9C-101B-9397-08002B2CF9AE}" pid="3" name="MediaServiceImageTags">
    <vt:lpwstr/>
  </property>
</Properties>
</file>