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83" r:id="rId1"/>
    <p:sldMasterId id="2147483819" r:id="rId2"/>
    <p:sldMasterId id="2147483820" r:id="rId3"/>
    <p:sldMasterId id="2147483840" r:id="rId4"/>
  </p:sldMasterIdLst>
  <p:notesMasterIdLst>
    <p:notesMasterId r:id="rId22"/>
  </p:notesMasterIdLst>
  <p:handoutMasterIdLst>
    <p:handoutMasterId r:id="rId23"/>
  </p:handoutMasterIdLst>
  <p:sldIdLst>
    <p:sldId id="6141" r:id="rId5"/>
    <p:sldId id="6145" r:id="rId6"/>
    <p:sldId id="6144" r:id="rId7"/>
    <p:sldId id="379" r:id="rId8"/>
    <p:sldId id="375" r:id="rId9"/>
    <p:sldId id="373" r:id="rId10"/>
    <p:sldId id="372" r:id="rId11"/>
    <p:sldId id="374" r:id="rId12"/>
    <p:sldId id="1280" r:id="rId13"/>
    <p:sldId id="1264" r:id="rId14"/>
    <p:sldId id="1277" r:id="rId15"/>
    <p:sldId id="1256" r:id="rId16"/>
    <p:sldId id="1278" r:id="rId17"/>
    <p:sldId id="1270" r:id="rId18"/>
    <p:sldId id="1272" r:id="rId19"/>
    <p:sldId id="1271" r:id="rId20"/>
    <p:sldId id="6146" r:id="rId21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2DBE00EF-FE3A-4C4D-9EF2-856D96D80590}">
          <p14:sldIdLst>
            <p14:sldId id="6141"/>
            <p14:sldId id="6145"/>
            <p14:sldId id="6144"/>
            <p14:sldId id="379"/>
            <p14:sldId id="375"/>
            <p14:sldId id="373"/>
            <p14:sldId id="372"/>
            <p14:sldId id="374"/>
            <p14:sldId id="1280"/>
            <p14:sldId id="1264"/>
            <p14:sldId id="1277"/>
            <p14:sldId id="1256"/>
            <p14:sldId id="1278"/>
            <p14:sldId id="1270"/>
            <p14:sldId id="1272"/>
            <p14:sldId id="1271"/>
            <p14:sldId id="61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ney, Margaret (NIH/NCI) [E]" initials="MM([" lastIdx="2" clrIdx="0">
    <p:extLst>
      <p:ext uri="{19B8F6BF-5375-455C-9EA6-DF929625EA0E}">
        <p15:presenceInfo xmlns:p15="http://schemas.microsoft.com/office/powerpoint/2012/main" userId="S::mooneym@nih.gov::8f26f6cf-66fc-40b5-8a45-9c7a42fd1c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FF"/>
    <a:srgbClr val="FF9900"/>
    <a:srgbClr val="E5F5FF"/>
    <a:srgbClr val="CCECFF"/>
    <a:srgbClr val="99CCFF"/>
    <a:srgbClr val="000000"/>
    <a:srgbClr val="FFCC00"/>
    <a:srgbClr val="CC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93792" autoAdjust="0"/>
  </p:normalViewPr>
  <p:slideViewPr>
    <p:cSldViewPr snapToGrid="0" snapToObjects="1">
      <p:cViewPr varScale="1">
        <p:scale>
          <a:sx n="95" d="100"/>
          <a:sy n="95" d="100"/>
        </p:scale>
        <p:origin x="22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269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rrecol\Desktop\Copy%20of%20CIRB_2020-2021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517-43DB-BD3D-D98C862CA2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517-43DB-BD3D-D98C862CA2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517-43DB-BD3D-D98C862CA2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517-43DB-BD3D-D98C862CA20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66591C-10C9-446E-A49C-3C695BA2AA2B}" type="CATEGORYNAME">
                      <a:rPr lang="en-US" sz="2000"/>
                      <a:pPr>
                        <a:defRPr/>
                      </a:pPr>
                      <a:t>[CATEGORY NAME]</a:t>
                    </a:fld>
                    <a:r>
                      <a:rPr lang="en-US" sz="2000" baseline="0" dirty="0"/>
                      <a:t>, </a:t>
                    </a:r>
                    <a:fld id="{B7CC7AB1-BB7B-4780-A3FF-353BDF8DDCBC}" type="VALUE">
                      <a:rPr lang="en-US" sz="2000" baseline="0"/>
                      <a:pPr>
                        <a:defRPr/>
                      </a:pPr>
                      <a:t>[VALUE]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17-43DB-BD3D-D98C862CA20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EF6494-F32E-495C-97FA-81585558DE25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/>
                      <a:t>, </a:t>
                    </a:r>
                    <a:fld id="{FCE0E701-8F21-4D8B-AE63-29BE6E214A25}" type="VALUE">
                      <a:rPr lang="en-US" sz="2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17-43DB-BD3D-D98C862CA20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9066ACB-DB78-4CD5-A23E-94CD809188F3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/>
                      <a:t>, </a:t>
                    </a:r>
                    <a:fld id="{095E193F-C74B-4BE7-988E-1DDD8078083E}" type="VALUE">
                      <a:rPr lang="en-US" sz="2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17-43DB-BD3D-D98C862CA20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BB426A-B58E-43C6-B458-99E8FCAE7795}" type="CATEGORYNAME">
                      <a:rPr lang="en-US" sz="200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/>
                      <a:t>, </a:t>
                    </a:r>
                    <a:fld id="{C792C0D5-1D6D-4C06-8207-BE8E57DB13FE}" type="VALUE">
                      <a:rPr lang="en-US" sz="2000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17-43DB-BD3D-D98C862CA20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Sheet4!$A$31:$A$34</c:f>
              <c:strCache>
                <c:ptCount val="4"/>
                <c:pt idx="0">
                  <c:v>LPE</c:v>
                </c:pt>
                <c:pt idx="1">
                  <c:v>Peds</c:v>
                </c:pt>
                <c:pt idx="2">
                  <c:v>EPE</c:v>
                </c:pt>
                <c:pt idx="3">
                  <c:v>CPC</c:v>
                </c:pt>
              </c:strCache>
            </c:strRef>
          </c:cat>
          <c:val>
            <c:numRef>
              <c:f>Sheet4!$B$31:$B$34</c:f>
              <c:numCache>
                <c:formatCode>General</c:formatCode>
                <c:ptCount val="4"/>
                <c:pt idx="0">
                  <c:v>319</c:v>
                </c:pt>
                <c:pt idx="1">
                  <c:v>142</c:v>
                </c:pt>
                <c:pt idx="2">
                  <c:v>180</c:v>
                </c:pt>
                <c:pt idx="3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17-43DB-BD3D-D98C862CA2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Sheet4!$A$6</c:f>
              <c:strCache>
                <c:ptCount val="1"/>
                <c:pt idx="0">
                  <c:v>Initial Review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Sheet4!$B$4:$E$5</c:f>
              <c:strCache>
                <c:ptCount val="4"/>
                <c:pt idx="0">
                  <c:v>LPE</c:v>
                </c:pt>
                <c:pt idx="1">
                  <c:v>Peds</c:v>
                </c:pt>
                <c:pt idx="2">
                  <c:v>EPE</c:v>
                </c:pt>
                <c:pt idx="3">
                  <c:v>CPC</c:v>
                </c:pt>
              </c:strCache>
            </c:strRef>
          </c:cat>
          <c:val>
            <c:numRef>
              <c:f>Sheet4!$B$6:$E$6</c:f>
              <c:numCache>
                <c:formatCode>General</c:formatCode>
                <c:ptCount val="4"/>
                <c:pt idx="0">
                  <c:v>31</c:v>
                </c:pt>
                <c:pt idx="1">
                  <c:v>15</c:v>
                </c:pt>
                <c:pt idx="2">
                  <c:v>28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D-4B39-B0F8-8F6F0F29E3DA}"/>
            </c:ext>
          </c:extLst>
        </c:ser>
        <c:ser>
          <c:idx val="1"/>
          <c:order val="1"/>
          <c:tx>
            <c:strRef>
              <c:f>Sheet4!$A$7</c:f>
              <c:strCache>
                <c:ptCount val="1"/>
                <c:pt idx="0">
                  <c:v>Study Chair Response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Sheet4!$B$4:$E$5</c:f>
              <c:strCache>
                <c:ptCount val="4"/>
                <c:pt idx="0">
                  <c:v>LPE</c:v>
                </c:pt>
                <c:pt idx="1">
                  <c:v>Peds</c:v>
                </c:pt>
                <c:pt idx="2">
                  <c:v>EPE</c:v>
                </c:pt>
                <c:pt idx="3">
                  <c:v>CPC</c:v>
                </c:pt>
              </c:strCache>
            </c:strRef>
          </c:cat>
          <c:val>
            <c:numRef>
              <c:f>Sheet4!$B$7:$E$7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D-4B39-B0F8-8F6F0F29E3DA}"/>
            </c:ext>
          </c:extLst>
        </c:ser>
        <c:ser>
          <c:idx val="2"/>
          <c:order val="2"/>
          <c:tx>
            <c:strRef>
              <c:f>Sheet4!$A$8</c:f>
              <c:strCache>
                <c:ptCount val="1"/>
                <c:pt idx="0">
                  <c:v>Continuing Review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Sheet4!$B$4:$E$5</c:f>
              <c:strCache>
                <c:ptCount val="4"/>
                <c:pt idx="0">
                  <c:v>LPE</c:v>
                </c:pt>
                <c:pt idx="1">
                  <c:v>Peds</c:v>
                </c:pt>
                <c:pt idx="2">
                  <c:v>EPE</c:v>
                </c:pt>
                <c:pt idx="3">
                  <c:v>CPC</c:v>
                </c:pt>
              </c:strCache>
            </c:strRef>
          </c:cat>
          <c:val>
            <c:numRef>
              <c:f>Sheet4!$B$8:$E$8</c:f>
              <c:numCache>
                <c:formatCode>General</c:formatCode>
                <c:ptCount val="4"/>
                <c:pt idx="0">
                  <c:v>215</c:v>
                </c:pt>
                <c:pt idx="1">
                  <c:v>75</c:v>
                </c:pt>
                <c:pt idx="2">
                  <c:v>144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9D-4B39-B0F8-8F6F0F29E3DA}"/>
            </c:ext>
          </c:extLst>
        </c:ser>
        <c:ser>
          <c:idx val="3"/>
          <c:order val="3"/>
          <c:tx>
            <c:strRef>
              <c:f>Sheet4!$A$9</c:f>
              <c:strCache>
                <c:ptCount val="1"/>
                <c:pt idx="0">
                  <c:v>Amendment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Sheet4!$B$4:$E$5</c:f>
              <c:strCache>
                <c:ptCount val="4"/>
                <c:pt idx="0">
                  <c:v>LPE</c:v>
                </c:pt>
                <c:pt idx="1">
                  <c:v>Peds</c:v>
                </c:pt>
                <c:pt idx="2">
                  <c:v>EPE</c:v>
                </c:pt>
                <c:pt idx="3">
                  <c:v>CPC</c:v>
                </c:pt>
              </c:strCache>
            </c:strRef>
          </c:cat>
          <c:val>
            <c:numRef>
              <c:f>Sheet4!$B$9:$E$9</c:f>
              <c:numCache>
                <c:formatCode>General</c:formatCode>
                <c:ptCount val="4"/>
                <c:pt idx="0">
                  <c:v>28</c:v>
                </c:pt>
                <c:pt idx="1">
                  <c:v>11</c:v>
                </c:pt>
                <c:pt idx="2">
                  <c:v>25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9D-4B39-B0F8-8F6F0F29E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976720"/>
        <c:axId val="580967208"/>
      </c:barChart>
      <c:catAx>
        <c:axId val="580976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Board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67208"/>
        <c:crosses val="autoZero"/>
        <c:auto val="1"/>
        <c:lblAlgn val="ctr"/>
        <c:lblOffset val="100"/>
        <c:noMultiLvlLbl val="0"/>
      </c:catAx>
      <c:valAx>
        <c:axId val="580967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Reviews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976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55679356649383E-2"/>
          <c:y val="4.1579134040869777E-2"/>
          <c:w val="0.91566479447437832"/>
          <c:h val="0.90520437617657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Sheet4!$J$4:$M$5</c:f>
              <c:strCache>
                <c:ptCount val="4"/>
                <c:pt idx="0">
                  <c:v>LPE</c:v>
                </c:pt>
                <c:pt idx="1">
                  <c:v>Peds</c:v>
                </c:pt>
                <c:pt idx="2">
                  <c:v>EPE</c:v>
                </c:pt>
                <c:pt idx="3">
                  <c:v>CPC</c:v>
                </c:pt>
              </c:strCache>
            </c:strRef>
          </c:cat>
          <c:val>
            <c:numRef>
              <c:f>Sheet4!$J$6:$M$6</c:f>
              <c:numCache>
                <c:formatCode>General</c:formatCode>
                <c:ptCount val="4"/>
                <c:pt idx="0">
                  <c:v>627</c:v>
                </c:pt>
                <c:pt idx="1">
                  <c:v>257</c:v>
                </c:pt>
                <c:pt idx="2">
                  <c:v>390</c:v>
                </c:pt>
                <c:pt idx="3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3A-4CF4-AC26-CF1C46678F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92745680"/>
        <c:axId val="592739776"/>
      </c:barChart>
      <c:catAx>
        <c:axId val="5927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739776"/>
        <c:crosses val="autoZero"/>
        <c:auto val="1"/>
        <c:lblAlgn val="ctr"/>
        <c:lblOffset val="100"/>
        <c:noMultiLvlLbl val="0"/>
      </c:catAx>
      <c:valAx>
        <c:axId val="59273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74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3ED1F-9DE1-4107-8FD1-FDA218E8EAB7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6082EAB-CF88-4D1D-B752-8E69E0535DB2}">
      <dgm:prSet custT="1"/>
      <dgm:spPr/>
      <dgm:t>
        <a:bodyPr/>
        <a:lstStyle/>
        <a:p>
          <a:r>
            <a:rPr lang="en-US" sz="2800" dirty="0"/>
            <a:t>MDs		31</a:t>
          </a:r>
        </a:p>
      </dgm:t>
    </dgm:pt>
    <dgm:pt modelId="{96E90E82-0574-4B80-A7E3-2A96C7C4B947}" type="parTrans" cxnId="{76A1AFCD-925F-432C-B010-8ACB3916FC03}">
      <dgm:prSet/>
      <dgm:spPr/>
      <dgm:t>
        <a:bodyPr/>
        <a:lstStyle/>
        <a:p>
          <a:endParaRPr lang="en-US" sz="2800"/>
        </a:p>
      </dgm:t>
    </dgm:pt>
    <dgm:pt modelId="{48619B92-402A-4CA7-AB14-C788436F2471}" type="sibTrans" cxnId="{76A1AFCD-925F-432C-B010-8ACB3916FC03}">
      <dgm:prSet/>
      <dgm:spPr/>
      <dgm:t>
        <a:bodyPr/>
        <a:lstStyle/>
        <a:p>
          <a:endParaRPr lang="en-US" sz="2800"/>
        </a:p>
      </dgm:t>
    </dgm:pt>
    <dgm:pt modelId="{BC1E2D05-A415-4D48-A02E-9A776C9404AC}">
      <dgm:prSet custT="1"/>
      <dgm:spPr/>
      <dgm:t>
        <a:bodyPr/>
        <a:lstStyle/>
        <a:p>
          <a:r>
            <a:rPr lang="en-US" sz="2800" dirty="0"/>
            <a:t>Patient Reps         15</a:t>
          </a:r>
        </a:p>
      </dgm:t>
    </dgm:pt>
    <dgm:pt modelId="{A8AED1BF-978A-4DD5-AB12-3DD30B05DDE8}" type="parTrans" cxnId="{3A5BFF7B-D42C-46BE-A3D7-409F2D88CF7E}">
      <dgm:prSet/>
      <dgm:spPr/>
      <dgm:t>
        <a:bodyPr/>
        <a:lstStyle/>
        <a:p>
          <a:endParaRPr lang="en-US" sz="2800"/>
        </a:p>
      </dgm:t>
    </dgm:pt>
    <dgm:pt modelId="{66E27406-EDE9-4F38-A29F-3A3A5CBB7AD0}" type="sibTrans" cxnId="{3A5BFF7B-D42C-46BE-A3D7-409F2D88CF7E}">
      <dgm:prSet/>
      <dgm:spPr/>
      <dgm:t>
        <a:bodyPr/>
        <a:lstStyle/>
        <a:p>
          <a:endParaRPr lang="en-US" sz="2800"/>
        </a:p>
      </dgm:t>
    </dgm:pt>
    <dgm:pt modelId="{7EA8357B-3921-4C21-9BDC-53905614C62F}">
      <dgm:prSet custT="1"/>
      <dgm:spPr/>
      <dgm:t>
        <a:bodyPr/>
        <a:lstStyle/>
        <a:p>
          <a:r>
            <a:rPr lang="en-US" sz="2800"/>
            <a:t>Nurses		6</a:t>
          </a:r>
        </a:p>
      </dgm:t>
    </dgm:pt>
    <dgm:pt modelId="{FF0BE9AB-4E0D-4BEC-B200-B79176107E13}" type="parTrans" cxnId="{7716D445-083A-4134-B36C-0D71FFBC3377}">
      <dgm:prSet/>
      <dgm:spPr/>
      <dgm:t>
        <a:bodyPr/>
        <a:lstStyle/>
        <a:p>
          <a:endParaRPr lang="en-US" sz="2800"/>
        </a:p>
      </dgm:t>
    </dgm:pt>
    <dgm:pt modelId="{ACCCF0FD-FBCD-4E5F-ADD1-7D322CD6DC35}" type="sibTrans" cxnId="{7716D445-083A-4134-B36C-0D71FFBC3377}">
      <dgm:prSet/>
      <dgm:spPr/>
      <dgm:t>
        <a:bodyPr/>
        <a:lstStyle/>
        <a:p>
          <a:endParaRPr lang="en-US" sz="2800"/>
        </a:p>
      </dgm:t>
    </dgm:pt>
    <dgm:pt modelId="{DA016E5A-13FE-4CA5-8CCD-DD82CA515446}">
      <dgm:prSet custT="1"/>
      <dgm:spPr/>
      <dgm:t>
        <a:bodyPr/>
        <a:lstStyle/>
        <a:p>
          <a:r>
            <a:rPr lang="en-US" sz="2800"/>
            <a:t>Pharmacists	5</a:t>
          </a:r>
        </a:p>
      </dgm:t>
    </dgm:pt>
    <dgm:pt modelId="{5860D0EC-8319-4A64-A7D1-6F3E7E9FB7FE}" type="parTrans" cxnId="{27408DBD-C3D9-4EAC-B5C7-D212DEDF3555}">
      <dgm:prSet/>
      <dgm:spPr/>
      <dgm:t>
        <a:bodyPr/>
        <a:lstStyle/>
        <a:p>
          <a:endParaRPr lang="en-US" sz="2800"/>
        </a:p>
      </dgm:t>
    </dgm:pt>
    <dgm:pt modelId="{861D5AD6-D37F-48FB-8EFE-6484898B4370}" type="sibTrans" cxnId="{27408DBD-C3D9-4EAC-B5C7-D212DEDF3555}">
      <dgm:prSet/>
      <dgm:spPr/>
      <dgm:t>
        <a:bodyPr/>
        <a:lstStyle/>
        <a:p>
          <a:endParaRPr lang="en-US" sz="2800"/>
        </a:p>
      </dgm:t>
    </dgm:pt>
    <dgm:pt modelId="{B1FAAA1F-C997-4FC1-B9FB-FBA67482B50B}">
      <dgm:prSet custT="1"/>
      <dgm:spPr/>
      <dgm:t>
        <a:bodyPr/>
        <a:lstStyle/>
        <a:p>
          <a:r>
            <a:rPr lang="en-US" sz="2800"/>
            <a:t>Ethicists		4</a:t>
          </a:r>
        </a:p>
      </dgm:t>
    </dgm:pt>
    <dgm:pt modelId="{AC32ED0F-1468-4F34-93DB-CCE53AFE9DBF}" type="parTrans" cxnId="{57923128-CD95-4C08-946A-1DA88802EA84}">
      <dgm:prSet/>
      <dgm:spPr/>
      <dgm:t>
        <a:bodyPr/>
        <a:lstStyle/>
        <a:p>
          <a:endParaRPr lang="en-US" sz="2800"/>
        </a:p>
      </dgm:t>
    </dgm:pt>
    <dgm:pt modelId="{6306B029-7460-46D1-95A7-B1C573C8F5C6}" type="sibTrans" cxnId="{57923128-CD95-4C08-946A-1DA88802EA84}">
      <dgm:prSet/>
      <dgm:spPr/>
      <dgm:t>
        <a:bodyPr/>
        <a:lstStyle/>
        <a:p>
          <a:endParaRPr lang="en-US" sz="2800"/>
        </a:p>
      </dgm:t>
    </dgm:pt>
    <dgm:pt modelId="{15B2636A-B29C-405F-9430-C07CA741E323}">
      <dgm:prSet custT="1"/>
      <dgm:spPr/>
      <dgm:t>
        <a:bodyPr/>
        <a:lstStyle/>
        <a:p>
          <a:r>
            <a:rPr lang="en-US" sz="2800" dirty="0"/>
            <a:t>PhD/Scientists	3 			</a:t>
          </a:r>
        </a:p>
      </dgm:t>
    </dgm:pt>
    <dgm:pt modelId="{7269AD1A-720B-49B4-ADC1-8567FEDB7BF8}" type="parTrans" cxnId="{276F25EB-DC57-44E1-BA6B-2B84D09169A0}">
      <dgm:prSet/>
      <dgm:spPr/>
      <dgm:t>
        <a:bodyPr/>
        <a:lstStyle/>
        <a:p>
          <a:endParaRPr lang="en-US" sz="2800"/>
        </a:p>
      </dgm:t>
    </dgm:pt>
    <dgm:pt modelId="{218A9D1C-1796-45F7-A711-EFA4E25893C4}" type="sibTrans" cxnId="{276F25EB-DC57-44E1-BA6B-2B84D09169A0}">
      <dgm:prSet/>
      <dgm:spPr/>
      <dgm:t>
        <a:bodyPr/>
        <a:lstStyle/>
        <a:p>
          <a:endParaRPr lang="en-US" sz="2800"/>
        </a:p>
      </dgm:t>
    </dgm:pt>
    <dgm:pt modelId="{3F8C68C7-22EE-4308-B3C0-5F15A2477A84}" type="pres">
      <dgm:prSet presAssocID="{D3C3ED1F-9DE1-4107-8FD1-FDA218E8EAB7}" presName="vert0" presStyleCnt="0">
        <dgm:presLayoutVars>
          <dgm:dir/>
          <dgm:animOne val="branch"/>
          <dgm:animLvl val="lvl"/>
        </dgm:presLayoutVars>
      </dgm:prSet>
      <dgm:spPr/>
    </dgm:pt>
    <dgm:pt modelId="{F3A06EB5-89C4-44C9-9E9E-B05EEB7B30E7}" type="pres">
      <dgm:prSet presAssocID="{B6082EAB-CF88-4D1D-B752-8E69E0535DB2}" presName="thickLine" presStyleLbl="alignNode1" presStyleIdx="0" presStyleCnt="6"/>
      <dgm:spPr/>
    </dgm:pt>
    <dgm:pt modelId="{22A3486E-298B-4410-98C8-6D0A845FD286}" type="pres">
      <dgm:prSet presAssocID="{B6082EAB-CF88-4D1D-B752-8E69E0535DB2}" presName="horz1" presStyleCnt="0"/>
      <dgm:spPr/>
    </dgm:pt>
    <dgm:pt modelId="{CA09045D-EFB6-476F-8581-415681B21C29}" type="pres">
      <dgm:prSet presAssocID="{B6082EAB-CF88-4D1D-B752-8E69E0535DB2}" presName="tx1" presStyleLbl="revTx" presStyleIdx="0" presStyleCnt="6"/>
      <dgm:spPr/>
    </dgm:pt>
    <dgm:pt modelId="{9BE2B229-5893-49CD-95F8-E10928A2477B}" type="pres">
      <dgm:prSet presAssocID="{B6082EAB-CF88-4D1D-B752-8E69E0535DB2}" presName="vert1" presStyleCnt="0"/>
      <dgm:spPr/>
    </dgm:pt>
    <dgm:pt modelId="{B21B613E-9681-43AA-8E23-CFF1185CDA76}" type="pres">
      <dgm:prSet presAssocID="{BC1E2D05-A415-4D48-A02E-9A776C9404AC}" presName="thickLine" presStyleLbl="alignNode1" presStyleIdx="1" presStyleCnt="6"/>
      <dgm:spPr/>
    </dgm:pt>
    <dgm:pt modelId="{73A5C4CC-282B-4B5D-9D83-9D280C94D941}" type="pres">
      <dgm:prSet presAssocID="{BC1E2D05-A415-4D48-A02E-9A776C9404AC}" presName="horz1" presStyleCnt="0"/>
      <dgm:spPr/>
    </dgm:pt>
    <dgm:pt modelId="{EAC1E259-25AD-43E2-A0EF-540F7FBC1A6E}" type="pres">
      <dgm:prSet presAssocID="{BC1E2D05-A415-4D48-A02E-9A776C9404AC}" presName="tx1" presStyleLbl="revTx" presStyleIdx="1" presStyleCnt="6"/>
      <dgm:spPr/>
    </dgm:pt>
    <dgm:pt modelId="{B9475D24-3A5F-4EB3-BC87-020E43C3F043}" type="pres">
      <dgm:prSet presAssocID="{BC1E2D05-A415-4D48-A02E-9A776C9404AC}" presName="vert1" presStyleCnt="0"/>
      <dgm:spPr/>
    </dgm:pt>
    <dgm:pt modelId="{6F467270-C127-4954-88C8-135722FA2FE7}" type="pres">
      <dgm:prSet presAssocID="{7EA8357B-3921-4C21-9BDC-53905614C62F}" presName="thickLine" presStyleLbl="alignNode1" presStyleIdx="2" presStyleCnt="6"/>
      <dgm:spPr/>
    </dgm:pt>
    <dgm:pt modelId="{A54CE79E-10C8-4163-934E-EB5D28269D7B}" type="pres">
      <dgm:prSet presAssocID="{7EA8357B-3921-4C21-9BDC-53905614C62F}" presName="horz1" presStyleCnt="0"/>
      <dgm:spPr/>
    </dgm:pt>
    <dgm:pt modelId="{B8C9F5F6-70E1-4CEB-9A3A-A24E46487752}" type="pres">
      <dgm:prSet presAssocID="{7EA8357B-3921-4C21-9BDC-53905614C62F}" presName="tx1" presStyleLbl="revTx" presStyleIdx="2" presStyleCnt="6"/>
      <dgm:spPr/>
    </dgm:pt>
    <dgm:pt modelId="{8B425024-82F7-452B-A773-E2350DE3552A}" type="pres">
      <dgm:prSet presAssocID="{7EA8357B-3921-4C21-9BDC-53905614C62F}" presName="vert1" presStyleCnt="0"/>
      <dgm:spPr/>
    </dgm:pt>
    <dgm:pt modelId="{4317BF09-B0FB-400E-BBD3-0F7AFC937E48}" type="pres">
      <dgm:prSet presAssocID="{DA016E5A-13FE-4CA5-8CCD-DD82CA515446}" presName="thickLine" presStyleLbl="alignNode1" presStyleIdx="3" presStyleCnt="6"/>
      <dgm:spPr/>
    </dgm:pt>
    <dgm:pt modelId="{8CE6A99A-6EE9-489A-AF34-791F8773DF16}" type="pres">
      <dgm:prSet presAssocID="{DA016E5A-13FE-4CA5-8CCD-DD82CA515446}" presName="horz1" presStyleCnt="0"/>
      <dgm:spPr/>
    </dgm:pt>
    <dgm:pt modelId="{9EF673A0-E502-4A3C-86ED-E1057E80A599}" type="pres">
      <dgm:prSet presAssocID="{DA016E5A-13FE-4CA5-8CCD-DD82CA515446}" presName="tx1" presStyleLbl="revTx" presStyleIdx="3" presStyleCnt="6"/>
      <dgm:spPr/>
    </dgm:pt>
    <dgm:pt modelId="{C5B722F5-C3ED-496D-8ADF-0572AC5BFFC1}" type="pres">
      <dgm:prSet presAssocID="{DA016E5A-13FE-4CA5-8CCD-DD82CA515446}" presName="vert1" presStyleCnt="0"/>
      <dgm:spPr/>
    </dgm:pt>
    <dgm:pt modelId="{87A68A12-2518-42D5-B299-1B11452D8A1A}" type="pres">
      <dgm:prSet presAssocID="{B1FAAA1F-C997-4FC1-B9FB-FBA67482B50B}" presName="thickLine" presStyleLbl="alignNode1" presStyleIdx="4" presStyleCnt="6"/>
      <dgm:spPr/>
    </dgm:pt>
    <dgm:pt modelId="{672832FB-4D9F-499D-9C4E-57665E806C12}" type="pres">
      <dgm:prSet presAssocID="{B1FAAA1F-C997-4FC1-B9FB-FBA67482B50B}" presName="horz1" presStyleCnt="0"/>
      <dgm:spPr/>
    </dgm:pt>
    <dgm:pt modelId="{C2AC8DB9-A26B-4E07-A74F-186652ADE12D}" type="pres">
      <dgm:prSet presAssocID="{B1FAAA1F-C997-4FC1-B9FB-FBA67482B50B}" presName="tx1" presStyleLbl="revTx" presStyleIdx="4" presStyleCnt="6"/>
      <dgm:spPr/>
    </dgm:pt>
    <dgm:pt modelId="{1582CAA7-67B6-40A3-840F-6ECD465B2F4E}" type="pres">
      <dgm:prSet presAssocID="{B1FAAA1F-C997-4FC1-B9FB-FBA67482B50B}" presName="vert1" presStyleCnt="0"/>
      <dgm:spPr/>
    </dgm:pt>
    <dgm:pt modelId="{69D0466A-93E2-4FE6-B07E-BEF6B356C852}" type="pres">
      <dgm:prSet presAssocID="{15B2636A-B29C-405F-9430-C07CA741E323}" presName="thickLine" presStyleLbl="alignNode1" presStyleIdx="5" presStyleCnt="6"/>
      <dgm:spPr/>
    </dgm:pt>
    <dgm:pt modelId="{241FC5CD-A0C7-41E1-8A31-913E9329A8F7}" type="pres">
      <dgm:prSet presAssocID="{15B2636A-B29C-405F-9430-C07CA741E323}" presName="horz1" presStyleCnt="0"/>
      <dgm:spPr/>
    </dgm:pt>
    <dgm:pt modelId="{1402E865-ABE4-4F59-AF6C-E5A311857864}" type="pres">
      <dgm:prSet presAssocID="{15B2636A-B29C-405F-9430-C07CA741E323}" presName="tx1" presStyleLbl="revTx" presStyleIdx="5" presStyleCnt="6"/>
      <dgm:spPr/>
    </dgm:pt>
    <dgm:pt modelId="{77559EA4-FB99-43F5-8364-3B5904CEA7FA}" type="pres">
      <dgm:prSet presAssocID="{15B2636A-B29C-405F-9430-C07CA741E323}" presName="vert1" presStyleCnt="0"/>
      <dgm:spPr/>
    </dgm:pt>
  </dgm:ptLst>
  <dgm:cxnLst>
    <dgm:cxn modelId="{1273C306-92D5-4E15-8BD9-2353F8689C0F}" type="presOf" srcId="{B6082EAB-CF88-4D1D-B752-8E69E0535DB2}" destId="{CA09045D-EFB6-476F-8581-415681B21C29}" srcOrd="0" destOrd="0" presId="urn:microsoft.com/office/officeart/2008/layout/LinedList"/>
    <dgm:cxn modelId="{CA34FC14-2526-4C42-ACAC-4E165FEC6BD9}" type="presOf" srcId="{BC1E2D05-A415-4D48-A02E-9A776C9404AC}" destId="{EAC1E259-25AD-43E2-A0EF-540F7FBC1A6E}" srcOrd="0" destOrd="0" presId="urn:microsoft.com/office/officeart/2008/layout/LinedList"/>
    <dgm:cxn modelId="{57923128-CD95-4C08-946A-1DA88802EA84}" srcId="{D3C3ED1F-9DE1-4107-8FD1-FDA218E8EAB7}" destId="{B1FAAA1F-C997-4FC1-B9FB-FBA67482B50B}" srcOrd="4" destOrd="0" parTransId="{AC32ED0F-1468-4F34-93DB-CCE53AFE9DBF}" sibTransId="{6306B029-7460-46D1-95A7-B1C573C8F5C6}"/>
    <dgm:cxn modelId="{37D9D838-ACF5-4AEC-B634-BE4B2BB8FCB5}" type="presOf" srcId="{B1FAAA1F-C997-4FC1-B9FB-FBA67482B50B}" destId="{C2AC8DB9-A26B-4E07-A74F-186652ADE12D}" srcOrd="0" destOrd="0" presId="urn:microsoft.com/office/officeart/2008/layout/LinedList"/>
    <dgm:cxn modelId="{7716D445-083A-4134-B36C-0D71FFBC3377}" srcId="{D3C3ED1F-9DE1-4107-8FD1-FDA218E8EAB7}" destId="{7EA8357B-3921-4C21-9BDC-53905614C62F}" srcOrd="2" destOrd="0" parTransId="{FF0BE9AB-4E0D-4BEC-B200-B79176107E13}" sibTransId="{ACCCF0FD-FBCD-4E5F-ADD1-7D322CD6DC35}"/>
    <dgm:cxn modelId="{E920EB6A-3D14-41A8-A8EE-7D078BFC3827}" type="presOf" srcId="{7EA8357B-3921-4C21-9BDC-53905614C62F}" destId="{B8C9F5F6-70E1-4CEB-9A3A-A24E46487752}" srcOrd="0" destOrd="0" presId="urn:microsoft.com/office/officeart/2008/layout/LinedList"/>
    <dgm:cxn modelId="{3A5BFF7B-D42C-46BE-A3D7-409F2D88CF7E}" srcId="{D3C3ED1F-9DE1-4107-8FD1-FDA218E8EAB7}" destId="{BC1E2D05-A415-4D48-A02E-9A776C9404AC}" srcOrd="1" destOrd="0" parTransId="{A8AED1BF-978A-4DD5-AB12-3DD30B05DDE8}" sibTransId="{66E27406-EDE9-4F38-A29F-3A3A5CBB7AD0}"/>
    <dgm:cxn modelId="{CD1DE38B-87D5-464A-8178-BA4BE7B81B83}" type="presOf" srcId="{DA016E5A-13FE-4CA5-8CCD-DD82CA515446}" destId="{9EF673A0-E502-4A3C-86ED-E1057E80A599}" srcOrd="0" destOrd="0" presId="urn:microsoft.com/office/officeart/2008/layout/LinedList"/>
    <dgm:cxn modelId="{27408DBD-C3D9-4EAC-B5C7-D212DEDF3555}" srcId="{D3C3ED1F-9DE1-4107-8FD1-FDA218E8EAB7}" destId="{DA016E5A-13FE-4CA5-8CCD-DD82CA515446}" srcOrd="3" destOrd="0" parTransId="{5860D0EC-8319-4A64-A7D1-6F3E7E9FB7FE}" sibTransId="{861D5AD6-D37F-48FB-8EFE-6484898B4370}"/>
    <dgm:cxn modelId="{C29AE4C8-229E-4A70-928D-B19170E6135A}" type="presOf" srcId="{15B2636A-B29C-405F-9430-C07CA741E323}" destId="{1402E865-ABE4-4F59-AF6C-E5A311857864}" srcOrd="0" destOrd="0" presId="urn:microsoft.com/office/officeart/2008/layout/LinedList"/>
    <dgm:cxn modelId="{76A1AFCD-925F-432C-B010-8ACB3916FC03}" srcId="{D3C3ED1F-9DE1-4107-8FD1-FDA218E8EAB7}" destId="{B6082EAB-CF88-4D1D-B752-8E69E0535DB2}" srcOrd="0" destOrd="0" parTransId="{96E90E82-0574-4B80-A7E3-2A96C7C4B947}" sibTransId="{48619B92-402A-4CA7-AB14-C788436F2471}"/>
    <dgm:cxn modelId="{276F25EB-DC57-44E1-BA6B-2B84D09169A0}" srcId="{D3C3ED1F-9DE1-4107-8FD1-FDA218E8EAB7}" destId="{15B2636A-B29C-405F-9430-C07CA741E323}" srcOrd="5" destOrd="0" parTransId="{7269AD1A-720B-49B4-ADC1-8567FEDB7BF8}" sibTransId="{218A9D1C-1796-45F7-A711-EFA4E25893C4}"/>
    <dgm:cxn modelId="{AA9FCAF2-DD85-43A8-AAF9-EBA5EBA59C5F}" type="presOf" srcId="{D3C3ED1F-9DE1-4107-8FD1-FDA218E8EAB7}" destId="{3F8C68C7-22EE-4308-B3C0-5F15A2477A84}" srcOrd="0" destOrd="0" presId="urn:microsoft.com/office/officeart/2008/layout/LinedList"/>
    <dgm:cxn modelId="{9D64B6E8-DFC0-4D26-8269-B752A66F753F}" type="presParOf" srcId="{3F8C68C7-22EE-4308-B3C0-5F15A2477A84}" destId="{F3A06EB5-89C4-44C9-9E9E-B05EEB7B30E7}" srcOrd="0" destOrd="0" presId="urn:microsoft.com/office/officeart/2008/layout/LinedList"/>
    <dgm:cxn modelId="{0772173F-C0A5-4837-915C-90AD59C422E2}" type="presParOf" srcId="{3F8C68C7-22EE-4308-B3C0-5F15A2477A84}" destId="{22A3486E-298B-4410-98C8-6D0A845FD286}" srcOrd="1" destOrd="0" presId="urn:microsoft.com/office/officeart/2008/layout/LinedList"/>
    <dgm:cxn modelId="{FD760952-A41A-4B64-AAFC-0E1F17480DF9}" type="presParOf" srcId="{22A3486E-298B-4410-98C8-6D0A845FD286}" destId="{CA09045D-EFB6-476F-8581-415681B21C29}" srcOrd="0" destOrd="0" presId="urn:microsoft.com/office/officeart/2008/layout/LinedList"/>
    <dgm:cxn modelId="{74192CEB-5B54-43F1-B0F9-6D07F457E8CA}" type="presParOf" srcId="{22A3486E-298B-4410-98C8-6D0A845FD286}" destId="{9BE2B229-5893-49CD-95F8-E10928A2477B}" srcOrd="1" destOrd="0" presId="urn:microsoft.com/office/officeart/2008/layout/LinedList"/>
    <dgm:cxn modelId="{E9A7B45E-B2A6-45DE-8A6A-292B84533E7F}" type="presParOf" srcId="{3F8C68C7-22EE-4308-B3C0-5F15A2477A84}" destId="{B21B613E-9681-43AA-8E23-CFF1185CDA76}" srcOrd="2" destOrd="0" presId="urn:microsoft.com/office/officeart/2008/layout/LinedList"/>
    <dgm:cxn modelId="{E800C9F0-B290-4D0D-B4B4-8E75A20F548C}" type="presParOf" srcId="{3F8C68C7-22EE-4308-B3C0-5F15A2477A84}" destId="{73A5C4CC-282B-4B5D-9D83-9D280C94D941}" srcOrd="3" destOrd="0" presId="urn:microsoft.com/office/officeart/2008/layout/LinedList"/>
    <dgm:cxn modelId="{482A5085-673C-4BDE-A07E-1AAE31C11C86}" type="presParOf" srcId="{73A5C4CC-282B-4B5D-9D83-9D280C94D941}" destId="{EAC1E259-25AD-43E2-A0EF-540F7FBC1A6E}" srcOrd="0" destOrd="0" presId="urn:microsoft.com/office/officeart/2008/layout/LinedList"/>
    <dgm:cxn modelId="{D3660A4A-51E9-4B99-A54A-2B3721FCCEEC}" type="presParOf" srcId="{73A5C4CC-282B-4B5D-9D83-9D280C94D941}" destId="{B9475D24-3A5F-4EB3-BC87-020E43C3F043}" srcOrd="1" destOrd="0" presId="urn:microsoft.com/office/officeart/2008/layout/LinedList"/>
    <dgm:cxn modelId="{130EB27D-25C2-495B-AD1F-91FFD6922ED0}" type="presParOf" srcId="{3F8C68C7-22EE-4308-B3C0-5F15A2477A84}" destId="{6F467270-C127-4954-88C8-135722FA2FE7}" srcOrd="4" destOrd="0" presId="urn:microsoft.com/office/officeart/2008/layout/LinedList"/>
    <dgm:cxn modelId="{F3C6E49F-1581-43AF-804A-F0B0EF968437}" type="presParOf" srcId="{3F8C68C7-22EE-4308-B3C0-5F15A2477A84}" destId="{A54CE79E-10C8-4163-934E-EB5D28269D7B}" srcOrd="5" destOrd="0" presId="urn:microsoft.com/office/officeart/2008/layout/LinedList"/>
    <dgm:cxn modelId="{0C1A4B67-C7AE-4E65-ACB8-01D5127847A1}" type="presParOf" srcId="{A54CE79E-10C8-4163-934E-EB5D28269D7B}" destId="{B8C9F5F6-70E1-4CEB-9A3A-A24E46487752}" srcOrd="0" destOrd="0" presId="urn:microsoft.com/office/officeart/2008/layout/LinedList"/>
    <dgm:cxn modelId="{BE956F23-CB4B-4FF3-A0A5-6A99F58623FC}" type="presParOf" srcId="{A54CE79E-10C8-4163-934E-EB5D28269D7B}" destId="{8B425024-82F7-452B-A773-E2350DE3552A}" srcOrd="1" destOrd="0" presId="urn:microsoft.com/office/officeart/2008/layout/LinedList"/>
    <dgm:cxn modelId="{AC289AE4-FF8E-4BF4-BE4E-B90BB32F398C}" type="presParOf" srcId="{3F8C68C7-22EE-4308-B3C0-5F15A2477A84}" destId="{4317BF09-B0FB-400E-BBD3-0F7AFC937E48}" srcOrd="6" destOrd="0" presId="urn:microsoft.com/office/officeart/2008/layout/LinedList"/>
    <dgm:cxn modelId="{1BCDFB3C-187A-4461-B982-3BF9287C5C0A}" type="presParOf" srcId="{3F8C68C7-22EE-4308-B3C0-5F15A2477A84}" destId="{8CE6A99A-6EE9-489A-AF34-791F8773DF16}" srcOrd="7" destOrd="0" presId="urn:microsoft.com/office/officeart/2008/layout/LinedList"/>
    <dgm:cxn modelId="{541FF963-421D-41A8-84EB-F92C3F025917}" type="presParOf" srcId="{8CE6A99A-6EE9-489A-AF34-791F8773DF16}" destId="{9EF673A0-E502-4A3C-86ED-E1057E80A599}" srcOrd="0" destOrd="0" presId="urn:microsoft.com/office/officeart/2008/layout/LinedList"/>
    <dgm:cxn modelId="{D1772269-55BD-49E4-86D9-996E7D15F9CB}" type="presParOf" srcId="{8CE6A99A-6EE9-489A-AF34-791F8773DF16}" destId="{C5B722F5-C3ED-496D-8ADF-0572AC5BFFC1}" srcOrd="1" destOrd="0" presId="urn:microsoft.com/office/officeart/2008/layout/LinedList"/>
    <dgm:cxn modelId="{806440F3-0135-43BE-8B77-EAD1049312EE}" type="presParOf" srcId="{3F8C68C7-22EE-4308-B3C0-5F15A2477A84}" destId="{87A68A12-2518-42D5-B299-1B11452D8A1A}" srcOrd="8" destOrd="0" presId="urn:microsoft.com/office/officeart/2008/layout/LinedList"/>
    <dgm:cxn modelId="{C7F44350-9C0F-4707-B3AC-A028ED421E7F}" type="presParOf" srcId="{3F8C68C7-22EE-4308-B3C0-5F15A2477A84}" destId="{672832FB-4D9F-499D-9C4E-57665E806C12}" srcOrd="9" destOrd="0" presId="urn:microsoft.com/office/officeart/2008/layout/LinedList"/>
    <dgm:cxn modelId="{8764ABB2-1F9D-456D-8BDF-7AEDEA837D40}" type="presParOf" srcId="{672832FB-4D9F-499D-9C4E-57665E806C12}" destId="{C2AC8DB9-A26B-4E07-A74F-186652ADE12D}" srcOrd="0" destOrd="0" presId="urn:microsoft.com/office/officeart/2008/layout/LinedList"/>
    <dgm:cxn modelId="{CCABD6AF-23FA-42A5-8967-BE1DF401F142}" type="presParOf" srcId="{672832FB-4D9F-499D-9C4E-57665E806C12}" destId="{1582CAA7-67B6-40A3-840F-6ECD465B2F4E}" srcOrd="1" destOrd="0" presId="urn:microsoft.com/office/officeart/2008/layout/LinedList"/>
    <dgm:cxn modelId="{53128935-65AA-464D-AD92-E5B704B18AFD}" type="presParOf" srcId="{3F8C68C7-22EE-4308-B3C0-5F15A2477A84}" destId="{69D0466A-93E2-4FE6-B07E-BEF6B356C852}" srcOrd="10" destOrd="0" presId="urn:microsoft.com/office/officeart/2008/layout/LinedList"/>
    <dgm:cxn modelId="{C256557D-AD5A-473A-86BD-360E82C5D000}" type="presParOf" srcId="{3F8C68C7-22EE-4308-B3C0-5F15A2477A84}" destId="{241FC5CD-A0C7-41E1-8A31-913E9329A8F7}" srcOrd="11" destOrd="0" presId="urn:microsoft.com/office/officeart/2008/layout/LinedList"/>
    <dgm:cxn modelId="{794BC048-9760-4C8E-B2BD-C839A2FC2B2B}" type="presParOf" srcId="{241FC5CD-A0C7-41E1-8A31-913E9329A8F7}" destId="{1402E865-ABE4-4F59-AF6C-E5A311857864}" srcOrd="0" destOrd="0" presId="urn:microsoft.com/office/officeart/2008/layout/LinedList"/>
    <dgm:cxn modelId="{D79C16BC-F2B2-4FFC-ABB1-D31B65262DA5}" type="presParOf" srcId="{241FC5CD-A0C7-41E1-8A31-913E9329A8F7}" destId="{77559EA4-FB99-43F5-8364-3B5904CEA7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06EB5-89C4-44C9-9E9E-B05EEB7B30E7}">
      <dsp:nvSpPr>
        <dsp:cNvPr id="0" name=""/>
        <dsp:cNvSpPr/>
      </dsp:nvSpPr>
      <dsp:spPr>
        <a:xfrm>
          <a:off x="0" y="2027"/>
          <a:ext cx="51841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09045D-EFB6-476F-8581-415681B21C29}">
      <dsp:nvSpPr>
        <dsp:cNvPr id="0" name=""/>
        <dsp:cNvSpPr/>
      </dsp:nvSpPr>
      <dsp:spPr>
        <a:xfrm>
          <a:off x="0" y="2027"/>
          <a:ext cx="5184184" cy="69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MDs		31</a:t>
          </a:r>
        </a:p>
      </dsp:txBody>
      <dsp:txXfrm>
        <a:off x="0" y="2027"/>
        <a:ext cx="5184184" cy="691434"/>
      </dsp:txXfrm>
    </dsp:sp>
    <dsp:sp modelId="{B21B613E-9681-43AA-8E23-CFF1185CDA76}">
      <dsp:nvSpPr>
        <dsp:cNvPr id="0" name=""/>
        <dsp:cNvSpPr/>
      </dsp:nvSpPr>
      <dsp:spPr>
        <a:xfrm>
          <a:off x="0" y="693462"/>
          <a:ext cx="51841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1E259-25AD-43E2-A0EF-540F7FBC1A6E}">
      <dsp:nvSpPr>
        <dsp:cNvPr id="0" name=""/>
        <dsp:cNvSpPr/>
      </dsp:nvSpPr>
      <dsp:spPr>
        <a:xfrm>
          <a:off x="0" y="693462"/>
          <a:ext cx="5184184" cy="69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Patient Reps         15</a:t>
          </a:r>
        </a:p>
      </dsp:txBody>
      <dsp:txXfrm>
        <a:off x="0" y="693462"/>
        <a:ext cx="5184184" cy="691434"/>
      </dsp:txXfrm>
    </dsp:sp>
    <dsp:sp modelId="{6F467270-C127-4954-88C8-135722FA2FE7}">
      <dsp:nvSpPr>
        <dsp:cNvPr id="0" name=""/>
        <dsp:cNvSpPr/>
      </dsp:nvSpPr>
      <dsp:spPr>
        <a:xfrm>
          <a:off x="0" y="1384896"/>
          <a:ext cx="51841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9F5F6-70E1-4CEB-9A3A-A24E46487752}">
      <dsp:nvSpPr>
        <dsp:cNvPr id="0" name=""/>
        <dsp:cNvSpPr/>
      </dsp:nvSpPr>
      <dsp:spPr>
        <a:xfrm>
          <a:off x="0" y="1384896"/>
          <a:ext cx="5184184" cy="69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Nurses		6</a:t>
          </a:r>
        </a:p>
      </dsp:txBody>
      <dsp:txXfrm>
        <a:off x="0" y="1384896"/>
        <a:ext cx="5184184" cy="691434"/>
      </dsp:txXfrm>
    </dsp:sp>
    <dsp:sp modelId="{4317BF09-B0FB-400E-BBD3-0F7AFC937E48}">
      <dsp:nvSpPr>
        <dsp:cNvPr id="0" name=""/>
        <dsp:cNvSpPr/>
      </dsp:nvSpPr>
      <dsp:spPr>
        <a:xfrm>
          <a:off x="0" y="2076330"/>
          <a:ext cx="51841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673A0-E502-4A3C-86ED-E1057E80A599}">
      <dsp:nvSpPr>
        <dsp:cNvPr id="0" name=""/>
        <dsp:cNvSpPr/>
      </dsp:nvSpPr>
      <dsp:spPr>
        <a:xfrm>
          <a:off x="0" y="2076331"/>
          <a:ext cx="5184184" cy="69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Pharmacists	5</a:t>
          </a:r>
        </a:p>
      </dsp:txBody>
      <dsp:txXfrm>
        <a:off x="0" y="2076331"/>
        <a:ext cx="5184184" cy="691434"/>
      </dsp:txXfrm>
    </dsp:sp>
    <dsp:sp modelId="{87A68A12-2518-42D5-B299-1B11452D8A1A}">
      <dsp:nvSpPr>
        <dsp:cNvPr id="0" name=""/>
        <dsp:cNvSpPr/>
      </dsp:nvSpPr>
      <dsp:spPr>
        <a:xfrm>
          <a:off x="0" y="2767765"/>
          <a:ext cx="51841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AC8DB9-A26B-4E07-A74F-186652ADE12D}">
      <dsp:nvSpPr>
        <dsp:cNvPr id="0" name=""/>
        <dsp:cNvSpPr/>
      </dsp:nvSpPr>
      <dsp:spPr>
        <a:xfrm>
          <a:off x="0" y="2767765"/>
          <a:ext cx="5184184" cy="69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Ethicists		4</a:t>
          </a:r>
        </a:p>
      </dsp:txBody>
      <dsp:txXfrm>
        <a:off x="0" y="2767765"/>
        <a:ext cx="5184184" cy="691434"/>
      </dsp:txXfrm>
    </dsp:sp>
    <dsp:sp modelId="{69D0466A-93E2-4FE6-B07E-BEF6B356C852}">
      <dsp:nvSpPr>
        <dsp:cNvPr id="0" name=""/>
        <dsp:cNvSpPr/>
      </dsp:nvSpPr>
      <dsp:spPr>
        <a:xfrm>
          <a:off x="0" y="3459199"/>
          <a:ext cx="5184184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2E865-ABE4-4F59-AF6C-E5A311857864}">
      <dsp:nvSpPr>
        <dsp:cNvPr id="0" name=""/>
        <dsp:cNvSpPr/>
      </dsp:nvSpPr>
      <dsp:spPr>
        <a:xfrm>
          <a:off x="0" y="3459199"/>
          <a:ext cx="5184184" cy="69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PhD/Scientists	3 			</a:t>
          </a:r>
        </a:p>
      </dsp:txBody>
      <dsp:txXfrm>
        <a:off x="0" y="3459199"/>
        <a:ext cx="5184184" cy="691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0.3061</cdr:x>
      <cdr:y>0.12816</cdr:y>
    </cdr:from>
    <cdr:to>
      <cdr:x>0.36589</cdr:x>
      <cdr:y>0.1867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581A258-4CDE-445F-88B2-BB844F165C46}"/>
            </a:ext>
          </a:extLst>
        </cdr:cNvPr>
        <cdr:cNvSpPr txBox="1"/>
      </cdr:nvSpPr>
      <cdr:spPr>
        <a:xfrm xmlns:a="http://schemas.openxmlformats.org/drawingml/2006/main">
          <a:off x="1586865" y="532204"/>
          <a:ext cx="309966" cy="243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9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28726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5"/>
            <a:ext cx="2286000" cy="355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157A906-E9FF-A241-9D14-E37C3882A5D8}" type="datetime4">
              <a:rPr lang="en-US" smtClean="0"/>
              <a:pPr>
                <a:defRPr/>
              </a:pPr>
              <a:t>September 19, 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92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5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8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5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8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994026" y="2148842"/>
            <a:ext cx="3163776" cy="813435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1989771" y="4356100"/>
            <a:ext cx="5200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www.cancer.gov                 www.cancer.gov/espanol</a:t>
            </a:r>
          </a:p>
        </p:txBody>
      </p:sp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DDFC59-55C7-46C1-A2C6-3FAEDB3F2233}"/>
              </a:ext>
            </a:extLst>
          </p:cNvPr>
          <p:cNvSpPr/>
          <p:nvPr userDrawn="1"/>
        </p:nvSpPr>
        <p:spPr>
          <a:xfrm>
            <a:off x="0" y="0"/>
            <a:ext cx="3168502" cy="5143500"/>
          </a:xfrm>
          <a:prstGeom prst="rect">
            <a:avLst/>
          </a:prstGeom>
          <a:solidFill>
            <a:srgbClr val="B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05E07-9A27-49C5-B9F6-FE4612B08C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270276" y="739574"/>
            <a:ext cx="6955055" cy="4636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F877E-0B87-4D79-A056-ECD4E8D10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2206005"/>
            <a:ext cx="2133600" cy="7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50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4255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359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531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3009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3003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2363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1727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664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6205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0735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76895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3589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1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1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5533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9519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586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2251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7" y="1069975"/>
            <a:ext cx="3890958" cy="342768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D00F5-55E3-2C48-979C-C709CF0003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842" y="4715338"/>
            <a:ext cx="937880" cy="3262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7F393A-318E-8446-9BC6-E4D14002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="1" baseline="0">
                <a:solidFill>
                  <a:srgbClr val="118D94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8BD3CA-B975-4644-B38B-C87FED6330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68411" y="1069975"/>
            <a:ext cx="3890958" cy="3427684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9E7F02E2-5D35-E046-B5D1-233EE821E8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1454" y="484974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118D94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118D94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118D94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54154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28725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5"/>
            <a:ext cx="2286000" cy="3559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4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025101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3434665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65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36839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7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39743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6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73915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857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0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57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973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4111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106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7375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943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www.cancer.gov                 www.cancer.gov/espanol</a:t>
            </a:r>
          </a:p>
        </p:txBody>
      </p:sp>
    </p:spTree>
    <p:extLst>
      <p:ext uri="{BB962C8B-B14F-4D97-AF65-F5344CB8AC3E}">
        <p14:creationId xmlns:p14="http://schemas.microsoft.com/office/powerpoint/2010/main" val="328738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8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6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65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27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6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8" y="1069975"/>
            <a:ext cx="4108387" cy="360045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theme" Target="../theme/theme2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61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9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September 19, 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55" r:id="rId2"/>
    <p:sldLayoutId id="2147483790" r:id="rId3"/>
    <p:sldLayoutId id="2147483805" r:id="rId4"/>
    <p:sldLayoutId id="2147483796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794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0" y="171453"/>
            <a:ext cx="9144000" cy="860822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0"/>
            <a:ext cx="9144000" cy="1714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013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266701" y="4800600"/>
            <a:ext cx="8610600" cy="0"/>
          </a:xfrm>
          <a:prstGeom prst="line">
            <a:avLst/>
          </a:prstGeom>
          <a:noFill/>
          <a:ln w="12700">
            <a:solidFill>
              <a:srgbClr val="C80026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013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500057" y="4823224"/>
            <a:ext cx="1360311" cy="1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81FCAE4C-8C53-4635-950E-B73D9A5FFAB4}" type="slidenum">
              <a:rPr lang="en-US" sz="619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675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6"/>
          <a:stretch/>
        </p:blipFill>
        <p:spPr>
          <a:xfrm>
            <a:off x="228600" y="4828443"/>
            <a:ext cx="1219200" cy="1955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7" b="16558"/>
          <a:stretch/>
        </p:blipFill>
        <p:spPr>
          <a:xfrm>
            <a:off x="6366637" y="4872635"/>
            <a:ext cx="2091565" cy="1071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8534400" y="48006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483375501"/>
      </p:ext>
    </p:extLst>
  </p:cSld>
  <p:clrMap bg1="dk2" tx1="lt1" bg2="dk1" tx2="lt2" accent1="accent1" accent2="accent2" accent3="accent3" accent4="accent4" accent5="accent5" accent6="accent6" hlink="hlink" folHlink="folHlink"/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2"/>
          </a:solidFill>
          <a:latin typeface="Trebuchet MS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bg2"/>
          </a:solidFill>
          <a:latin typeface="Trebuchet MS" pitchFamily="34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bg2"/>
          </a:solidFill>
          <a:latin typeface="Trebuchet MS" pitchFamily="34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bg2"/>
          </a:solidFill>
          <a:latin typeface="Trebuchet MS" pitchFamily="34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bg2"/>
          </a:solidFill>
          <a:latin typeface="Trebuchet MS" pitchFamily="34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350">
          <a:solidFill>
            <a:srgbClr val="08080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17910" indent="-160735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00113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57288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33333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292929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292929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292929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30000"/>
        </a:spcAft>
        <a:buClr>
          <a:srgbClr val="C80026"/>
        </a:buClr>
        <a:buFont typeface="Wingdings" pitchFamily="2" charset="2"/>
        <a:buChar char="§"/>
        <a:defRPr sz="1125">
          <a:solidFill>
            <a:srgbClr val="292929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89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9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8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" y="1886309"/>
            <a:ext cx="8564880" cy="1370882"/>
          </a:xfrm>
        </p:spPr>
        <p:txBody>
          <a:bodyPr/>
          <a:lstStyle/>
          <a:p>
            <a:r>
              <a:rPr lang="en-US" dirty="0"/>
              <a:t>Lessons Learned in </a:t>
            </a:r>
            <a:br>
              <a:rPr lang="en-US" dirty="0"/>
            </a:br>
            <a:r>
              <a:rPr lang="en-US" dirty="0"/>
              <a:t>Creating, Implementing, &amp; Running </a:t>
            </a:r>
            <a:br>
              <a:rPr lang="en-US" dirty="0"/>
            </a:br>
            <a:r>
              <a:rPr lang="en-US" dirty="0"/>
              <a:t>a Single National REB Process for </a:t>
            </a:r>
            <a:br>
              <a:rPr lang="en-US" dirty="0"/>
            </a:br>
            <a:r>
              <a:rPr lang="en-US" dirty="0"/>
              <a:t>National Clinical Trial Network Programs </a:t>
            </a:r>
            <a:br>
              <a:rPr lang="en-US" dirty="0"/>
            </a:br>
            <a:r>
              <a:rPr lang="en-US" dirty="0"/>
              <a:t>Funded by the US National Cancer Institute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95600" y="4297392"/>
            <a:ext cx="6033135" cy="355932"/>
          </a:xfrm>
        </p:spPr>
        <p:txBody>
          <a:bodyPr/>
          <a:lstStyle/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b="1" dirty="0"/>
              <a:t>2nd Annual Accelerating Clinical Trials (ACT) Canada Meeting</a:t>
            </a:r>
          </a:p>
          <a:p>
            <a:pPr>
              <a:defRPr/>
            </a:pPr>
            <a:r>
              <a:rPr lang="en-CA" sz="1200" b="1" dirty="0">
                <a:effectLst/>
                <a:ea typeface="Calibri" panose="020F0502020204030204" pitchFamily="34" charset="0"/>
              </a:rPr>
              <a:t>16:20 to 16:45 ADT </a:t>
            </a:r>
          </a:p>
          <a:p>
            <a:pPr>
              <a:defRPr/>
            </a:pPr>
            <a:endParaRPr lang="en-US" sz="1100" b="1" dirty="0"/>
          </a:p>
          <a:p>
            <a:pPr>
              <a:defRPr/>
            </a:pPr>
            <a:r>
              <a:rPr lang="en-US" sz="1100" b="1" dirty="0"/>
              <a:t>Meg Mooney, MD</a:t>
            </a:r>
          </a:p>
          <a:p>
            <a:pPr>
              <a:defRPr/>
            </a:pPr>
            <a:r>
              <a:rPr lang="en-US" sz="1100" b="1" dirty="0"/>
              <a:t>Associate Director, CTEP, DCTD</a:t>
            </a:r>
          </a:p>
          <a:p>
            <a:pPr>
              <a:defRPr/>
            </a:pPr>
            <a:r>
              <a:rPr lang="en-US" sz="1100" b="1" dirty="0"/>
              <a:t>US National Cancer Institute, NIH</a:t>
            </a:r>
          </a:p>
          <a:p>
            <a:pPr>
              <a:defRPr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7372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85B1C3-0E6F-43D3-B39B-E0C5BC0A1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765" y="1529439"/>
            <a:ext cx="7954469" cy="400366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2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Remote site visit 10/27/2020</a:t>
            </a:r>
          </a:p>
          <a:p>
            <a:pPr defTabSz="914400"/>
            <a:endParaRPr lang="en-US" sz="20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Clear and frequent communication with relying sites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Extensive quality control process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1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Area of concern: periodic evaluation of board member performance  and feedback. Improvements implemented</a:t>
            </a:r>
          </a:p>
          <a:p>
            <a:pPr defTabSz="914400"/>
            <a:endParaRPr lang="en-US" sz="165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  <a:p>
            <a:pPr defTabSz="914400"/>
            <a:r>
              <a:rPr lang="en-US" sz="24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Approved through 2025!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CB4687-FFCC-4E5D-8CA0-54FA163D7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61702" cy="184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6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>
            <a:extLst>
              <a:ext uri="{FF2B5EF4-FFF2-40B4-BE49-F238E27FC236}">
                <a16:creationId xmlns:a16="http://schemas.microsoft.com/office/drawing/2014/main" id="{5F3D9D10-7525-4DAF-B3A8-173FF9B93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87" y="245218"/>
            <a:ext cx="4466626" cy="4522044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A4821-0E72-489A-895D-BA3AF94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F8F9822-CE00-0B4F-ADB5-DBA954363B09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7D7AD88-D334-8E98-B0CF-C273A6C22C93}"/>
              </a:ext>
            </a:extLst>
          </p:cNvPr>
          <p:cNvSpPr txBox="1">
            <a:spLocks/>
          </p:cNvSpPr>
          <p:nvPr/>
        </p:nvSpPr>
        <p:spPr>
          <a:xfrm>
            <a:off x="157290" y="329365"/>
            <a:ext cx="3620328" cy="4310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defTabSz="914400" fontAlgn="auto">
              <a:spcAft>
                <a:spcPts val="0"/>
              </a:spcAft>
            </a:pPr>
            <a:r>
              <a:rPr lang="en-US" sz="37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NCI CIRB has</a:t>
            </a:r>
          </a:p>
          <a:p>
            <a:pPr defTabSz="914400" fontAlgn="auto">
              <a:spcAft>
                <a:spcPts val="0"/>
              </a:spcAft>
            </a:pPr>
            <a:r>
              <a:rPr lang="en-US" sz="37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4 Distinct Boards</a:t>
            </a:r>
          </a:p>
          <a:p>
            <a:pPr defTabSz="914400" fontAlgn="auto">
              <a:spcAft>
                <a:spcPts val="0"/>
              </a:spcAft>
            </a:pPr>
            <a:endParaRPr lang="en-US" sz="3100" dirty="0">
              <a:gradFill flip="none" rotWithShape="1">
                <a:gsLst>
                  <a:gs pos="28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  <a:tileRect/>
              </a:gradFill>
            </a:endParaRPr>
          </a:p>
          <a:p>
            <a:pPr defTabSz="914400" fontAlgn="auto">
              <a:spcAft>
                <a:spcPts val="0"/>
              </a:spcAft>
            </a:pPr>
            <a:r>
              <a:rPr lang="en-US" sz="25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To Address the </a:t>
            </a:r>
          </a:p>
          <a:p>
            <a:pPr defTabSz="914400" fontAlgn="auto">
              <a:spcAft>
                <a:spcPts val="0"/>
              </a:spcAft>
            </a:pPr>
            <a:r>
              <a:rPr lang="en-US" sz="25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Research Need of the</a:t>
            </a:r>
          </a:p>
          <a:p>
            <a:pPr defTabSz="914400" fontAlgn="auto">
              <a:spcAft>
                <a:spcPts val="0"/>
              </a:spcAft>
            </a:pPr>
            <a:r>
              <a:rPr lang="en-US" sz="250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</a:rPr>
              <a:t>Extramural Clinical Trials Network Programs Funded by the NCI</a:t>
            </a:r>
          </a:p>
        </p:txBody>
      </p:sp>
    </p:spTree>
    <p:extLst>
      <p:ext uri="{BB962C8B-B14F-4D97-AF65-F5344CB8AC3E}">
        <p14:creationId xmlns:p14="http://schemas.microsoft.com/office/powerpoint/2010/main" val="89944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1D1DD3-D089-D24B-A537-1D14464A0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16" y="1012260"/>
            <a:ext cx="2198490" cy="33371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600" dirty="0">
                <a:solidFill>
                  <a:schemeClr val="tx1"/>
                </a:solidFill>
              </a:rPr>
              <a:t>CIRB Members</a:t>
            </a:r>
          </a:p>
        </p:txBody>
      </p:sp>
      <p:graphicFrame>
        <p:nvGraphicFramePr>
          <p:cNvPr id="29" name="Content Placeholder 5">
            <a:extLst>
              <a:ext uri="{FF2B5EF4-FFF2-40B4-BE49-F238E27FC236}">
                <a16:creationId xmlns:a16="http://schemas.microsoft.com/office/drawing/2014/main" id="{F0BA2DAE-17A4-4FBD-BC2D-183FB80BE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598529"/>
              </p:ext>
            </p:extLst>
          </p:nvPr>
        </p:nvGraphicFramePr>
        <p:xfrm>
          <a:off x="3496579" y="480056"/>
          <a:ext cx="5184184" cy="415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42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952872-651D-447E-B06B-98BD9F1BD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41" y="-12357"/>
            <a:ext cx="7886700" cy="9941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750 Studies under CIRB oversight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BCAC00-2591-47A4-9C3B-99537F35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F8F9822-CE00-0B4F-ADB5-DBA954363B09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14F9214-0BDD-4AA6-A1EC-208B321A94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50078"/>
              </p:ext>
            </p:extLst>
          </p:nvPr>
        </p:nvGraphicFramePr>
        <p:xfrm>
          <a:off x="1405288" y="895149"/>
          <a:ext cx="8527984" cy="411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BF3536-5E52-447C-9AFD-5245FE44D90C}"/>
              </a:ext>
            </a:extLst>
          </p:cNvPr>
          <p:cNvSpPr txBox="1"/>
          <p:nvPr/>
        </p:nvSpPr>
        <p:spPr>
          <a:xfrm>
            <a:off x="181171" y="969098"/>
            <a:ext cx="461772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endParaRPr lang="en-US" sz="1400" i="1" dirty="0"/>
          </a:p>
          <a:p>
            <a:pPr>
              <a:spcAft>
                <a:spcPts val="200"/>
              </a:spcAft>
            </a:pPr>
            <a:r>
              <a:rPr lang="en-US" sz="1400" i="1" u="sng" dirty="0"/>
              <a:t>4 CIRB Boards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CPC:	Cancer Prevention &amp; Control CIRB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EPE: 	Adult CIRB  - Early Phase Tx Emphasis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LPE: 	Adult CIRB - Late Phase  Tx Emphasis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Peds:	Pediatric CIRB</a:t>
            </a:r>
          </a:p>
        </p:txBody>
      </p:sp>
    </p:spTree>
    <p:extLst>
      <p:ext uri="{BB962C8B-B14F-4D97-AF65-F5344CB8AC3E}">
        <p14:creationId xmlns:p14="http://schemas.microsoft.com/office/powerpoint/2010/main" val="171403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03AE-A474-4FB8-A3D2-968A3CA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35" y="491289"/>
            <a:ext cx="2198490" cy="3337155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Full Board Reviews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(8/2020-8/2021)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E01C-D48E-41A4-93DF-5763B2C4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F8F9822-CE00-0B4F-ADB5-DBA954363B09}" type="slidenum">
              <a:rPr 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F0527A7-7EB2-4DDE-A065-C72B7ECDDB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606201"/>
              </p:ext>
            </p:extLst>
          </p:nvPr>
        </p:nvGraphicFramePr>
        <p:xfrm>
          <a:off x="3341191" y="308008"/>
          <a:ext cx="5716182" cy="432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A42EB9-D77B-C6A6-64F3-4BE589A9C960}"/>
              </a:ext>
            </a:extLst>
          </p:cNvPr>
          <p:cNvSpPr txBox="1"/>
          <p:nvPr/>
        </p:nvSpPr>
        <p:spPr>
          <a:xfrm>
            <a:off x="86627" y="3630265"/>
            <a:ext cx="461772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endParaRPr lang="en-US" sz="1400" i="1" dirty="0"/>
          </a:p>
          <a:p>
            <a:pPr>
              <a:spcAft>
                <a:spcPts val="200"/>
              </a:spcAft>
            </a:pPr>
            <a:r>
              <a:rPr lang="en-US" sz="1400" i="1" u="sng" dirty="0"/>
              <a:t>4 CIRB Boards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CPC:	Cancer Prevention &amp; Control CIRB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EPE: 	Adult CIRB  - Early Phase Tx Emphasis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LPE: 	Adult CIRB - Late Phase  Tx Emphasis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Peds:	Pediatric CIRB</a:t>
            </a:r>
          </a:p>
        </p:txBody>
      </p:sp>
    </p:spTree>
    <p:extLst>
      <p:ext uri="{BB962C8B-B14F-4D97-AF65-F5344CB8AC3E}">
        <p14:creationId xmlns:p14="http://schemas.microsoft.com/office/powerpoint/2010/main" val="158686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E03AE-A474-4FB8-A3D2-968A3CA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71" y="231006"/>
            <a:ext cx="2453400" cy="3569769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Expedited Reviews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8/2020-8/2021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E01C-D48E-41A4-93DF-5763B2C4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F8F9822-CE00-0B4F-ADB5-DBA954363B09}" type="slidenum">
              <a:rPr 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36CA1D9E-5395-4FA7-8F09-187E56665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39652"/>
              </p:ext>
            </p:extLst>
          </p:nvPr>
        </p:nvGraphicFramePr>
        <p:xfrm>
          <a:off x="3253704" y="185637"/>
          <a:ext cx="5996357" cy="45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757364-5065-1F14-6B90-9FE577261AB1}"/>
              </a:ext>
            </a:extLst>
          </p:cNvPr>
          <p:cNvSpPr txBox="1"/>
          <p:nvPr/>
        </p:nvSpPr>
        <p:spPr>
          <a:xfrm>
            <a:off x="86627" y="3538653"/>
            <a:ext cx="4617720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endParaRPr lang="en-US" sz="1400" i="1" dirty="0"/>
          </a:p>
          <a:p>
            <a:pPr>
              <a:spcAft>
                <a:spcPts val="200"/>
              </a:spcAft>
            </a:pPr>
            <a:r>
              <a:rPr lang="en-US" sz="1400" i="1" u="sng" dirty="0"/>
              <a:t>4 CIRB Boards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CPC:	Cancer Prevention &amp; Control CIRB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EPE: 	Adult CIRB  - Early Phase Tx Emphasis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LPE: 	Adult CIRB - Late Phase  Tx Emphasis</a:t>
            </a:r>
          </a:p>
          <a:p>
            <a:pPr>
              <a:spcAft>
                <a:spcPts val="200"/>
              </a:spcAft>
            </a:pPr>
            <a:r>
              <a:rPr lang="en-US" sz="1400" i="1" dirty="0"/>
              <a:t>Peds:	Pediatric CIRB</a:t>
            </a:r>
          </a:p>
        </p:txBody>
      </p:sp>
    </p:spTree>
    <p:extLst>
      <p:ext uri="{BB962C8B-B14F-4D97-AF65-F5344CB8AC3E}">
        <p14:creationId xmlns:p14="http://schemas.microsoft.com/office/powerpoint/2010/main" val="2520510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E4C8F9-A63D-445E-BED0-EAA84B123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747" y="515541"/>
            <a:ext cx="4718016" cy="4112418"/>
          </a:xfrm>
          <a:effectLst/>
        </p:spPr>
        <p:txBody>
          <a:bodyPr vert="horz" wrap="square" lIns="91440" tIns="45720" rIns="91440" bIns="45720" rtlCol="0" anchor="ctr">
            <a:normAutofit/>
          </a:bodyPr>
          <a:lstStyle/>
          <a:p>
            <a:pPr defTabSz="914400"/>
            <a:r>
              <a:rPr lang="en-US" sz="5400" spc="-300" dirty="0">
                <a:solidFill>
                  <a:schemeClr val="tx1">
                    <a:lumMod val="95000"/>
                  </a:schemeClr>
                </a:solidFill>
              </a:rPr>
              <a:t>Local Context Subcommittee</a:t>
            </a:r>
            <a:br>
              <a:rPr lang="en-US" sz="5400" spc="-300" dirty="0">
                <a:solidFill>
                  <a:schemeClr val="tx1">
                    <a:lumMod val="95000"/>
                  </a:schemeClr>
                </a:solidFill>
              </a:rPr>
            </a:br>
            <a:br>
              <a:rPr lang="en-US" sz="5400" spc="-300" dirty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3200" dirty="0"/>
              <a:t>6,387  Reviews  for  all  4  Boards</a:t>
            </a:r>
            <a:br>
              <a:rPr lang="en-US" sz="3200" dirty="0"/>
            </a:br>
            <a:endParaRPr lang="en-US" sz="5400" spc="-3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51409-5A21-4724-8836-D4FA04CB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4F8F9822-CE00-0B4F-ADB5-DBA954363B09}" type="slidenum">
              <a:rPr lang="en-US" sz="1200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16</a:t>
            </a:fld>
            <a:endParaRPr lang="en-US" sz="12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640E9AF-F7BF-4D63-A6AB-CCE917D9E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79" y="1009139"/>
            <a:ext cx="6858000" cy="565519"/>
          </a:xfrm>
        </p:spPr>
        <p:txBody>
          <a:bodyPr/>
          <a:lstStyle/>
          <a:p>
            <a:r>
              <a:rPr lang="en-US" dirty="0"/>
              <a:t>..and speaking of reviews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221DB-449D-4545-8342-B61B3D378853}"/>
              </a:ext>
            </a:extLst>
          </p:cNvPr>
          <p:cNvSpPr txBox="1"/>
          <p:nvPr/>
        </p:nvSpPr>
        <p:spPr>
          <a:xfrm>
            <a:off x="4681476" y="3903528"/>
            <a:ext cx="328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9/1/2020-8/31/2021</a:t>
            </a:r>
          </a:p>
        </p:txBody>
      </p:sp>
    </p:spTree>
    <p:extLst>
      <p:ext uri="{BB962C8B-B14F-4D97-AF65-F5344CB8AC3E}">
        <p14:creationId xmlns:p14="http://schemas.microsoft.com/office/powerpoint/2010/main" val="3966092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4848" y="2786266"/>
            <a:ext cx="5578902" cy="164106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on the NCI CIRB 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available on its public website at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https://www.ncicirb.org/</a:t>
            </a:r>
            <a:b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7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1A28-C757-4E14-C637-E104DF66F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8" y="780981"/>
            <a:ext cx="8712429" cy="317395"/>
          </a:xfrm>
        </p:spPr>
        <p:txBody>
          <a:bodyPr/>
          <a:lstStyle/>
          <a:p>
            <a:pPr algn="ctr"/>
            <a:r>
              <a:rPr lang="en-US" sz="2800" b="1" dirty="0"/>
              <a:t>Current NCI Extramural Clinical Trials Networks          </a:t>
            </a:r>
            <a:r>
              <a:rPr lang="en-US" sz="2000" i="1" dirty="0"/>
              <a:t>with full integrated system for trial design, review, conduct, &amp; reporting </a:t>
            </a:r>
            <a:br>
              <a:rPr lang="en-US" dirty="0"/>
            </a:br>
            <a:endParaRPr lang="en-US" sz="1600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BE472AC5-CFE0-B960-3565-4BA7EA5CA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4" y="4350927"/>
            <a:ext cx="103995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9pPr>
          </a:lstStyle>
          <a:p>
            <a:pPr algn="ctr" defTabSz="257175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A0B2791-3E71-5010-EB4B-3E68B0344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92" y="2138182"/>
            <a:ext cx="1751241" cy="715581"/>
          </a:xfrm>
          <a:prstGeom prst="rect">
            <a:avLst/>
          </a:prstGeom>
          <a:solidFill>
            <a:srgbClr val="FFCC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Early Phase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Network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(PEP-CTN)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1FC45AC6-3F01-6F4C-37B9-C1691794B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93" y="3024832"/>
            <a:ext cx="1751240" cy="692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 Clinical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Network (ETCTN)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28AA5CC4-78D6-C498-A6ED-DEEB69F9A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36" y="2159846"/>
            <a:ext cx="1916252" cy="761524"/>
          </a:xfrm>
          <a:prstGeom prst="rect">
            <a:avLst/>
          </a:prstGeom>
          <a:solidFill>
            <a:srgbClr val="CCCC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Network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(CP-</a:t>
            </a:r>
            <a:r>
              <a:rPr lang="en-US" altLang="en-US" sz="1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CTNet</a:t>
            </a: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CFF5EF2-6DC6-B5E5-CB26-5DC49474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4" y="2572637"/>
            <a:ext cx="101406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9pPr>
          </a:lstStyle>
          <a:p>
            <a:pPr algn="ctr" defTabSz="257175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Phase1 and</a:t>
            </a:r>
          </a:p>
          <a:p>
            <a:pPr algn="ctr" defTabSz="257175" fontAlgn="auto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5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DC554E0-2CEF-68A9-9DB8-BC6327C9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54" y="1304770"/>
            <a:ext cx="356886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9pPr>
          </a:lstStyle>
          <a:p>
            <a:pPr algn="ctr" defTabSz="257175" fontAlgn="auto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Cancer Prevention (DCP)        Cancer Control, Screening, &amp; Prevention Networks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BD2C04B-E4B1-D665-CBEF-1F29338D5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6838" y="2163243"/>
            <a:ext cx="1916252" cy="715581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Tumor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Consortia (PBTC)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D2172B-61E4-84F5-3D43-23F3D1C3C1ED}"/>
              </a:ext>
            </a:extLst>
          </p:cNvPr>
          <p:cNvCxnSpPr>
            <a:cxnSpLocks/>
          </p:cNvCxnSpPr>
          <p:nvPr/>
        </p:nvCxnSpPr>
        <p:spPr>
          <a:xfrm>
            <a:off x="5057630" y="1304770"/>
            <a:ext cx="0" cy="3811897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ine 9">
            <a:extLst>
              <a:ext uri="{FF2B5EF4-FFF2-40B4-BE49-F238E27FC236}">
                <a16:creationId xmlns:a16="http://schemas.microsoft.com/office/drawing/2014/main" id="{27163000-110B-E1EA-14B1-6303D2070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661" y="4273812"/>
            <a:ext cx="8726678" cy="2179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sz="1013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C54E95-AB2A-632C-FA0F-8A6F6A365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492" y="3903872"/>
            <a:ext cx="1751240" cy="804119"/>
          </a:xfrm>
          <a:prstGeom prst="rect">
            <a:avLst/>
          </a:prstGeom>
          <a:solidFill>
            <a:srgbClr val="CC99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(NCTN) 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4F4D2849-AF4B-AD88-1E04-5F5EF723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36" y="3936553"/>
            <a:ext cx="1943152" cy="853586"/>
          </a:xfrm>
          <a:prstGeom prst="rect">
            <a:avLst/>
          </a:prstGeom>
          <a:solidFill>
            <a:srgbClr val="CCEC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Oncology Research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(NCORP)</a:t>
            </a: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766E093A-BB3C-0991-2FDA-1F1B71179F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661" y="2060936"/>
            <a:ext cx="8726678" cy="2179"/>
          </a:xfrm>
          <a:prstGeom prst="line">
            <a:avLst/>
          </a:prstGeom>
          <a:noFill/>
          <a:ln w="38100">
            <a:solidFill>
              <a:srgbClr val="08080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endParaRPr lang="en-US" sz="1013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EA7261DC-C848-2C83-9E51-FD3C1BE4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15538"/>
            <a:ext cx="466640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80026"/>
              </a:buClr>
              <a:buFont typeface="Wingdings" panose="05000000000000000000" pitchFamily="2" charset="2"/>
              <a:buChar char="§"/>
              <a:defRPr sz="2000">
                <a:solidFill>
                  <a:srgbClr val="292929"/>
                </a:solidFill>
                <a:latin typeface="Trebuchet MS" panose="020B0603020202020204" pitchFamily="34" charset="0"/>
              </a:defRPr>
            </a:lvl9pPr>
          </a:lstStyle>
          <a:p>
            <a:pPr algn="ctr" defTabSz="257175" fontAlgn="auto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135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Cancer Treatment &amp; Diagnosis (DCTD) Cancer Therapy Evaluation Program (CTEP)                  Cancer Treatment Networks</a:t>
            </a: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12F3B365-67A7-15AB-B653-8FA084BE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8532" y="3951818"/>
            <a:ext cx="1459951" cy="853586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b="1" i="1" dirty="0">
                <a:solidFill>
                  <a:srgbClr val="C00000"/>
                </a:solidFill>
                <a:effectLst/>
                <a:latin typeface="+mn-lt"/>
              </a:rPr>
              <a:t>New! </a:t>
            </a:r>
            <a:r>
              <a:rPr lang="en-US" sz="1200" b="1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NCI Cancer 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b="1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Screening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b="1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 Research Network</a:t>
            </a:r>
          </a:p>
          <a:p>
            <a:pPr algn="ctr" defTabSz="257175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b="1" i="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</a:rPr>
              <a:t>(CSRN)</a:t>
            </a:r>
            <a:endParaRPr lang="en-US" altLang="en-US" sz="12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2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2A118-3F45-73FB-C7EC-BA9222199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65" y="153768"/>
            <a:ext cx="4393474" cy="4989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63A386-7940-6F06-2400-FCDFBCDA6F80}"/>
              </a:ext>
            </a:extLst>
          </p:cNvPr>
          <p:cNvSpPr txBox="1"/>
          <p:nvPr/>
        </p:nvSpPr>
        <p:spPr>
          <a:xfrm>
            <a:off x="6174111" y="851802"/>
            <a:ext cx="1165704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</a:schemeClr>
                </a:solidFill>
              </a:rPr>
              <a:t>N ≥ 750 Studies in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6EFFFA-F93C-FD8D-08CE-EC9CA47B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1" y="1952490"/>
            <a:ext cx="3870541" cy="317395"/>
          </a:xfrm>
        </p:spPr>
        <p:txBody>
          <a:bodyPr/>
          <a:lstStyle/>
          <a:p>
            <a:r>
              <a:rPr lang="en-US" b="1" dirty="0"/>
              <a:t>Development of the </a:t>
            </a:r>
            <a:br>
              <a:rPr lang="en-US" b="1" dirty="0"/>
            </a:br>
            <a:r>
              <a:rPr lang="en-US" b="1" dirty="0"/>
              <a:t>NCI Central Institutional</a:t>
            </a:r>
            <a:br>
              <a:rPr lang="en-US" b="1" dirty="0"/>
            </a:br>
            <a:r>
              <a:rPr lang="en-US" b="1" dirty="0"/>
              <a:t>Research Board (CIRB) </a:t>
            </a:r>
            <a:br>
              <a:rPr lang="en-US" b="1" dirty="0"/>
            </a:br>
            <a:r>
              <a:rPr lang="en-US" sz="1800" i="1" dirty="0"/>
              <a:t>for CTEP/DCP Clinical Trial Networks</a:t>
            </a:r>
            <a:br>
              <a:rPr lang="en-US" sz="2000" i="1" dirty="0"/>
            </a:br>
            <a:br>
              <a:rPr lang="en-US" sz="2000" i="1" dirty="0"/>
            </a:br>
            <a:br>
              <a:rPr lang="en-US" sz="2000" i="1" dirty="0"/>
            </a:br>
            <a:endParaRPr lang="en-US" sz="2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3C4FC-A956-F234-C371-55986E7F8023}"/>
              </a:ext>
            </a:extLst>
          </p:cNvPr>
          <p:cNvSpPr txBox="1"/>
          <p:nvPr/>
        </p:nvSpPr>
        <p:spPr>
          <a:xfrm>
            <a:off x="310120" y="1674158"/>
            <a:ext cx="4261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Background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Unique Aspects of Human Research Protection Plan (HRPP)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Key Features of the NCI CIRB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accent6">
                    <a:lumMod val="50000"/>
                  </a:schemeClr>
                </a:solidFill>
                <a:cs typeface="+mj-cs"/>
              </a:rPr>
              <a:t>Overview Current NCI Extramural Human Research Protection Plan (HRPP) – Sept. 2021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55BE-ABAA-6201-07CD-C9E1F51AB9EA}"/>
              </a:ext>
            </a:extLst>
          </p:cNvPr>
          <p:cNvSpPr txBox="1"/>
          <p:nvPr/>
        </p:nvSpPr>
        <p:spPr>
          <a:xfrm>
            <a:off x="6047776" y="4203658"/>
            <a:ext cx="193354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tx1">
                    <a:lumMod val="50000"/>
                  </a:schemeClr>
                </a:solidFill>
              </a:rPr>
              <a:t>&gt; 22,500 Investigators in 2021</a:t>
            </a:r>
          </a:p>
          <a:p>
            <a:r>
              <a:rPr lang="en-US" sz="800" b="1" dirty="0">
                <a:solidFill>
                  <a:schemeClr val="tx1">
                    <a:lumMod val="50000"/>
                  </a:schemeClr>
                </a:solidFill>
              </a:rPr>
              <a:t>&gt; 3,400 CIRB-Enrolled Institutions in 2021</a:t>
            </a:r>
          </a:p>
        </p:txBody>
      </p:sp>
    </p:spTree>
    <p:extLst>
      <p:ext uri="{BB962C8B-B14F-4D97-AF65-F5344CB8AC3E}">
        <p14:creationId xmlns:p14="http://schemas.microsoft.com/office/powerpoint/2010/main" val="321897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8C088E-6A87-69B6-F6AE-C8574F28F977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15924" y="2415213"/>
            <a:ext cx="8165550" cy="268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4508D6-7E23-A8F1-52D5-EAEFE0918167}"/>
              </a:ext>
            </a:extLst>
          </p:cNvPr>
          <p:cNvSpPr txBox="1"/>
          <p:nvPr/>
        </p:nvSpPr>
        <p:spPr>
          <a:xfrm>
            <a:off x="222193" y="1279555"/>
            <a:ext cx="3506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Facilitated Review Shared Review with Local Site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for Selected Trials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A40828F1-85E9-9674-C616-80BF7F995F11}"/>
              </a:ext>
            </a:extLst>
          </p:cNvPr>
          <p:cNvSpPr/>
          <p:nvPr/>
        </p:nvSpPr>
        <p:spPr>
          <a:xfrm rot="5400000">
            <a:off x="2350350" y="-320807"/>
            <a:ext cx="637538" cy="5190181"/>
          </a:xfrm>
          <a:prstGeom prst="lef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075B04C-D20D-1F4E-8EF5-A92A873FF1F4}"/>
              </a:ext>
            </a:extLst>
          </p:cNvPr>
          <p:cNvSpPr/>
          <p:nvPr/>
        </p:nvSpPr>
        <p:spPr>
          <a:xfrm rot="5400000">
            <a:off x="4318200" y="1499465"/>
            <a:ext cx="637539" cy="1554478"/>
          </a:xfrm>
          <a:prstGeom prst="lef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3B31E6F8-9888-D219-ADAC-4E2630AC1DF5}"/>
              </a:ext>
            </a:extLst>
          </p:cNvPr>
          <p:cNvSpPr/>
          <p:nvPr/>
        </p:nvSpPr>
        <p:spPr>
          <a:xfrm rot="5400000">
            <a:off x="6456962" y="972717"/>
            <a:ext cx="637539" cy="2581627"/>
          </a:xfrm>
          <a:prstGeom prst="leftBrace">
            <a:avLst>
              <a:gd name="adj1" fmla="val 0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EB0A5-E1DE-970B-627F-8A132D59E88F}"/>
              </a:ext>
            </a:extLst>
          </p:cNvPr>
          <p:cNvSpPr txBox="1"/>
          <p:nvPr/>
        </p:nvSpPr>
        <p:spPr>
          <a:xfrm>
            <a:off x="3801062" y="1241202"/>
            <a:ext cx="3111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Pilot of an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Independent </a:t>
            </a:r>
          </a:p>
          <a:p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CIRB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F0B505-DB03-D143-D965-49AC4900EBE4}"/>
              </a:ext>
            </a:extLst>
          </p:cNvPr>
          <p:cNvSpPr txBox="1"/>
          <p:nvPr/>
        </p:nvSpPr>
        <p:spPr>
          <a:xfrm>
            <a:off x="5617720" y="1254533"/>
            <a:ext cx="3111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Full Transition to an Independent CIRB for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All Trials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BCE5D-6743-EADE-4E8E-509704B341CC}"/>
              </a:ext>
            </a:extLst>
          </p:cNvPr>
          <p:cNvSpPr txBox="1"/>
          <p:nvPr/>
        </p:nvSpPr>
        <p:spPr>
          <a:xfrm>
            <a:off x="8067677" y="2467291"/>
            <a:ext cx="1086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NIH Requires Single CIRB for </a:t>
            </a:r>
          </a:p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Multi-Site Research in 2018</a:t>
            </a:r>
          </a:p>
          <a:p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A68D0D-4C27-B86D-E094-A1F7EDA900CD}"/>
              </a:ext>
            </a:extLst>
          </p:cNvPr>
          <p:cNvCxnSpPr>
            <a:cxnSpLocks/>
          </p:cNvCxnSpPr>
          <p:nvPr/>
        </p:nvCxnSpPr>
        <p:spPr>
          <a:xfrm>
            <a:off x="5489443" y="892492"/>
            <a:ext cx="0" cy="110690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B83F0A-2999-D7EE-7CF7-858413F33327}"/>
              </a:ext>
            </a:extLst>
          </p:cNvPr>
          <p:cNvSpPr txBox="1"/>
          <p:nvPr/>
        </p:nvSpPr>
        <p:spPr>
          <a:xfrm>
            <a:off x="5524901" y="739359"/>
            <a:ext cx="265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AAHRPP Accreditation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C0AB8E9-E6FD-D5AF-9308-9B4900C2DB5B}"/>
              </a:ext>
            </a:extLst>
          </p:cNvPr>
          <p:cNvSpPr txBox="1">
            <a:spLocks/>
          </p:cNvSpPr>
          <p:nvPr/>
        </p:nvSpPr>
        <p:spPr bwMode="auto">
          <a:xfrm>
            <a:off x="74028" y="440461"/>
            <a:ext cx="8712429" cy="3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 baseline="0">
                <a:solidFill>
                  <a:srgbClr val="123E57"/>
                </a:solidFill>
                <a:latin typeface="+mj-lt"/>
                <a:ea typeface="ＭＳ Ｐゴシック" charset="0"/>
                <a:cs typeface="SapientSans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pPr algn="ctr"/>
            <a:r>
              <a:rPr lang="en-US" sz="2800" b="1" dirty="0"/>
              <a:t>Background on Development of NCI CIRB</a:t>
            </a: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139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5681-F10C-49A5-AC0B-0D23D3E6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21" y="629060"/>
            <a:ext cx="8165592" cy="317395"/>
          </a:xfrm>
        </p:spPr>
        <p:txBody>
          <a:bodyPr/>
          <a:lstStyle/>
          <a:p>
            <a:r>
              <a:rPr lang="en-US" sz="2800" b="1" dirty="0"/>
              <a:t>Unique Aspects of the NCI Human Research Protection Plan (HRPP)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9471-B954-4342-933B-683D3D28ED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762" y="1086990"/>
            <a:ext cx="8868236" cy="3600450"/>
          </a:xfrm>
        </p:spPr>
        <p:txBody>
          <a:bodyPr/>
          <a:lstStyle/>
          <a:p>
            <a:r>
              <a:rPr lang="en-US" dirty="0"/>
              <a:t>HRPP is different from other institutions that have been accredited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Primary focus of a single institution care of patients &amp; research is secondary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For NCI, clinical research is the primary focus</a:t>
            </a:r>
          </a:p>
          <a:p>
            <a:r>
              <a:rPr lang="en-US" dirty="0"/>
              <a:t>CIRB model for local context review is different from commercial IRB model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Not a commercial enterprise but a government entity serving the public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NCI provides rigorous &amp; comprehensive scientific review prior to CIRB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Incorporates aspects of the HRPP to reduce redundancy in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Decreases burden on sites participating in the trials &amp; provided at no cost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Allows timely opening of studies &amp; amendment processing with full help desk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76051-E1CC-F247-DA6F-CAF11D00CC73}"/>
              </a:ext>
            </a:extLst>
          </p:cNvPr>
          <p:cNvSpPr txBox="1"/>
          <p:nvPr/>
        </p:nvSpPr>
        <p:spPr>
          <a:xfrm>
            <a:off x="77002" y="4583259"/>
            <a:ext cx="3569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</a:rPr>
              <a:t>Laura Covington, MS, CIP, NCI CIRB Operations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9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6C76-A2D3-4002-99DD-C482E4B6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1474297"/>
            <a:ext cx="9144000" cy="269775"/>
          </a:xfrm>
        </p:spPr>
        <p:txBody>
          <a:bodyPr/>
          <a:lstStyle/>
          <a:p>
            <a:r>
              <a:rPr lang="en-US" sz="2800" b="1" dirty="0"/>
              <a:t>Independent NCI CIRB:</a:t>
            </a:r>
            <a:br>
              <a:rPr lang="en-US" dirty="0"/>
            </a:br>
            <a:br>
              <a:rPr lang="en-US" dirty="0"/>
            </a:br>
            <a:r>
              <a:rPr lang="en-US" sz="2600" dirty="0"/>
              <a:t>Signatory Institution Steps from Enrollment to Start of Research</a:t>
            </a:r>
          </a:p>
        </p:txBody>
      </p:sp>
      <p:sp>
        <p:nvSpPr>
          <p:cNvPr id="4" name="AutoShape 28">
            <a:extLst>
              <a:ext uri="{FF2B5EF4-FFF2-40B4-BE49-F238E27FC236}">
                <a16:creationId xmlns:a16="http://schemas.microsoft.com/office/drawing/2014/main" id="{549F78B7-D393-4039-BA45-FD6B1DB068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575" y="2151266"/>
            <a:ext cx="1295400" cy="1644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latin typeface="Arial Narrow" pitchFamily="34" charset="0"/>
              </a:rPr>
              <a:t>Signatory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Institution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Enrolls in the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CIRB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Initiative</a:t>
            </a:r>
          </a:p>
        </p:txBody>
      </p:sp>
      <p:sp>
        <p:nvSpPr>
          <p:cNvPr id="5" name="AutoShape 28">
            <a:extLst>
              <a:ext uri="{FF2B5EF4-FFF2-40B4-BE49-F238E27FC236}">
                <a16:creationId xmlns:a16="http://schemas.microsoft.com/office/drawing/2014/main" id="{169A5CC6-22E1-459B-AB1A-A34DCCC1D2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2151266"/>
            <a:ext cx="1295400" cy="162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latin typeface="Arial Narrow" pitchFamily="34" charset="0"/>
              </a:rPr>
              <a:t>Institution 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and 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Investigator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Submit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Annual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Worksheets</a:t>
            </a:r>
          </a:p>
        </p:txBody>
      </p:sp>
      <p:sp>
        <p:nvSpPr>
          <p:cNvPr id="6" name="AutoShape 28">
            <a:extLst>
              <a:ext uri="{FF2B5EF4-FFF2-40B4-BE49-F238E27FC236}">
                <a16:creationId xmlns:a16="http://schemas.microsoft.com/office/drawing/2014/main" id="{058CDE37-804A-4CE6-8CFD-7106C87E26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4300" y="2151266"/>
            <a:ext cx="1295400" cy="1630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latin typeface="Arial Narrow" pitchFamily="34" charset="0"/>
              </a:rPr>
              <a:t>Signatory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Institution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Principal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Investigator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Submits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Study-Specific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Worksheets</a:t>
            </a:r>
          </a:p>
        </p:txBody>
      </p:sp>
      <p:sp>
        <p:nvSpPr>
          <p:cNvPr id="7" name="AutoShape 28">
            <a:extLst>
              <a:ext uri="{FF2B5EF4-FFF2-40B4-BE49-F238E27FC236}">
                <a16:creationId xmlns:a16="http://schemas.microsoft.com/office/drawing/2014/main" id="{569135F0-C19A-4F97-A287-B2673BEE7B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05450" y="2151266"/>
            <a:ext cx="1295400" cy="162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500" b="1" dirty="0">
                <a:latin typeface="Arial Narrow" pitchFamily="34" charset="0"/>
              </a:rPr>
              <a:t>CIRB 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Approval of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Study-Specific</a:t>
            </a:r>
          </a:p>
          <a:p>
            <a:pPr algn="ctr"/>
            <a:r>
              <a:rPr lang="en-US" sz="1500" b="1" dirty="0">
                <a:latin typeface="Arial Narrow" pitchFamily="34" charset="0"/>
              </a:rPr>
              <a:t>Worksheets</a:t>
            </a:r>
          </a:p>
        </p:txBody>
      </p:sp>
      <p:sp>
        <p:nvSpPr>
          <p:cNvPr id="8" name="AutoShape 28">
            <a:extLst>
              <a:ext uri="{FF2B5EF4-FFF2-40B4-BE49-F238E27FC236}">
                <a16:creationId xmlns:a16="http://schemas.microsoft.com/office/drawing/2014/main" id="{F501249D-83F0-4F0A-AE87-754D2C082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72312" y="2151266"/>
            <a:ext cx="1063625" cy="1644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>
                <a:latin typeface="Arial Narrow" pitchFamily="34" charset="0"/>
              </a:rPr>
              <a:t>Research begins at Institution</a:t>
            </a:r>
          </a:p>
        </p:txBody>
      </p:sp>
      <p:cxnSp>
        <p:nvCxnSpPr>
          <p:cNvPr id="9" name="AutoShape 20">
            <a:extLst>
              <a:ext uri="{FF2B5EF4-FFF2-40B4-BE49-F238E27FC236}">
                <a16:creationId xmlns:a16="http://schemas.microsoft.com/office/drawing/2014/main" id="{2967AF04-9F3D-4B13-9E04-054005FDB081}"/>
              </a:ext>
            </a:extLst>
          </p:cNvPr>
          <p:cNvCxnSpPr>
            <a:cxnSpLocks noChangeShapeType="1"/>
            <a:stCxn id="4" idx="3"/>
            <a:endCxn id="5" idx="1"/>
          </p:cNvCxnSpPr>
          <p:nvPr/>
        </p:nvCxnSpPr>
        <p:spPr bwMode="auto">
          <a:xfrm flipV="1">
            <a:off x="2085975" y="2965654"/>
            <a:ext cx="257175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" name="AutoShape 21">
            <a:extLst>
              <a:ext uri="{FF2B5EF4-FFF2-40B4-BE49-F238E27FC236}">
                <a16:creationId xmlns:a16="http://schemas.microsoft.com/office/drawing/2014/main" id="{DBD0CABA-C44B-41B0-86E5-8588C37F3B0C}"/>
              </a:ext>
            </a:extLst>
          </p:cNvPr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3638550" y="2965654"/>
            <a:ext cx="285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22">
            <a:extLst>
              <a:ext uri="{FF2B5EF4-FFF2-40B4-BE49-F238E27FC236}">
                <a16:creationId xmlns:a16="http://schemas.microsoft.com/office/drawing/2014/main" id="{EA9AB751-B69A-4D2E-B4C3-4597428D7DBA}"/>
              </a:ext>
            </a:extLst>
          </p:cNvPr>
          <p:cNvCxnSpPr>
            <a:cxnSpLocks noChangeShapeType="1"/>
            <a:stCxn id="6" idx="3"/>
            <a:endCxn id="7" idx="1"/>
          </p:cNvCxnSpPr>
          <p:nvPr/>
        </p:nvCxnSpPr>
        <p:spPr bwMode="auto">
          <a:xfrm flipV="1">
            <a:off x="5219700" y="2965654"/>
            <a:ext cx="285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23">
            <a:extLst>
              <a:ext uri="{FF2B5EF4-FFF2-40B4-BE49-F238E27FC236}">
                <a16:creationId xmlns:a16="http://schemas.microsoft.com/office/drawing/2014/main" id="{85DF273A-F7FE-444A-B5C7-A54BCF65AB68}"/>
              </a:ext>
            </a:extLst>
          </p:cNvPr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6800850" y="2965654"/>
            <a:ext cx="271462" cy="7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D8232B6-2367-5AAC-4631-E04D2CB6E8E6}"/>
              </a:ext>
            </a:extLst>
          </p:cNvPr>
          <p:cNvSpPr txBox="1"/>
          <p:nvPr/>
        </p:nvSpPr>
        <p:spPr>
          <a:xfrm>
            <a:off x="155139" y="4524936"/>
            <a:ext cx="3569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</a:rPr>
              <a:t>Laura Covington, MS, CIP, NCI CIRB Operations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6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5681-F10C-49A5-AC0B-0D23D3E6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5" y="311665"/>
            <a:ext cx="8374559" cy="317395"/>
          </a:xfrm>
        </p:spPr>
        <p:txBody>
          <a:bodyPr/>
          <a:lstStyle/>
          <a:p>
            <a:r>
              <a:rPr lang="en-US" sz="2800" b="1" dirty="0"/>
              <a:t>Key Features of the CIRB:  Local Context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9471-B954-4342-933B-683D3D28ED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9204" y="1048488"/>
            <a:ext cx="8165592" cy="360045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CIRB is informed of local context considerations via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Annual Signatory Institution Worksheet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Contains descriptions of state &amp; local laws, including required boilerplate language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Annual Principal Investigator Worksheet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Provides research activity descriptions specific to the PI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Principal investigators open a new study by submitting a Study-Specific Worksheet directly to the CIRB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281D7-157A-234E-5E05-C800BE4F6E22}"/>
              </a:ext>
            </a:extLst>
          </p:cNvPr>
          <p:cNvSpPr txBox="1"/>
          <p:nvPr/>
        </p:nvSpPr>
        <p:spPr>
          <a:xfrm>
            <a:off x="155139" y="4524936"/>
            <a:ext cx="3569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</a:rPr>
              <a:t>Laura Covington, MS, CIP, NCI CIRB Operations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5681-F10C-49A5-AC0B-0D23D3E6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311658"/>
            <a:ext cx="8165592" cy="317395"/>
          </a:xfrm>
        </p:spPr>
        <p:txBody>
          <a:bodyPr/>
          <a:lstStyle/>
          <a:p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Key Features of the CIRB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9471-B954-4342-933B-683D3D28ED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776" y="894484"/>
            <a:ext cx="8165592" cy="3600450"/>
          </a:xfrm>
        </p:spPr>
        <p:txBody>
          <a:bodyPr/>
          <a:lstStyle/>
          <a:p>
            <a:r>
              <a:rPr lang="en-US" dirty="0"/>
              <a:t>CIRB Review of the Consent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CIRB reviews and approves the model consent form as supplied by the Study Chair for initial review and amendment reviews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 Context Subcommittee member reviews and approves institution-specific boilerplate language for the consent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Principal investigators are responsible for the insertion of CIRB-approved boilerplate language into the CIRB-approved model consent form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A3A6D-64E2-7968-E365-BC8FAE023F38}"/>
              </a:ext>
            </a:extLst>
          </p:cNvPr>
          <p:cNvSpPr txBox="1"/>
          <p:nvPr/>
        </p:nvSpPr>
        <p:spPr>
          <a:xfrm>
            <a:off x="155139" y="4524936"/>
            <a:ext cx="3569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chemeClr val="tx1">
                    <a:lumMod val="50000"/>
                  </a:schemeClr>
                </a:solidFill>
              </a:rPr>
              <a:t>Laura Covington, MS, CIP, NCI CIRB Operations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6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FAA180-D0BD-4382-8250-78F81FD9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71" y="1433198"/>
            <a:ext cx="3620328" cy="9941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100" b="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cs typeface="+mj-cs"/>
              </a:rPr>
              <a:t>Overview of Current NCI Extramural Human Research Protection Plan (HRPP</a:t>
            </a:r>
            <a:r>
              <a:rPr lang="en-US" sz="3000" b="0" dirty="0">
                <a:gradFill flip="none" rotWithShape="1">
                  <a:gsLst>
                    <a:gs pos="28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  <a:tileRect/>
                </a:gradFill>
                <a:cs typeface="+mj-cs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E9C2B-2D5F-4EAF-A1A5-6E3EF92AD9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9571" y="2835453"/>
            <a:ext cx="5309859" cy="156690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7 NCI Research Networks</a:t>
            </a:r>
          </a:p>
          <a:p>
            <a:pPr indent="-228600" defTabSz="914400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22,640 Investigators</a:t>
            </a:r>
          </a:p>
          <a:p>
            <a:pPr indent="-228600" defTabSz="914400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22,500 Research coordinators/staff</a:t>
            </a:r>
          </a:p>
          <a:p>
            <a:pPr indent="-228600" defTabSz="914400"/>
            <a:r>
              <a:rPr lang="en-US" sz="2200" dirty="0"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</a:rPr>
              <a:t>3,477 CIRB-Enrolled Institutions</a:t>
            </a:r>
            <a:endParaRPr lang="en-US" sz="1500" dirty="0"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24C3AD-8FDA-4B74-9F2F-342FF993643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573187" y="327259"/>
            <a:ext cx="4413523" cy="4413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380EE9-0B1D-46F9-ADDD-1E1073E4FB71}"/>
              </a:ext>
            </a:extLst>
          </p:cNvPr>
          <p:cNvSpPr txBox="1"/>
          <p:nvPr/>
        </p:nvSpPr>
        <p:spPr>
          <a:xfrm>
            <a:off x="157290" y="195556"/>
            <a:ext cx="461772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</a:rPr>
              <a:t>From Presentation: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</a:rPr>
              <a:t>NCI  CIRB Education Days - September 20, 2021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</a:rPr>
              <a:t>Linda Parreco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20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TCTN_PPT_Template">
  <a:themeElements>
    <a:clrScheme name="ETCTN">
      <a:dk1>
        <a:srgbClr val="000514"/>
      </a:dk1>
      <a:lt1>
        <a:srgbClr val="FFFFFF"/>
      </a:lt1>
      <a:dk2>
        <a:srgbClr val="600000"/>
      </a:dk2>
      <a:lt2>
        <a:srgbClr val="D8D8D8"/>
      </a:lt2>
      <a:accent1>
        <a:srgbClr val="FFC000"/>
      </a:accent1>
      <a:accent2>
        <a:srgbClr val="FF6600"/>
      </a:accent2>
      <a:accent3>
        <a:srgbClr val="FF0000"/>
      </a:accent3>
      <a:accent4>
        <a:srgbClr val="4C248E"/>
      </a:accent4>
      <a:accent5>
        <a:srgbClr val="0000F2"/>
      </a:accent5>
      <a:accent6>
        <a:srgbClr val="9879CB"/>
      </a:accent6>
      <a:hlink>
        <a:srgbClr val="0947FF"/>
      </a:hlink>
      <a:folHlink>
        <a:srgbClr val="0947FF"/>
      </a:folHlink>
    </a:clrScheme>
    <a:fontScheme name="Stream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0808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1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000000"/>
        </a:hlink>
        <a:folHlink>
          <a:srgbClr val="08080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_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97A739-D5A0-42DA-946F-E76819B95E85}"/>
</file>

<file path=customXml/itemProps2.xml><?xml version="1.0" encoding="utf-8"?>
<ds:datastoreItem xmlns:ds="http://schemas.openxmlformats.org/officeDocument/2006/customXml" ds:itemID="{4A1764EC-4F45-452C-BF5F-CE148F59B7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17484</TotalTime>
  <Words>941</Words>
  <Application>Microsoft Office PowerPoint</Application>
  <PresentationFormat>On-screen Show (16:9)</PresentationFormat>
  <Paragraphs>176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 Narrow</vt:lpstr>
      <vt:lpstr>Calibri</vt:lpstr>
      <vt:lpstr>Corbel</vt:lpstr>
      <vt:lpstr>SapientCentroSlab-Light</vt:lpstr>
      <vt:lpstr>Tahoma</vt:lpstr>
      <vt:lpstr>Trebuchet MS</vt:lpstr>
      <vt:lpstr>Wingdings</vt:lpstr>
      <vt:lpstr>NCI PPT Template 16x9 BLUE</vt:lpstr>
      <vt:lpstr>1_ETCTN_PPT_Template</vt:lpstr>
      <vt:lpstr>Depth</vt:lpstr>
      <vt:lpstr>1_NCI PPT Template 16x9 BLUE</vt:lpstr>
      <vt:lpstr>Lessons Learned in  Creating, Implementing, &amp; Running  a Single National REB Process for  National Clinical Trial Network Programs  Funded by the US National Cancer Institute </vt:lpstr>
      <vt:lpstr>Current NCI Extramural Clinical Trials Networks          with full integrated system for trial design, review, conduct, &amp; reporting  </vt:lpstr>
      <vt:lpstr>Development of the  NCI Central Institutional Research Board (CIRB)  for CTEP/DCP Clinical Trial Networks   </vt:lpstr>
      <vt:lpstr>PowerPoint Presentation</vt:lpstr>
      <vt:lpstr>Unique Aspects of the NCI Human Research Protection Plan (HRPP)</vt:lpstr>
      <vt:lpstr>Independent NCI CIRB:  Signatory Institution Steps from Enrollment to Start of Research</vt:lpstr>
      <vt:lpstr>Key Features of the CIRB:  Local Context Review</vt:lpstr>
      <vt:lpstr>Key Features of the CIRB Model</vt:lpstr>
      <vt:lpstr>Overview of Current NCI Extramural Human Research Protection Plan (HRPP)</vt:lpstr>
      <vt:lpstr>PowerPoint Presentation</vt:lpstr>
      <vt:lpstr>PowerPoint Presentation</vt:lpstr>
      <vt:lpstr>CIRB Members</vt:lpstr>
      <vt:lpstr>750 Studies under CIRB oversight</vt:lpstr>
      <vt:lpstr>Full Board Reviews (8/2020-8/2021)</vt:lpstr>
      <vt:lpstr>Expedited Reviews 8/2020-8/2021</vt:lpstr>
      <vt:lpstr>Local Context Subcommittee  6,387  Reviews  for  all  4  Boards </vt:lpstr>
      <vt:lpstr>  Thank you!  More information on the NCI CIRB  is available on its public website at https://www.ncicirb.org/  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Mooney, Margaret (NIH/NCI) [E]</cp:lastModifiedBy>
  <cp:revision>1383</cp:revision>
  <cp:lastPrinted>2019-06-06T06:52:57Z</cp:lastPrinted>
  <dcterms:created xsi:type="dcterms:W3CDTF">2013-05-02T18:01:03Z</dcterms:created>
  <dcterms:modified xsi:type="dcterms:W3CDTF">2023-09-20T04:44:55Z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