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4" r:id="rId5"/>
  </p:sldMasterIdLst>
  <p:notesMasterIdLst>
    <p:notesMasterId r:id="rId19"/>
  </p:notesMasterIdLst>
  <p:sldIdLst>
    <p:sldId id="306" r:id="rId6"/>
    <p:sldId id="2145706926" r:id="rId7"/>
    <p:sldId id="2145706854" r:id="rId8"/>
    <p:sldId id="2145706925" r:id="rId9"/>
    <p:sldId id="2145706859" r:id="rId10"/>
    <p:sldId id="2145706155" r:id="rId11"/>
    <p:sldId id="2145706138" r:id="rId12"/>
    <p:sldId id="2145706158" r:id="rId13"/>
    <p:sldId id="2145706861" r:id="rId14"/>
    <p:sldId id="2145706858" r:id="rId15"/>
    <p:sldId id="2145706921" r:id="rId16"/>
    <p:sldId id="2145706863" r:id="rId17"/>
    <p:sldId id="2145706864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2B7046-076B-50D8-A61D-F75C032C62AB}" name="Corrigan-Curay, Jacqueline" initials="CCJ" userId="S::Jacqu.Corrigan-Curay@fda.gov::417c5408-3c1e-4c48-942d-4ef82dfef59d" providerId="AD"/>
  <p188:author id="{D356BE54-C275-B796-738B-53814DDEF5EB}" name="FDA" initials="OMP" userId="FDA" providerId="None"/>
  <p188:author id="{AD187781-B820-EE86-B240-326A730FCFB3}" name="ElZarrad, M. Khair" initials="EMK" userId="S::Mohammed.ElZarrad@fda.gov::fcee2744-3566-4d83-96ce-918af8fba2fd" providerId="AD"/>
  <p188:author id="{7152C49A-208D-45BE-0727-6A40E9193B60}" name="Kassa Ayalew" initials="Kassa" userId="Kassa Ayalew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ttee, Suzanne" initials="SRP" lastIdx="29" clrIdx="6">
    <p:extLst>
      <p:ext uri="{19B8F6BF-5375-455C-9EA6-DF929625EA0E}">
        <p15:presenceInfo xmlns:p15="http://schemas.microsoft.com/office/powerpoint/2012/main" userId="Pattee, Suzanne" providerId="None"/>
      </p:ext>
    </p:extLst>
  </p:cmAuthor>
  <p:cmAuthor id="1" name="Susan Matcha" initials="SM" lastIdx="3" clrIdx="0">
    <p:extLst>
      <p:ext uri="{19B8F6BF-5375-455C-9EA6-DF929625EA0E}">
        <p15:presenceInfo xmlns:p15="http://schemas.microsoft.com/office/powerpoint/2012/main" userId="Susan Matcha" providerId="None"/>
      </p:ext>
    </p:extLst>
  </p:cmAuthor>
  <p:cmAuthor id="8" name="ElZarrad, M. Khair" initials="EK" lastIdx="3" clrIdx="7">
    <p:extLst>
      <p:ext uri="{19B8F6BF-5375-455C-9EA6-DF929625EA0E}">
        <p15:presenceInfo xmlns:p15="http://schemas.microsoft.com/office/powerpoint/2012/main" userId="S::mohammed.elzarrad@fda.gov::fcee2744-3566-4d83-96ce-918af8fba2fd" providerId="AD"/>
      </p:ext>
    </p:extLst>
  </p:cmAuthor>
  <p:cmAuthor id="2" name="Flannery" initials="MF" lastIdx="12" clrIdx="1">
    <p:extLst>
      <p:ext uri="{19B8F6BF-5375-455C-9EA6-DF929625EA0E}">
        <p15:presenceInfo xmlns:p15="http://schemas.microsoft.com/office/powerpoint/2012/main" userId="Flannery" providerId="None"/>
      </p:ext>
    </p:extLst>
  </p:cmAuthor>
  <p:cmAuthor id="9" name="Office of Medical Policy" initials="OMP" lastIdx="29" clrIdx="8">
    <p:extLst>
      <p:ext uri="{19B8F6BF-5375-455C-9EA6-DF929625EA0E}">
        <p15:presenceInfo xmlns:p15="http://schemas.microsoft.com/office/powerpoint/2012/main" userId="Office of Medical Policy" providerId="None"/>
      </p:ext>
    </p:extLst>
  </p:cmAuthor>
  <p:cmAuthor id="3" name="OMP" initials="OMP" lastIdx="20" clrIdx="2">
    <p:extLst>
      <p:ext uri="{19B8F6BF-5375-455C-9EA6-DF929625EA0E}">
        <p15:presenceInfo xmlns:p15="http://schemas.microsoft.com/office/powerpoint/2012/main" userId="OMP" providerId="None"/>
      </p:ext>
    </p:extLst>
  </p:cmAuthor>
  <p:cmAuthor id="10" name="Kassa Ayalew" initials="Kassa" lastIdx="8" clrIdx="9">
    <p:extLst>
      <p:ext uri="{19B8F6BF-5375-455C-9EA6-DF929625EA0E}">
        <p15:presenceInfo xmlns:p15="http://schemas.microsoft.com/office/powerpoint/2012/main" userId="Kassa Ayalew" providerId="None"/>
      </p:ext>
    </p:extLst>
  </p:cmAuthor>
  <p:cmAuthor id="4" name="Witten, Celia (CBER)" initials="WC(" lastIdx="3" clrIdx="3">
    <p:extLst>
      <p:ext uri="{19B8F6BF-5375-455C-9EA6-DF929625EA0E}">
        <p15:presenceInfo xmlns:p15="http://schemas.microsoft.com/office/powerpoint/2012/main" userId="S-1-5-21-1078081533-606747145-839522115-51166" providerId="AD"/>
      </p:ext>
    </p:extLst>
  </p:cmAuthor>
  <p:cmAuthor id="5" name="OMP-SRP" initials="OMP-SRP" lastIdx="6" clrIdx="4">
    <p:extLst>
      <p:ext uri="{19B8F6BF-5375-455C-9EA6-DF929625EA0E}">
        <p15:presenceInfo xmlns:p15="http://schemas.microsoft.com/office/powerpoint/2012/main" userId="OMP-SRP" providerId="None"/>
      </p:ext>
    </p:extLst>
  </p:cmAuthor>
  <p:cmAuthor id="6" name="Pattee, Suzanne" initials="PS" lastIdx="3" clrIdx="5">
    <p:extLst>
      <p:ext uri="{19B8F6BF-5375-455C-9EA6-DF929625EA0E}">
        <p15:presenceInfo xmlns:p15="http://schemas.microsoft.com/office/powerpoint/2012/main" userId="S::PATTEES@fda.gov::d8a3dd63-c46f-488f-9d2e-73cf140a9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6CF"/>
    <a:srgbClr val="2D1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28480-4B53-4A8C-98EF-D0572A62DCA5}" v="3" dt="2023-09-10T15:00:0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5" autoAdjust="0"/>
    <p:restoredTop sz="73116" autoAdjust="0"/>
  </p:normalViewPr>
  <p:slideViewPr>
    <p:cSldViewPr snapToGrid="0">
      <p:cViewPr varScale="1">
        <p:scale>
          <a:sx n="62" d="100"/>
          <a:sy n="62" d="100"/>
        </p:scale>
        <p:origin x="12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Zarrad, M. Khair" userId="fcee2744-3566-4d83-96ce-918af8fba2fd" providerId="ADAL" clId="{57328480-4B53-4A8C-98EF-D0572A62DCA5}"/>
    <pc:docChg chg="undo custSel delSld modSld sldOrd">
      <pc:chgData name="ElZarrad, M. Khair" userId="fcee2744-3566-4d83-96ce-918af8fba2fd" providerId="ADAL" clId="{57328480-4B53-4A8C-98EF-D0572A62DCA5}" dt="2023-09-10T15:00:03.534" v="235"/>
      <pc:docMkLst>
        <pc:docMk/>
      </pc:docMkLst>
      <pc:sldChg chg="del ord">
        <pc:chgData name="ElZarrad, M. Khair" userId="fcee2744-3566-4d83-96ce-918af8fba2fd" providerId="ADAL" clId="{57328480-4B53-4A8C-98EF-D0572A62DCA5}" dt="2023-09-10T14:54:29.262" v="137" actId="47"/>
        <pc:sldMkLst>
          <pc:docMk/>
          <pc:sldMk cId="2701078167" sldId="2145706141"/>
        </pc:sldMkLst>
      </pc:sldChg>
      <pc:sldChg chg="del">
        <pc:chgData name="ElZarrad, M. Khair" userId="fcee2744-3566-4d83-96ce-918af8fba2fd" providerId="ADAL" clId="{57328480-4B53-4A8C-98EF-D0572A62DCA5}" dt="2023-09-10T14:54:09.278" v="136" actId="47"/>
        <pc:sldMkLst>
          <pc:docMk/>
          <pc:sldMk cId="3264277037" sldId="2145706157"/>
        </pc:sldMkLst>
      </pc:sldChg>
      <pc:sldChg chg="del">
        <pc:chgData name="ElZarrad, M. Khair" userId="fcee2744-3566-4d83-96ce-918af8fba2fd" providerId="ADAL" clId="{57328480-4B53-4A8C-98EF-D0572A62DCA5}" dt="2023-09-10T14:48:06.503" v="8" actId="47"/>
        <pc:sldMkLst>
          <pc:docMk/>
          <pc:sldMk cId="2887078074" sldId="2145706844"/>
        </pc:sldMkLst>
      </pc:sldChg>
      <pc:sldChg chg="modSp mod">
        <pc:chgData name="ElZarrad, M. Khair" userId="fcee2744-3566-4d83-96ce-918af8fba2fd" providerId="ADAL" clId="{57328480-4B53-4A8C-98EF-D0572A62DCA5}" dt="2023-09-10T14:57:25.533" v="216" actId="1076"/>
        <pc:sldMkLst>
          <pc:docMk/>
          <pc:sldMk cId="2656658097" sldId="2145706858"/>
        </pc:sldMkLst>
        <pc:spChg chg="mod">
          <ac:chgData name="ElZarrad, M. Khair" userId="fcee2744-3566-4d83-96ce-918af8fba2fd" providerId="ADAL" clId="{57328480-4B53-4A8C-98EF-D0572A62DCA5}" dt="2023-09-10T14:57:25.533" v="216" actId="1076"/>
          <ac:spMkLst>
            <pc:docMk/>
            <pc:sldMk cId="2656658097" sldId="2145706858"/>
            <ac:spMk id="2" creationId="{AFA56D10-BA47-5F10-D7B6-FD3E07A78930}"/>
          </ac:spMkLst>
        </pc:spChg>
      </pc:sldChg>
      <pc:sldChg chg="addSp modSp mod modAnim">
        <pc:chgData name="ElZarrad, M. Khair" userId="fcee2744-3566-4d83-96ce-918af8fba2fd" providerId="ADAL" clId="{57328480-4B53-4A8C-98EF-D0572A62DCA5}" dt="2023-09-10T15:00:03.534" v="235"/>
        <pc:sldMkLst>
          <pc:docMk/>
          <pc:sldMk cId="3075997447" sldId="2145706859"/>
        </pc:sldMkLst>
        <pc:spChg chg="mod">
          <ac:chgData name="ElZarrad, M. Khair" userId="fcee2744-3566-4d83-96ce-918af8fba2fd" providerId="ADAL" clId="{57328480-4B53-4A8C-98EF-D0572A62DCA5}" dt="2023-09-10T14:53:59.925" v="133" actId="14100"/>
          <ac:spMkLst>
            <pc:docMk/>
            <pc:sldMk cId="3075997447" sldId="2145706859"/>
            <ac:spMk id="3" creationId="{BE1E6D9A-1CE1-071C-A20E-BA380266822A}"/>
          </ac:spMkLst>
        </pc:spChg>
        <pc:spChg chg="add mod">
          <ac:chgData name="ElZarrad, M. Khair" userId="fcee2744-3566-4d83-96ce-918af8fba2fd" providerId="ADAL" clId="{57328480-4B53-4A8C-98EF-D0572A62DCA5}" dt="2023-09-10T14:53:55.105" v="132" actId="1076"/>
          <ac:spMkLst>
            <pc:docMk/>
            <pc:sldMk cId="3075997447" sldId="2145706859"/>
            <ac:spMk id="7" creationId="{63B84907-9868-0FDE-1AF5-5A9F75F6B233}"/>
          </ac:spMkLst>
        </pc:spChg>
        <pc:picChg chg="mod">
          <ac:chgData name="ElZarrad, M. Khair" userId="fcee2744-3566-4d83-96ce-918af8fba2fd" providerId="ADAL" clId="{57328480-4B53-4A8C-98EF-D0572A62DCA5}" dt="2023-09-10T14:54:04.831" v="135" actId="1076"/>
          <ac:picMkLst>
            <pc:docMk/>
            <pc:sldMk cId="3075997447" sldId="2145706859"/>
            <ac:picMk id="4" creationId="{500A0F5E-2FA2-448A-8044-AB2791F79EE4}"/>
          </ac:picMkLst>
        </pc:picChg>
        <pc:picChg chg="mod">
          <ac:chgData name="ElZarrad, M. Khair" userId="fcee2744-3566-4d83-96ce-918af8fba2fd" providerId="ADAL" clId="{57328480-4B53-4A8C-98EF-D0572A62DCA5}" dt="2023-09-10T14:54:02.654" v="134" actId="1076"/>
          <ac:picMkLst>
            <pc:docMk/>
            <pc:sldMk cId="3075997447" sldId="2145706859"/>
            <ac:picMk id="12" creationId="{4C8F8574-76E9-308F-E4A7-697135F8BBA9}"/>
          </ac:picMkLst>
        </pc:picChg>
      </pc:sldChg>
      <pc:sldChg chg="del">
        <pc:chgData name="ElZarrad, M. Khair" userId="fcee2744-3566-4d83-96ce-918af8fba2fd" providerId="ADAL" clId="{57328480-4B53-4A8C-98EF-D0572A62DCA5}" dt="2023-09-10T14:51:00.988" v="20" actId="47"/>
        <pc:sldMkLst>
          <pc:docMk/>
          <pc:sldMk cId="1845806530" sldId="2145706862"/>
        </pc:sldMkLst>
      </pc:sldChg>
      <pc:sldChg chg="modSp mod">
        <pc:chgData name="ElZarrad, M. Khair" userId="fcee2744-3566-4d83-96ce-918af8fba2fd" providerId="ADAL" clId="{57328480-4B53-4A8C-98EF-D0572A62DCA5}" dt="2023-09-10T14:55:47.928" v="141" actId="1076"/>
        <pc:sldMkLst>
          <pc:docMk/>
          <pc:sldMk cId="2142940150" sldId="2145706863"/>
        </pc:sldMkLst>
        <pc:spChg chg="mod">
          <ac:chgData name="ElZarrad, M. Khair" userId="fcee2744-3566-4d83-96ce-918af8fba2fd" providerId="ADAL" clId="{57328480-4B53-4A8C-98EF-D0572A62DCA5}" dt="2023-09-10T14:55:47.928" v="141" actId="1076"/>
          <ac:spMkLst>
            <pc:docMk/>
            <pc:sldMk cId="2142940150" sldId="2145706863"/>
            <ac:spMk id="3" creationId="{B73BB869-3317-708A-8E43-264550BED8AA}"/>
          </ac:spMkLst>
        </pc:spChg>
        <pc:spChg chg="mod">
          <ac:chgData name="ElZarrad, M. Khair" userId="fcee2744-3566-4d83-96ce-918af8fba2fd" providerId="ADAL" clId="{57328480-4B53-4A8C-98EF-D0572A62DCA5}" dt="2023-09-10T14:55:43.752" v="140" actId="1076"/>
          <ac:spMkLst>
            <pc:docMk/>
            <pc:sldMk cId="2142940150" sldId="2145706863"/>
            <ac:spMk id="6" creationId="{CD9280E1-536A-527B-E347-716AF846DFBA}"/>
          </ac:spMkLst>
        </pc:spChg>
      </pc:sldChg>
      <pc:sldChg chg="del">
        <pc:chgData name="ElZarrad, M. Khair" userId="fcee2744-3566-4d83-96ce-918af8fba2fd" providerId="ADAL" clId="{57328480-4B53-4A8C-98EF-D0572A62DCA5}" dt="2023-09-10T14:46:34.829" v="0" actId="47"/>
        <pc:sldMkLst>
          <pc:docMk/>
          <pc:sldMk cId="192818736" sldId="2145706919"/>
        </pc:sldMkLst>
      </pc:sldChg>
      <pc:sldChg chg="addSp modSp mod">
        <pc:chgData name="ElZarrad, M. Khair" userId="fcee2744-3566-4d83-96ce-918af8fba2fd" providerId="ADAL" clId="{57328480-4B53-4A8C-98EF-D0572A62DCA5}" dt="2023-09-10T14:50:54.028" v="19" actId="1076"/>
        <pc:sldMkLst>
          <pc:docMk/>
          <pc:sldMk cId="1120929810" sldId="2145706921"/>
        </pc:sldMkLst>
        <pc:spChg chg="mod">
          <ac:chgData name="ElZarrad, M. Khair" userId="fcee2744-3566-4d83-96ce-918af8fba2fd" providerId="ADAL" clId="{57328480-4B53-4A8C-98EF-D0572A62DCA5}" dt="2023-09-10T14:50:51.675" v="18" actId="1076"/>
          <ac:spMkLst>
            <pc:docMk/>
            <pc:sldMk cId="1120929810" sldId="2145706921"/>
            <ac:spMk id="2" creationId="{AFA56D10-BA47-5F10-D7B6-FD3E07A78930}"/>
          </ac:spMkLst>
        </pc:spChg>
        <pc:spChg chg="add mod">
          <ac:chgData name="ElZarrad, M. Khair" userId="fcee2744-3566-4d83-96ce-918af8fba2fd" providerId="ADAL" clId="{57328480-4B53-4A8C-98EF-D0572A62DCA5}" dt="2023-09-10T14:50:35.305" v="14" actId="1076"/>
          <ac:spMkLst>
            <pc:docMk/>
            <pc:sldMk cId="1120929810" sldId="2145706921"/>
            <ac:spMk id="3" creationId="{D08DE8C7-3FE2-B5FA-29A6-2728F9AA5A58}"/>
          </ac:spMkLst>
        </pc:spChg>
        <pc:picChg chg="mod">
          <ac:chgData name="ElZarrad, M. Khair" userId="fcee2744-3566-4d83-96ce-918af8fba2fd" providerId="ADAL" clId="{57328480-4B53-4A8C-98EF-D0572A62DCA5}" dt="2023-09-10T14:50:54.028" v="19" actId="1076"/>
          <ac:picMkLst>
            <pc:docMk/>
            <pc:sldMk cId="1120929810" sldId="2145706921"/>
            <ac:picMk id="12" creationId="{F10B0312-B07B-DD02-98CC-59E895DC0834}"/>
          </ac:picMkLst>
        </pc:picChg>
      </pc:sldChg>
      <pc:sldChg chg="del">
        <pc:chgData name="ElZarrad, M. Khair" userId="fcee2744-3566-4d83-96ce-918af8fba2fd" providerId="ADAL" clId="{57328480-4B53-4A8C-98EF-D0572A62DCA5}" dt="2023-09-10T14:48:44.705" v="12" actId="47"/>
        <pc:sldMkLst>
          <pc:docMk/>
          <pc:sldMk cId="3298992166" sldId="2145706923"/>
        </pc:sldMkLst>
      </pc:sldChg>
      <pc:sldChg chg="modNotesTx">
        <pc:chgData name="ElZarrad, M. Khair" userId="fcee2744-3566-4d83-96ce-918af8fba2fd" providerId="ADAL" clId="{57328480-4B53-4A8C-98EF-D0572A62DCA5}" dt="2023-09-10T14:48:41" v="11"/>
        <pc:sldMkLst>
          <pc:docMk/>
          <pc:sldMk cId="172458144" sldId="2145706925"/>
        </pc:sldMkLst>
      </pc:sldChg>
      <pc:sldChg chg="modSp mod">
        <pc:chgData name="ElZarrad, M. Khair" userId="fcee2744-3566-4d83-96ce-918af8fba2fd" providerId="ADAL" clId="{57328480-4B53-4A8C-98EF-D0572A62DCA5}" dt="2023-09-10T14:59:42.689" v="234" actId="20577"/>
        <pc:sldMkLst>
          <pc:docMk/>
          <pc:sldMk cId="1515973150" sldId="2145706926"/>
        </pc:sldMkLst>
        <pc:spChg chg="mod">
          <ac:chgData name="ElZarrad, M. Khair" userId="fcee2744-3566-4d83-96ce-918af8fba2fd" providerId="ADAL" clId="{57328480-4B53-4A8C-98EF-D0572A62DCA5}" dt="2023-09-10T14:59:42.689" v="234" actId="20577"/>
          <ac:spMkLst>
            <pc:docMk/>
            <pc:sldMk cId="1515973150" sldId="2145706926"/>
            <ac:spMk id="3" creationId="{A8FE3A47-2719-C28E-DBB3-D2CA39D90C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and in the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2A6749-E12F-4C55-BCF9-482AB5FCE1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92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International Council for Harmonisation of Technical Requirements of Pharmaceuticals for Human Use (ICH) is a unique harmonization organisation involving regulators </a:t>
            </a:r>
            <a:r>
              <a:rPr lang="en-CA" u="sng" dirty="0"/>
              <a:t>&amp;</a:t>
            </a:r>
            <a:r>
              <a:rPr lang="en-CA" dirty="0"/>
              <a:t> the pharmaceutical industry.</a:t>
            </a:r>
          </a:p>
          <a:p>
            <a:pPr lvl="0"/>
            <a:r>
              <a:rPr lang="en-CA" dirty="0"/>
              <a:t>Launched in 1990 b</a:t>
            </a:r>
            <a:r>
              <a:rPr lang="en-US" dirty="0"/>
              <a:t>y the US, EU, and Japan. </a:t>
            </a:r>
          </a:p>
          <a:p>
            <a:pPr lvl="0"/>
            <a:r>
              <a:rPr lang="en-CA" dirty="0"/>
              <a:t>Well-defined objectives:</a:t>
            </a:r>
            <a:endParaRPr lang="en-US" sz="1867" dirty="0"/>
          </a:p>
          <a:p>
            <a:pPr lvl="1"/>
            <a:r>
              <a:rPr lang="en-CA" b="1" dirty="0"/>
              <a:t>To improve efficiency of new drug development and registration processes</a:t>
            </a:r>
            <a:endParaRPr lang="en-US" sz="1600" dirty="0"/>
          </a:p>
          <a:p>
            <a:pPr lvl="1"/>
            <a:r>
              <a:rPr lang="en-CA" b="1" dirty="0"/>
              <a:t>To promote public health, prevent duplication of clinical trials in humans and minimize the use of animal testing without compromising safety and effectiveness</a:t>
            </a:r>
            <a:endParaRPr lang="en-US" sz="1867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As mentioned, a driving factor of its organisational changes was to make ICH a </a:t>
            </a:r>
            <a:r>
              <a:rPr lang="en-GB" b="1" dirty="0"/>
              <a:t>truly global initiative</a:t>
            </a:r>
            <a:r>
              <a:rPr lang="en-GB" dirty="0"/>
              <a:t> and enable an expanded forum for dialogue on scientific issues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GB" dirty="0"/>
              <a:t>ICH has grown to include </a:t>
            </a:r>
            <a:r>
              <a:rPr lang="en-GB" b="1" dirty="0"/>
              <a:t>17 regulatory and industry association Members spanning four continents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GB" b="1" dirty="0"/>
              <a:t>And</a:t>
            </a:r>
            <a:r>
              <a:rPr lang="en-GB" dirty="0"/>
              <a:t> </a:t>
            </a:r>
            <a:r>
              <a:rPr lang="en-GB" b="1" dirty="0"/>
              <a:t>32 observers i</a:t>
            </a:r>
            <a:r>
              <a:rPr lang="en-US" dirty="0" err="1"/>
              <a:t>ncluding</a:t>
            </a:r>
            <a:r>
              <a:rPr lang="en-US" dirty="0"/>
              <a:t>: </a:t>
            </a:r>
          </a:p>
          <a:p>
            <a:pPr marL="627063" lvl="1" indent="-171450">
              <a:buFont typeface="Arial" panose="020B0604020202020204" pitchFamily="34" charset="0"/>
              <a:buChar char="•"/>
            </a:pPr>
            <a:r>
              <a:rPr lang="en-US" dirty="0"/>
              <a:t>Regulatory authorities, </a:t>
            </a:r>
          </a:p>
          <a:p>
            <a:pPr marL="627063" lvl="1" indent="-171450">
              <a:buFont typeface="Arial" panose="020B0604020202020204" pitchFamily="34" charset="0"/>
              <a:buChar char="•"/>
            </a:pPr>
            <a:r>
              <a:rPr lang="en-US" dirty="0"/>
              <a:t>Regional </a:t>
            </a:r>
            <a:r>
              <a:rPr lang="en-US" dirty="0" err="1"/>
              <a:t>Harmonisation</a:t>
            </a:r>
            <a:r>
              <a:rPr lang="en-US" dirty="0"/>
              <a:t> Initiatives</a:t>
            </a:r>
          </a:p>
          <a:p>
            <a:pPr marL="627063" lvl="1" indent="-171450">
              <a:buFont typeface="Arial" panose="020B0604020202020204" pitchFamily="34" charset="0"/>
              <a:buChar char="•"/>
            </a:pPr>
            <a:r>
              <a:rPr lang="en-US" dirty="0"/>
              <a:t>International industry pharmaceutical </a:t>
            </a:r>
            <a:r>
              <a:rPr lang="en-US" dirty="0" err="1"/>
              <a:t>organisations</a:t>
            </a:r>
            <a:r>
              <a:rPr lang="en-US" dirty="0"/>
              <a:t>; and </a:t>
            </a:r>
          </a:p>
          <a:p>
            <a:pPr marL="627063" lvl="1" indent="-171450">
              <a:buFont typeface="Arial" panose="020B0604020202020204" pitchFamily="34" charset="0"/>
              <a:buChar char="•"/>
            </a:pPr>
            <a:r>
              <a:rPr lang="en-US" dirty="0"/>
              <a:t>others affected by ICH guidelines 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Last year, Turkey became ICH’s newest regulatory Member and Lebanon its newest regulatory Observer.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5F579-8D91-4C38-A0F6-655015F0B1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0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96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5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0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84859" y="5292999"/>
            <a:ext cx="640080" cy="7589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8083" y="5309708"/>
            <a:ext cx="640080" cy="75895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4206240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DA_B&amp;W_Primary_logo.jpg">
            <a:extLst>
              <a:ext uri="{FF2B5EF4-FFF2-40B4-BE49-F238E27FC236}">
                <a16:creationId xmlns:a16="http://schemas.microsoft.com/office/drawing/2014/main" id="{97B942BD-EB3C-4CBE-B2A0-9B8525FE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7" y="262467"/>
            <a:ext cx="3674533" cy="76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28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9B0D34-BD28-408F-AA4F-5D90E92EC992}"/>
              </a:ext>
            </a:extLst>
          </p:cNvPr>
          <p:cNvSpPr/>
          <p:nvPr userDrawn="1"/>
        </p:nvSpPr>
        <p:spPr>
          <a:xfrm>
            <a:off x="0" y="0"/>
            <a:ext cx="12192000" cy="1221317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775E4-6141-4460-A438-98D14816D101}"/>
              </a:ext>
            </a:extLst>
          </p:cNvPr>
          <p:cNvSpPr txBox="1"/>
          <p:nvPr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4E845264-AA5E-4A69-B0FC-CE4EEEAB09FE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6" name="Picture 7" descr="FDA_FullColor_Monogram.jpg">
            <a:extLst>
              <a:ext uri="{FF2B5EF4-FFF2-40B4-BE49-F238E27FC236}">
                <a16:creationId xmlns:a16="http://schemas.microsoft.com/office/drawing/2014/main" id="{80C2A3CF-244E-4D5F-9E04-56C656417D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8998D0-665C-430C-B5A8-7123E958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31" y="1410056"/>
            <a:ext cx="11362541" cy="50676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E7DE65-0550-46F1-876B-1F7CA600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30" y="153828"/>
            <a:ext cx="10659047" cy="95712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32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A9B9A-1D20-42BA-A6A3-8B25CF356C90}"/>
              </a:ext>
            </a:extLst>
          </p:cNvPr>
          <p:cNvSpPr txBox="1"/>
          <p:nvPr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8806AF0D-D661-4152-B939-7FC9C4F8685C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8998D0-665C-430C-B5A8-7123E958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31" y="1410056"/>
            <a:ext cx="11362541" cy="50676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E7DE65-0550-46F1-876B-1F7CA600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29" y="153828"/>
            <a:ext cx="10672371" cy="95712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4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C3F561-F6CF-40F3-98D1-5D9FD89103D4}"/>
              </a:ext>
            </a:extLst>
          </p:cNvPr>
          <p:cNvSpPr/>
          <p:nvPr userDrawn="1"/>
        </p:nvSpPr>
        <p:spPr>
          <a:xfrm>
            <a:off x="0" y="0"/>
            <a:ext cx="12192000" cy="1221317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954C4-FBBA-4144-9508-21FD32BC6ECD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AC1BE877-11BF-4A59-A324-83EAE962C791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5" name="Picture 7" descr="FDA_FullColor_Monogram.jpg">
            <a:extLst>
              <a:ext uri="{FF2B5EF4-FFF2-40B4-BE49-F238E27FC236}">
                <a16:creationId xmlns:a16="http://schemas.microsoft.com/office/drawing/2014/main" id="{8F97AFF0-4BEF-43F4-AC3C-8B1594D03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04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969FE3-259A-44AE-AB49-E7CEC0B4BFD7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C61F337-36C2-469C-AD6E-5B47C6A7FBAF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F32CC5-52A2-4ED5-A422-9EA72CFB8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-4233" y="1221317"/>
            <a:ext cx="1219623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700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B415A-665D-42C0-A5D7-25ADB8436B05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7F742616-2C4E-4BC0-812F-895B307280D3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032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79D94-0C0D-43F4-8DF2-EA36D77B29D2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06B63D81-2C8E-4D77-8706-4A5F2DF44AF6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3" name="Picture 6" descr="FDA_FullColor_Monogram.jpg">
            <a:extLst>
              <a:ext uri="{FF2B5EF4-FFF2-40B4-BE49-F238E27FC236}">
                <a16:creationId xmlns:a16="http://schemas.microsoft.com/office/drawing/2014/main" id="{D780C53C-BEF8-4326-A2F1-C11543AEE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2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99" y="1023679"/>
            <a:ext cx="11345471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64" y="2048365"/>
            <a:ext cx="11345471" cy="428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31" y="242500"/>
            <a:ext cx="640080" cy="75895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1CA24-77D2-4F1B-9710-8A552A4FF2A2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362E14B6-41E9-41EC-AEAD-7F8228850297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7224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B2DA21-55F3-4B86-B064-EDED4D1DE4F7}"/>
              </a:ext>
            </a:extLst>
          </p:cNvPr>
          <p:cNvSpPr/>
          <p:nvPr userDrawn="1"/>
        </p:nvSpPr>
        <p:spPr>
          <a:xfrm>
            <a:off x="0" y="2673351"/>
            <a:ext cx="12192000" cy="1896533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159889-FE56-46BB-AFD8-25D4AF99A57D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4D52A34-3812-4A55-8025-6BBEB3DF4535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9" y="3164440"/>
            <a:ext cx="11821777" cy="95712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3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E4A79-343F-469C-8903-AD2B4670CDBD}"/>
              </a:ext>
            </a:extLst>
          </p:cNvPr>
          <p:cNvSpPr/>
          <p:nvPr userDrawn="1"/>
        </p:nvSpPr>
        <p:spPr>
          <a:xfrm>
            <a:off x="0" y="-2117"/>
            <a:ext cx="12192000" cy="6860117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CDB33-1C6F-400C-B8AA-D0A499AE0356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983ED4F2-5F0A-4A62-B14B-B543E989020D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6" name="Picture 7" descr="FDA_FullColor_Monogram.jpg">
            <a:extLst>
              <a:ext uri="{FF2B5EF4-FFF2-40B4-BE49-F238E27FC236}">
                <a16:creationId xmlns:a16="http://schemas.microsoft.com/office/drawing/2014/main" id="{0DB18E68-FD8E-427F-A35F-4641C58C7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705A30-4A70-457D-A09B-CAC28DE19814}"/>
              </a:ext>
            </a:extLst>
          </p:cNvPr>
          <p:cNvCxnSpPr>
            <a:cxnSpLocks/>
          </p:cNvCxnSpPr>
          <p:nvPr userDrawn="1"/>
        </p:nvCxnSpPr>
        <p:spPr>
          <a:xfrm>
            <a:off x="-4233" y="1221317"/>
            <a:ext cx="12196233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D3B115-E725-4CB5-935A-CBC9D5F7A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31" y="1410056"/>
            <a:ext cx="11362541" cy="50676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7133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7BDB3-253C-44E2-814C-00BA3B8BC7B0}"/>
              </a:ext>
            </a:extLst>
          </p:cNvPr>
          <p:cNvSpPr/>
          <p:nvPr userDrawn="1"/>
        </p:nvSpPr>
        <p:spPr>
          <a:xfrm>
            <a:off x="0" y="0"/>
            <a:ext cx="12192000" cy="1221317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FA2DC-D67B-45AF-93A6-BD7B83F6C1E9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B0D8BA78-A973-4B27-8558-7AD5FB3082B5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7" name="Picture 7" descr="FDA_FullColor_Monogram.jpg">
            <a:extLst>
              <a:ext uri="{FF2B5EF4-FFF2-40B4-BE49-F238E27FC236}">
                <a16:creationId xmlns:a16="http://schemas.microsoft.com/office/drawing/2014/main" id="{D9AA6908-EF3D-40A0-8310-0194CA65A8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173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1EADB9-4C7B-47BD-A825-A1F44B611011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720029B9-4699-4E11-9B24-B122E2C708BB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12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569C7E-6BEC-4929-BEFB-88E1007018AD}"/>
              </a:ext>
            </a:extLst>
          </p:cNvPr>
          <p:cNvSpPr/>
          <p:nvPr userDrawn="1"/>
        </p:nvSpPr>
        <p:spPr>
          <a:xfrm>
            <a:off x="0" y="0"/>
            <a:ext cx="12192000" cy="1221317"/>
          </a:xfrm>
          <a:prstGeom prst="rect">
            <a:avLst/>
          </a:prstGeom>
          <a:gradFill>
            <a:gsLst>
              <a:gs pos="5000">
                <a:srgbClr val="ECF1F8"/>
              </a:gs>
              <a:gs pos="100000">
                <a:srgbClr val="F6F8FC"/>
              </a:gs>
            </a:gsLst>
            <a:lin ang="16200000" scaled="0"/>
          </a:gradFill>
          <a:ln>
            <a:noFill/>
          </a:ln>
          <a:effectLst>
            <a:outerShdw blurRad="38100" dist="25400" dir="8100000" algn="tr" rotWithShape="0">
              <a:schemeClr val="bg1">
                <a:lumMod val="50000"/>
                <a:alpha val="3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D045B-47C8-41D4-AB1E-A91B0EE14DF7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E6D09E12-536B-433B-B0A7-BCBF3DDD8526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pic>
        <p:nvPicPr>
          <p:cNvPr id="9" name="Picture 7" descr="FDA_FullColor_Monogram.jpg">
            <a:extLst>
              <a:ext uri="{FF2B5EF4-FFF2-40B4-BE49-F238E27FC236}">
                <a16:creationId xmlns:a16="http://schemas.microsoft.com/office/drawing/2014/main" id="{96A5C2E9-AE5A-4555-8E81-B073020B2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350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4350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813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F2CAFEB-F761-4799-A8E8-C6F50EC97D3F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865BD97E-E49B-44BF-88AD-13BC560875F5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3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03767C7-B9E7-4109-A72B-B79CCDDE316E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44D15C1D-7CAE-49B4-8A2D-15CC60BD5364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803720"/>
          </a:xfrm>
        </p:spPr>
        <p:txBody>
          <a:bodyPr anchor="b"/>
          <a:lstStyle>
            <a:lvl1pPr algn="l">
              <a:defRPr sz="2000" b="1">
                <a:solidFill>
                  <a:srgbClr val="007CB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145137"/>
            <a:ext cx="4011084" cy="498102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72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AA3A5E-435E-4CC3-A79F-FB00427232DA}"/>
              </a:ext>
            </a:extLst>
          </p:cNvPr>
          <p:cNvSpPr txBox="1"/>
          <p:nvPr userDrawn="1"/>
        </p:nvSpPr>
        <p:spPr>
          <a:xfrm>
            <a:off x="11754432" y="6525685"/>
            <a:ext cx="3994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F3DC88E3-F9B3-43FB-98F0-624D260DB6CE}" type="slidenum">
              <a:rPr lang="en-US" sz="1400" b="1">
                <a:solidFill>
                  <a:srgbClr val="007CBA"/>
                </a:solidFill>
                <a:latin typeface="+mn-lt"/>
                <a:cs typeface="Helvetica"/>
              </a:rPr>
              <a:pPr algn="r">
                <a:defRPr/>
              </a:pPr>
              <a:t>‹#›</a:t>
            </a:fld>
            <a:endParaRPr lang="en-US" sz="1400" b="1">
              <a:solidFill>
                <a:srgbClr val="007CBA"/>
              </a:solidFill>
              <a:latin typeface="+mn-lt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868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DA_B&amp;W_Primary_logo.jpg">
            <a:extLst>
              <a:ext uri="{FF2B5EF4-FFF2-40B4-BE49-F238E27FC236}">
                <a16:creationId xmlns:a16="http://schemas.microsoft.com/office/drawing/2014/main" id="{D92C4839-F924-453F-A54D-0939033C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67" y="2817285"/>
            <a:ext cx="530013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9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16500" y="633412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96" y="269796"/>
            <a:ext cx="640080" cy="758952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0" y="242500"/>
            <a:ext cx="640080" cy="7589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640080" cy="758952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640080" cy="7589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640080" cy="7589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42500"/>
            <a:ext cx="640080" cy="7589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6"/>
            <a:ext cx="38608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662A7F-B936-498D-97FE-941064411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4867" y="154518"/>
            <a:ext cx="10670117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D46848-8234-4BC5-A274-DFB1846FF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867" y="1409701"/>
            <a:ext cx="1136226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4" descr="FDA_FullColor_Monogram.jpg">
            <a:extLst>
              <a:ext uri="{FF2B5EF4-FFF2-40B4-BE49-F238E27FC236}">
                <a16:creationId xmlns:a16="http://schemas.microsoft.com/office/drawing/2014/main" id="{A17E5B2B-D1DB-4D21-83D9-20B4B14B15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34" y="146051"/>
            <a:ext cx="804333" cy="9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8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007CBA"/>
          </a:solidFill>
          <a:latin typeface="+mj-lt"/>
          <a:ea typeface="+mj-ea"/>
          <a:cs typeface="+mj-cs"/>
        </a:defRPr>
      </a:lvl1pPr>
      <a:lvl2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2pPr>
      <a:lvl3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3pPr>
      <a:lvl4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4pPr>
      <a:lvl5pPr algn="l" defTabSz="45718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5pPr>
      <a:lvl6pPr marL="609585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6pPr>
      <a:lvl7pPr marL="1219170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7pPr>
      <a:lvl8pPr marL="1828754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8pPr>
      <a:lvl9pPr marL="2438339" algn="l" defTabSz="457189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7CBA"/>
          </a:solidFill>
          <a:latin typeface="Calibri" panose="020F0502020204030204" pitchFamily="34" charset="0"/>
        </a:defRPr>
      </a:lvl9pPr>
    </p:titleStyle>
    <p:bodyStyle>
      <a:lvl1pPr marL="342891" indent="-342891" algn="l" defTabSz="457189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h.org/page/efficacy-guidelin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1270370"/>
            <a:ext cx="12192000" cy="1277117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>
                <a:solidFill>
                  <a:srgbClr val="0076CF"/>
                </a:solidFill>
              </a:rPr>
              <a:t>Harmonizing Good Clinical Practice Guidelines</a:t>
            </a:r>
            <a:br>
              <a:rPr lang="en-US" sz="7200" dirty="0">
                <a:solidFill>
                  <a:srgbClr val="0076CF"/>
                </a:solidFill>
              </a:rPr>
            </a:br>
            <a:r>
              <a:rPr lang="en-US" sz="4400" dirty="0"/>
              <a:t>ICH E6(R3) – GCP</a:t>
            </a:r>
            <a:br>
              <a:rPr lang="en-US" sz="7200" dirty="0">
                <a:solidFill>
                  <a:srgbClr val="0076CF"/>
                </a:solidFill>
              </a:rPr>
            </a:br>
            <a:endParaRPr lang="en-US" sz="6000" dirty="0">
              <a:solidFill>
                <a:srgbClr val="0076CF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7C8586F-10F8-11A7-8B78-43E8863BA95D}"/>
              </a:ext>
            </a:extLst>
          </p:cNvPr>
          <p:cNvSpPr txBox="1">
            <a:spLocks/>
          </p:cNvSpPr>
          <p:nvPr/>
        </p:nvSpPr>
        <p:spPr>
          <a:xfrm>
            <a:off x="48827" y="4949071"/>
            <a:ext cx="12143173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M. Khair ElZarrad</a:t>
            </a: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Director, Office of Medical Policy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Center for Drug Evaluation and Research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US Food and Drug Administration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Sep 2023</a:t>
            </a:r>
          </a:p>
        </p:txBody>
      </p:sp>
    </p:spTree>
    <p:extLst>
      <p:ext uri="{BB962C8B-B14F-4D97-AF65-F5344CB8AC3E}">
        <p14:creationId xmlns:p14="http://schemas.microsoft.com/office/powerpoint/2010/main" val="260389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6D10-BA47-5F10-D7B6-FD3E07A7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79" y="346199"/>
            <a:ext cx="914063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Facilitating the Conduct of Clinical Trials with Innovative Design Features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(DCTs &amp; the Use of DHTs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32BA7-051C-126D-0EF2-B592E3ED4DC5}"/>
              </a:ext>
            </a:extLst>
          </p:cNvPr>
          <p:cNvSpPr txBox="1"/>
          <p:nvPr/>
        </p:nvSpPr>
        <p:spPr>
          <a:xfrm>
            <a:off x="454060" y="2243153"/>
            <a:ext cx="67455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Adequate measures to ensure that the investigational product is </a:t>
            </a:r>
            <a:r>
              <a:rPr lang="en-US" sz="2000" u="sng" dirty="0"/>
              <a:t>handled and shipped</a:t>
            </a:r>
            <a:r>
              <a:rPr lang="en-US" sz="2000" dirty="0"/>
              <a:t> appropriately should be implemented.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Measures should be in place to ensure that the investigational product provided to trial participants </a:t>
            </a:r>
            <a:r>
              <a:rPr lang="en-US" sz="2000" u="sng" dirty="0"/>
              <a:t>retains its quality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Data Acquisition Tool (DAT) &amp; media neutrality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E-Consent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53756-DD86-75A8-6DE2-75C77FE2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08" y="1348269"/>
            <a:ext cx="4435136" cy="498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AEFBFB-BA4F-14FC-7139-8B6D7154E039}"/>
              </a:ext>
            </a:extLst>
          </p:cNvPr>
          <p:cNvSpPr txBox="1"/>
          <p:nvPr/>
        </p:nvSpPr>
        <p:spPr>
          <a:xfrm>
            <a:off x="7635342" y="6336581"/>
            <a:ext cx="39239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https://database.ich.org/sites/default/files/ICH_E6%28R3%29_DraftGuideline_2023_0519.pdf</a:t>
            </a:r>
          </a:p>
        </p:txBody>
      </p:sp>
    </p:spTree>
    <p:extLst>
      <p:ext uri="{BB962C8B-B14F-4D97-AF65-F5344CB8AC3E}">
        <p14:creationId xmlns:p14="http://schemas.microsoft.com/office/powerpoint/2010/main" val="265665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6D10-BA47-5F10-D7B6-FD3E07A7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182" y="1550285"/>
            <a:ext cx="7859636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Work Started on E6(R3) Annex-2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B0312-B07B-DD02-98CC-59E895DC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653" y="2847272"/>
            <a:ext cx="9745676" cy="33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8DE8C7-3FE2-B5FA-29A6-2728F9AA5A58}"/>
              </a:ext>
            </a:extLst>
          </p:cNvPr>
          <p:cNvSpPr txBox="1">
            <a:spLocks noChangeArrowheads="1"/>
          </p:cNvSpPr>
          <p:nvPr/>
        </p:nvSpPr>
        <p:spPr>
          <a:xfrm>
            <a:off x="-224497" y="361209"/>
            <a:ext cx="12192000" cy="1296987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7DB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DB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next? </a:t>
            </a:r>
          </a:p>
        </p:txBody>
      </p:sp>
    </p:spTree>
    <p:extLst>
      <p:ext uri="{BB962C8B-B14F-4D97-AF65-F5344CB8AC3E}">
        <p14:creationId xmlns:p14="http://schemas.microsoft.com/office/powerpoint/2010/main" val="112092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B869-3317-708A-8E43-264550BED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26" y="1417907"/>
            <a:ext cx="11601854" cy="3347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/>
              <a:t>E6(R3) provides a foundation for responsive and proportionate GCP expectations. </a:t>
            </a:r>
            <a:r>
              <a:rPr lang="en-US" sz="3400" i="1" u="sng" dirty="0"/>
              <a:t>However</a:t>
            </a:r>
            <a:r>
              <a:rPr lang="en-US" sz="3400" dirty="0"/>
              <a:t>, </a:t>
            </a:r>
            <a:r>
              <a:rPr lang="en-US" sz="3400" b="1" u="sng" dirty="0"/>
              <a:t>guidelines alone </a:t>
            </a:r>
            <a:r>
              <a:rPr lang="en-US" sz="3400" dirty="0"/>
              <a:t>are not adequate in addressing all scenarios and evolving innovations. We will need to: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3400" b="1" dirty="0"/>
              <a:t>Collaborate</a:t>
            </a:r>
            <a:r>
              <a:rPr lang="en-US" sz="3400" dirty="0"/>
              <a:t> on </a:t>
            </a:r>
            <a:r>
              <a:rPr lang="en-US" sz="3400" b="1" dirty="0">
                <a:solidFill>
                  <a:schemeClr val="accent1"/>
                </a:solidFill>
              </a:rPr>
              <a:t>implementation and capacity building, </a:t>
            </a:r>
            <a:r>
              <a:rPr lang="en-US" sz="3400" dirty="0"/>
              <a:t>which</a:t>
            </a:r>
            <a:r>
              <a:rPr lang="en-US" sz="3400" dirty="0">
                <a:solidFill>
                  <a:schemeClr val="accent1"/>
                </a:solidFill>
              </a:rPr>
              <a:t> </a:t>
            </a:r>
            <a:r>
              <a:rPr lang="en-US" sz="3400" dirty="0"/>
              <a:t>are critical with increasingly global clinical trials</a:t>
            </a:r>
          </a:p>
          <a:p>
            <a:endParaRPr lang="en-US" sz="2000" dirty="0"/>
          </a:p>
          <a:p>
            <a:r>
              <a:rPr lang="en-US" sz="3400" b="1" dirty="0"/>
              <a:t>Develop </a:t>
            </a:r>
            <a:r>
              <a:rPr lang="en-US" sz="3400" b="1" dirty="0">
                <a:solidFill>
                  <a:schemeClr val="accent1"/>
                </a:solidFill>
              </a:rPr>
              <a:t>responsive and accessible training </a:t>
            </a:r>
            <a:r>
              <a:rPr lang="en-US" sz="3400" dirty="0"/>
              <a:t> with the global community in mind</a:t>
            </a:r>
            <a:r>
              <a:rPr lang="en-US" sz="3400" b="1" u="sng" dirty="0">
                <a:solidFill>
                  <a:schemeClr val="accent1"/>
                </a:solidFill>
              </a:rPr>
              <a:t> </a:t>
            </a:r>
          </a:p>
          <a:p>
            <a:endParaRPr lang="en-US" sz="1800" dirty="0"/>
          </a:p>
          <a:p>
            <a:r>
              <a:rPr lang="en-US" sz="3400" b="1" dirty="0"/>
              <a:t>Avoid</a:t>
            </a:r>
            <a:r>
              <a:rPr lang="en-US" sz="3400" dirty="0"/>
              <a:t> an </a:t>
            </a:r>
            <a:r>
              <a:rPr lang="en-US" sz="3400" b="1" dirty="0">
                <a:solidFill>
                  <a:schemeClr val="accent1"/>
                </a:solidFill>
              </a:rPr>
              <a:t>all-or-nothing approach </a:t>
            </a:r>
            <a:r>
              <a:rPr lang="en-US" sz="3400" dirty="0"/>
              <a:t>to innovative designs and technologies – thoughtfulness is needed (hybrid designs utilizing fit-for-purpose tools and technologies may be most efficient)</a:t>
            </a: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2CF81-531E-52B9-9CF5-1317C8DB9A8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5385" y="79962"/>
            <a:ext cx="10227764" cy="9255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7DBC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It will take a village – the case for thoughtful global collaboration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280E1-536A-527B-E347-716AF846DFBA}"/>
              </a:ext>
            </a:extLst>
          </p:cNvPr>
          <p:cNvSpPr txBox="1"/>
          <p:nvPr/>
        </p:nvSpPr>
        <p:spPr>
          <a:xfrm>
            <a:off x="781053" y="4595633"/>
            <a:ext cx="993982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remaining challenges require the global community’s collaboration to address: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bridge healthcare and research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adequacy, flow, and interoperability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perspectives?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utilize the global healthcare infrastructure and regional resources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effectively?</a:t>
            </a:r>
          </a:p>
        </p:txBody>
      </p:sp>
    </p:spTree>
    <p:extLst>
      <p:ext uri="{BB962C8B-B14F-4D97-AF65-F5344CB8AC3E}">
        <p14:creationId xmlns:p14="http://schemas.microsoft.com/office/powerpoint/2010/main" val="21429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n a balcony&#10;&#10;Description automatically generated with low confidence">
            <a:extLst>
              <a:ext uri="{FF2B5EF4-FFF2-40B4-BE49-F238E27FC236}">
                <a16:creationId xmlns:a16="http://schemas.microsoft.com/office/drawing/2014/main" id="{54CEB31A-4C45-4308-4E7F-7FE153ADC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74" r="-1" b="3312"/>
          <a:stretch/>
        </p:blipFill>
        <p:spPr>
          <a:xfrm>
            <a:off x="305" y="316041"/>
            <a:ext cx="12191695" cy="4653022"/>
          </a:xfrm>
          <a:prstGeom prst="rect">
            <a:avLst/>
          </a:prstGeom>
        </p:spPr>
      </p:pic>
      <p:sp>
        <p:nvSpPr>
          <p:cNvPr id="643" name="TextBox 642">
            <a:extLst>
              <a:ext uri="{FF2B5EF4-FFF2-40B4-BE49-F238E27FC236}">
                <a16:creationId xmlns:a16="http://schemas.microsoft.com/office/drawing/2014/main" id="{9D9B2BB7-D451-5D52-C06E-337497193443}"/>
              </a:ext>
            </a:extLst>
          </p:cNvPr>
          <p:cNvSpPr txBox="1"/>
          <p:nvPr/>
        </p:nvSpPr>
        <p:spPr>
          <a:xfrm>
            <a:off x="2324498" y="4660145"/>
            <a:ext cx="6819289" cy="20571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https://ich.org/page/efficacy-guidelines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FB5FF3-3FF3-A4F8-E95F-8DF886F4252C}"/>
              </a:ext>
            </a:extLst>
          </p:cNvPr>
          <p:cNvSpPr txBox="1">
            <a:spLocks/>
          </p:cNvSpPr>
          <p:nvPr/>
        </p:nvSpPr>
        <p:spPr>
          <a:xfrm>
            <a:off x="8953689" y="-149010"/>
            <a:ext cx="3451931" cy="71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j-ea"/>
                <a:cs typeface="+mj-cs"/>
              </a:rPr>
              <a:t>ICH E6(R3) Expert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303302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9452-D124-12A7-B286-76EE0D79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64" y="572266"/>
            <a:ext cx="11345471" cy="926020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rgbClr val="007CBA"/>
                </a:solidFill>
              </a:rPr>
              <a:t>Summary</a:t>
            </a:r>
            <a:endParaRPr lang="en-US" sz="3733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E3A47-2719-C28E-DBB3-D2CA39D9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64" y="2036168"/>
            <a:ext cx="11768736" cy="4144713"/>
          </a:xfrm>
        </p:spPr>
        <p:txBody>
          <a:bodyPr/>
          <a:lstStyle/>
          <a:p>
            <a:r>
              <a:rPr lang="en-US" sz="3200" dirty="0"/>
              <a:t>Modernizing th</a:t>
            </a:r>
            <a:r>
              <a:rPr lang="en-US" dirty="0"/>
              <a:t>e clinical trial enterprise </a:t>
            </a:r>
          </a:p>
          <a:p>
            <a:r>
              <a:rPr lang="en-US" dirty="0"/>
              <a:t>The importance of global harmonization</a:t>
            </a:r>
          </a:p>
          <a:p>
            <a:r>
              <a:rPr lang="en-US" dirty="0"/>
              <a:t>Process of developing ICH E6(R3)</a:t>
            </a:r>
          </a:p>
          <a:p>
            <a:r>
              <a:rPr lang="en-US" dirty="0"/>
              <a:t>What is new?  </a:t>
            </a:r>
          </a:p>
          <a:p>
            <a:r>
              <a:rPr lang="en-US" sz="3200" dirty="0"/>
              <a:t>What is next?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7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692932-BBB4-44A4-9D31-395CF448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88" y="2212088"/>
            <a:ext cx="1204207" cy="1673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040954-E962-45B1-8519-99320F8FF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8" t="2597" r="34323" b="4114"/>
          <a:stretch/>
        </p:blipFill>
        <p:spPr>
          <a:xfrm>
            <a:off x="6328192" y="2493585"/>
            <a:ext cx="1415283" cy="1335881"/>
          </a:xfrm>
          <a:prstGeom prst="rect">
            <a:avLst/>
          </a:prstGeom>
        </p:spPr>
      </p:pic>
      <p:pic>
        <p:nvPicPr>
          <p:cNvPr id="6" name="Picture 14" descr="Image result for google verily">
            <a:extLst>
              <a:ext uri="{FF2B5EF4-FFF2-40B4-BE49-F238E27FC236}">
                <a16:creationId xmlns:a16="http://schemas.microsoft.com/office/drawing/2014/main" id="{F2460086-ABF4-4771-B1E2-6CD8E6450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5"/>
          <a:stretch/>
        </p:blipFill>
        <p:spPr bwMode="auto">
          <a:xfrm>
            <a:off x="6798562" y="3130626"/>
            <a:ext cx="920492" cy="693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CD351-197B-45A7-98F1-6D5F0A0CE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634" y="3528255"/>
            <a:ext cx="2318102" cy="148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36863-5F0B-4636-8C1D-830CD8D42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887" y="4057810"/>
            <a:ext cx="3487721" cy="69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C3FAA9C-21CC-471A-AB70-76D65D09D038}"/>
              </a:ext>
            </a:extLst>
          </p:cNvPr>
          <p:cNvSpPr txBox="1">
            <a:spLocks/>
          </p:cNvSpPr>
          <p:nvPr/>
        </p:nvSpPr>
        <p:spPr>
          <a:xfrm>
            <a:off x="91364" y="1437930"/>
            <a:ext cx="3045599" cy="717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CB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Advancing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Evidence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Generation Paradigm*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9D81E21-48FA-491A-9CC6-BA4A978B074A}"/>
              </a:ext>
            </a:extLst>
          </p:cNvPr>
          <p:cNvSpPr txBox="1">
            <a:spLocks/>
          </p:cNvSpPr>
          <p:nvPr/>
        </p:nvSpPr>
        <p:spPr>
          <a:xfrm>
            <a:off x="3957798" y="1484609"/>
            <a:ext cx="3688997" cy="717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CB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Increasingly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Digital World &amp; Data Availability*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3E17C06-260D-4AF6-9777-9975FC638850}"/>
              </a:ext>
            </a:extLst>
          </p:cNvPr>
          <p:cNvSpPr txBox="1">
            <a:spLocks/>
          </p:cNvSpPr>
          <p:nvPr/>
        </p:nvSpPr>
        <p:spPr>
          <a:xfrm>
            <a:off x="8137269" y="1503007"/>
            <a:ext cx="3514693" cy="717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CBA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Innovative Clinical Trial Designs*</a:t>
            </a:r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75E50C81-F41F-4531-81FD-3EA5A075DB92}"/>
              </a:ext>
            </a:extLst>
          </p:cNvPr>
          <p:cNvSpPr/>
          <p:nvPr/>
        </p:nvSpPr>
        <p:spPr>
          <a:xfrm>
            <a:off x="3160204" y="1829859"/>
            <a:ext cx="838770" cy="35777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F10A9E03-3E52-446A-A440-7B5CBB99CFCF}"/>
              </a:ext>
            </a:extLst>
          </p:cNvPr>
          <p:cNvSpPr/>
          <p:nvPr/>
        </p:nvSpPr>
        <p:spPr>
          <a:xfrm>
            <a:off x="7378295" y="1796854"/>
            <a:ext cx="853171" cy="346515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C2DCF1-F2CD-48A4-906D-B7D4CE077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3845" y="2448899"/>
            <a:ext cx="3799806" cy="147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1B320F-BDA4-4F02-A6A1-C2BBBC11A7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387" y="4834763"/>
            <a:ext cx="3983221" cy="114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6F46BF-2CD9-4911-87BB-88D6C6A2C1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629" y="2413347"/>
            <a:ext cx="2903071" cy="119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6C9CE9-3965-4976-A55C-104408E9E8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5803" y="2457071"/>
            <a:ext cx="1061084" cy="132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itle 6">
            <a:extLst>
              <a:ext uri="{FF2B5EF4-FFF2-40B4-BE49-F238E27FC236}">
                <a16:creationId xmlns:a16="http://schemas.microsoft.com/office/drawing/2014/main" id="{2B4CA543-2552-4124-BAD3-FE9A0099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9" y="241064"/>
            <a:ext cx="12050161" cy="650567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0070C0"/>
                </a:solidFill>
              </a:rPr>
              <a:t>Facilitating Rapidly Evolving Ecosystem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7B5B07-EEA3-41E9-A1A5-41A95FBF29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1834" y="4124403"/>
            <a:ext cx="2341641" cy="1297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2E831-1BC3-4D6D-82B3-F12D279A6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81912" y="3576188"/>
            <a:ext cx="1494894" cy="6363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D11FE6-DB0C-4162-B086-43350A530A9E}"/>
              </a:ext>
            </a:extLst>
          </p:cNvPr>
          <p:cNvSpPr txBox="1"/>
          <p:nvPr/>
        </p:nvSpPr>
        <p:spPr>
          <a:xfrm>
            <a:off x="0" y="6952364"/>
            <a:ext cx="10579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Examples – not fully inclusive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36AC35-359F-4D48-9D1D-F2879967B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1911" y="3477503"/>
            <a:ext cx="1850896" cy="238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F966D23-5FE3-4C28-A1E5-9F95090542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6643" y="5325354"/>
            <a:ext cx="3274320" cy="8693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D6A534A-D430-417C-B5A3-239063FA02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79260" y="4680440"/>
            <a:ext cx="2390971" cy="117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C7706F95-2603-5F37-F67F-6574500E18D4}"/>
              </a:ext>
            </a:extLst>
          </p:cNvPr>
          <p:cNvSpPr txBox="1">
            <a:spLocks/>
          </p:cNvSpPr>
          <p:nvPr/>
        </p:nvSpPr>
        <p:spPr>
          <a:xfrm>
            <a:off x="162629" y="6199343"/>
            <a:ext cx="12050161" cy="650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*Samples</a:t>
            </a:r>
          </a:p>
        </p:txBody>
      </p:sp>
    </p:spTree>
    <p:extLst>
      <p:ext uri="{BB962C8B-B14F-4D97-AF65-F5344CB8AC3E}">
        <p14:creationId xmlns:p14="http://schemas.microsoft.com/office/powerpoint/2010/main" val="37069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8977-95FC-48E0-9861-DE4F500B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64" y="194016"/>
            <a:ext cx="11345471" cy="926020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rgbClr val="007CBA"/>
                </a:solidFill>
              </a:rPr>
              <a:t>ICH Members and Observers</a:t>
            </a:r>
            <a:endParaRPr lang="en-US" sz="3733" b="1" dirty="0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4AD9F43-265E-4F64-842A-653661DDBCD8}"/>
              </a:ext>
            </a:extLst>
          </p:cNvPr>
          <p:cNvSpPr txBox="1"/>
          <p:nvPr/>
        </p:nvSpPr>
        <p:spPr>
          <a:xfrm>
            <a:off x="508001" y="1233267"/>
            <a:ext cx="11175999" cy="268600"/>
          </a:xfrm>
          <a:prstGeom prst="rect">
            <a:avLst/>
          </a:prstGeom>
          <a:solidFill>
            <a:srgbClr val="4F81BC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693" algn="ctr">
              <a:lnSpc>
                <a:spcPts val="2260"/>
              </a:lnSpc>
            </a:pPr>
            <a:r>
              <a:rPr lang="en-US" sz="1400" b="1" spc="-13" dirty="0">
                <a:latin typeface="Calibri"/>
                <a:cs typeface="Calibri"/>
              </a:rPr>
              <a:t>Members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E533482-DA29-41E9-882D-D63A6AD6A04C}"/>
              </a:ext>
            </a:extLst>
          </p:cNvPr>
          <p:cNvSpPr txBox="1"/>
          <p:nvPr/>
        </p:nvSpPr>
        <p:spPr>
          <a:xfrm>
            <a:off x="767117" y="1765506"/>
            <a:ext cx="3703284" cy="149585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473275" algn="l"/>
                <a:tab pos="474121" algn="l"/>
              </a:tabLst>
            </a:pPr>
            <a:r>
              <a:rPr lang="en-US" sz="1067" b="1" spc="-7" dirty="0">
                <a:solidFill>
                  <a:srgbClr val="002060"/>
                </a:solidFill>
                <a:cs typeface="Calibri"/>
              </a:rPr>
              <a:t>Founding Regulatory Members</a:t>
            </a:r>
            <a:endParaRPr sz="1067" dirty="0">
              <a:cs typeface="Calibri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EC, Europe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FDA, US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MHLW/PMDA, Japan</a:t>
            </a:r>
          </a:p>
          <a:p>
            <a:endParaRPr lang="en-US" sz="1067" b="1" spc="-7" dirty="0">
              <a:solidFill>
                <a:srgbClr val="002060"/>
              </a:solidFill>
              <a:cs typeface="Calibri"/>
            </a:endParaRPr>
          </a:p>
          <a:p>
            <a:r>
              <a:rPr lang="en-US" sz="1067" b="1" spc="-7" dirty="0">
                <a:solidFill>
                  <a:srgbClr val="002060"/>
                </a:solidFill>
                <a:cs typeface="Calibri"/>
              </a:rPr>
              <a:t>Founding Industry Members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spc="-7" dirty="0">
                <a:cs typeface="Calibri"/>
              </a:rPr>
              <a:t>EFPIA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spc="-7" dirty="0">
                <a:cs typeface="Calibri"/>
              </a:rPr>
              <a:t>PhRMA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spc="-7" dirty="0">
                <a:cs typeface="Calibri"/>
              </a:rPr>
              <a:t>JPMA</a:t>
            </a:r>
            <a:endParaRPr lang="en-US" sz="1067" dirty="0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2425D1D-C6AE-42DE-8B30-B7003175AA14}"/>
              </a:ext>
            </a:extLst>
          </p:cNvPr>
          <p:cNvSpPr txBox="1"/>
          <p:nvPr/>
        </p:nvSpPr>
        <p:spPr>
          <a:xfrm>
            <a:off x="9753600" y="1600201"/>
            <a:ext cx="4091440" cy="100322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endParaRPr lang="en-US" sz="1067" dirty="0"/>
          </a:p>
          <a:p>
            <a:r>
              <a:rPr lang="en-US" sz="1067" b="1" dirty="0">
                <a:solidFill>
                  <a:srgbClr val="002060"/>
                </a:solidFill>
              </a:rPr>
              <a:t>Industry Members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2060"/>
                </a:solidFill>
              </a:rPr>
              <a:t>BIO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2060"/>
                </a:solidFill>
              </a:rPr>
              <a:t>Global Self-Care </a:t>
            </a:r>
          </a:p>
          <a:p>
            <a:r>
              <a:rPr lang="en-US" sz="1067" dirty="0">
                <a:solidFill>
                  <a:srgbClr val="002060"/>
                </a:solidFill>
              </a:rPr>
              <a:t>        Federation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002060"/>
                </a:solidFill>
              </a:rPr>
              <a:t>IGBA </a:t>
            </a:r>
            <a:endParaRPr lang="en-US" sz="1067" dirty="0"/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EF8DB1E-D3C1-4B2B-966D-A25DE2BAB36F}"/>
              </a:ext>
            </a:extLst>
          </p:cNvPr>
          <p:cNvSpPr txBox="1"/>
          <p:nvPr/>
        </p:nvSpPr>
        <p:spPr>
          <a:xfrm>
            <a:off x="540428" y="3351014"/>
            <a:ext cx="11175997" cy="268600"/>
          </a:xfrm>
          <a:prstGeom prst="rect">
            <a:avLst/>
          </a:prstGeom>
          <a:solidFill>
            <a:srgbClr val="4F81BC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400" b="1" dirty="0">
                <a:latin typeface="Calibri"/>
                <a:cs typeface="Calibri"/>
              </a:rPr>
              <a:t>Observers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66B117AF-03A1-43D3-B967-9FD63313B53F}"/>
              </a:ext>
            </a:extLst>
          </p:cNvPr>
          <p:cNvSpPr txBox="1"/>
          <p:nvPr/>
        </p:nvSpPr>
        <p:spPr>
          <a:xfrm>
            <a:off x="816576" y="3782189"/>
            <a:ext cx="2637824" cy="25015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067" b="1" dirty="0">
                <a:solidFill>
                  <a:srgbClr val="002060"/>
                </a:solidFill>
              </a:rPr>
              <a:t>Standing Observers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IFPMA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WHO</a:t>
            </a:r>
          </a:p>
          <a:p>
            <a:endParaRPr lang="en-US" sz="1067" dirty="0"/>
          </a:p>
          <a:p>
            <a:r>
              <a:rPr lang="en-US" sz="1067" b="1" dirty="0">
                <a:solidFill>
                  <a:srgbClr val="002060"/>
                </a:solidFill>
              </a:rPr>
              <a:t>Legislative or Administrative</a:t>
            </a:r>
          </a:p>
          <a:p>
            <a:r>
              <a:rPr lang="en-US" sz="1067" b="1" dirty="0">
                <a:solidFill>
                  <a:srgbClr val="002060"/>
                </a:solidFill>
              </a:rPr>
              <a:t>Authorities</a:t>
            </a:r>
            <a:endParaRPr lang="en-US" sz="1067" dirty="0">
              <a:solidFill>
                <a:srgbClr val="7030A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AEC, Azerbaijan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ANMAT, Argentina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ANPP, Algeria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CDSCO, India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CECMED, Cuba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CPED, Israel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DPM, Tunisia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Indonesian FDA, Indonesia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490A38A-7C64-4E8E-8788-E5FE5616E954}"/>
              </a:ext>
            </a:extLst>
          </p:cNvPr>
          <p:cNvSpPr txBox="1"/>
          <p:nvPr/>
        </p:nvSpPr>
        <p:spPr>
          <a:xfrm>
            <a:off x="9652000" y="3816500"/>
            <a:ext cx="3351307" cy="149585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r>
              <a:rPr lang="en-US" sz="1067" b="1" dirty="0">
                <a:solidFill>
                  <a:srgbClr val="002060"/>
                </a:solidFill>
              </a:rPr>
              <a:t>Int’l Orgs regulated by or </a:t>
            </a:r>
          </a:p>
          <a:p>
            <a:r>
              <a:rPr lang="en-US" sz="1067" b="1" dirty="0">
                <a:solidFill>
                  <a:srgbClr val="002060"/>
                </a:solidFill>
              </a:rPr>
              <a:t>affected by ICH guidelines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Bill &amp; Melinda Gates</a:t>
            </a:r>
          </a:p>
          <a:p>
            <a:r>
              <a:rPr lang="en-US" sz="1067" dirty="0"/>
              <a:t>             Foundation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CIOMS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EDQM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IPEC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PIC/S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USP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E87E30-6E2E-4BB8-9098-DFE8B76EC67D}"/>
              </a:ext>
            </a:extLst>
          </p:cNvPr>
          <p:cNvSpPr txBox="1"/>
          <p:nvPr/>
        </p:nvSpPr>
        <p:spPr>
          <a:xfrm>
            <a:off x="3554277" y="3790837"/>
            <a:ext cx="3151323" cy="308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2060"/>
                </a:solidFill>
              </a:rPr>
              <a:t>Legislative or Administrative</a:t>
            </a:r>
          </a:p>
          <a:p>
            <a:r>
              <a:rPr lang="en-US" sz="1067" b="1" dirty="0">
                <a:solidFill>
                  <a:srgbClr val="002060"/>
                </a:solidFill>
              </a:rPr>
              <a:t>Authorities</a:t>
            </a:r>
            <a:endParaRPr lang="en-US" sz="1067" dirty="0">
              <a:solidFill>
                <a:srgbClr val="7030A0"/>
              </a:solidFill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INVIMA, Colombia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JFDA, Jordan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MMDA, Moldova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MOPH, Lebanon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NAFDAC, Nigeria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National Center, Kazakhstan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NPRA, Malaysia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NRA, Iran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 err="1"/>
              <a:t>Roszdravnadzor</a:t>
            </a:r>
            <a:r>
              <a:rPr lang="en-US" sz="1067" dirty="0"/>
              <a:t>, Russia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SAHPRA, South Africa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SCDMTE, Armenia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SECMOH, Ukraine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TGA, Australia</a:t>
            </a:r>
          </a:p>
          <a:p>
            <a:endParaRPr lang="en-US" sz="1067" dirty="0"/>
          </a:p>
          <a:p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8780B-6A81-4C5C-B897-9DDD15E90879}"/>
              </a:ext>
            </a:extLst>
          </p:cNvPr>
          <p:cNvSpPr txBox="1"/>
          <p:nvPr/>
        </p:nvSpPr>
        <p:spPr>
          <a:xfrm flipH="1">
            <a:off x="3526336" y="1701801"/>
            <a:ext cx="2366464" cy="14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spc="-7" dirty="0">
                <a:solidFill>
                  <a:srgbClr val="002060"/>
                </a:solidFill>
                <a:cs typeface="Calibri"/>
              </a:rPr>
              <a:t>Standing Regulatory Members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>
                <a:cs typeface="Calibri"/>
              </a:rPr>
              <a:t>Health Canada, Canada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>
                <a:cs typeface="Calibri"/>
              </a:rPr>
              <a:t>Swissmedic, Switzerland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067" dirty="0">
              <a:cs typeface="Calibri"/>
            </a:endParaRPr>
          </a:p>
          <a:p>
            <a:r>
              <a:rPr lang="en-US" sz="1067" b="1" spc="-7" dirty="0">
                <a:solidFill>
                  <a:srgbClr val="002060"/>
                </a:solidFill>
                <a:cs typeface="Calibri"/>
              </a:rPr>
              <a:t>Regulatory Members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ANVISA, Brazil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COFEPRIS, Mexico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EDA, Egypt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8E9ED-D9C7-D307-F578-D87B58D1ED11}"/>
              </a:ext>
            </a:extLst>
          </p:cNvPr>
          <p:cNvSpPr txBox="1"/>
          <p:nvPr/>
        </p:nvSpPr>
        <p:spPr>
          <a:xfrm flipH="1">
            <a:off x="6675936" y="1701801"/>
            <a:ext cx="2366464" cy="175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spc="-7" dirty="0">
                <a:solidFill>
                  <a:srgbClr val="002060"/>
                </a:solidFill>
                <a:cs typeface="Calibri"/>
              </a:rPr>
              <a:t>Regulatory Members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HSA, Singapore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MFDS, Republic of Korea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MHRA, UK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NMPA, China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SFDA, Saudi Arabia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TFDA, Chinese Taipei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067" dirty="0"/>
              <a:t>TITCK, Turkey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067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DAA290-9BB6-51A7-0740-8DB8E6A4349B}"/>
              </a:ext>
            </a:extLst>
          </p:cNvPr>
          <p:cNvSpPr txBox="1"/>
          <p:nvPr/>
        </p:nvSpPr>
        <p:spPr>
          <a:xfrm>
            <a:off x="6705600" y="3782189"/>
            <a:ext cx="3151323" cy="259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b="1" dirty="0">
                <a:solidFill>
                  <a:srgbClr val="002060"/>
                </a:solidFill>
              </a:rPr>
              <a:t>Regional Harmonization </a:t>
            </a:r>
          </a:p>
          <a:p>
            <a:r>
              <a:rPr lang="en-US" sz="1067" b="1" dirty="0">
                <a:solidFill>
                  <a:srgbClr val="002060"/>
                </a:solidFill>
              </a:rPr>
              <a:t>Initiatives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APEC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ASEAN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EAC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GHC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PANDRH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SADC</a:t>
            </a:r>
          </a:p>
          <a:p>
            <a:endParaRPr lang="en-US" sz="1067" dirty="0"/>
          </a:p>
          <a:p>
            <a:r>
              <a:rPr lang="en-US" sz="1067" b="1" dirty="0">
                <a:solidFill>
                  <a:srgbClr val="002060"/>
                </a:solidFill>
              </a:rPr>
              <a:t>Int’l Pharmaceutical </a:t>
            </a:r>
          </a:p>
          <a:p>
            <a:r>
              <a:rPr lang="en-US" sz="1067" b="1" dirty="0">
                <a:solidFill>
                  <a:srgbClr val="002060"/>
                </a:solidFill>
              </a:rPr>
              <a:t>Industry  Organizations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67" dirty="0"/>
              <a:t>APIC</a:t>
            </a:r>
          </a:p>
          <a:p>
            <a:endParaRPr lang="en-US" sz="1067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5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30"/>
    </mc:Choice>
    <mc:Fallback xmlns="">
      <p:transition spd="slow" advTm="258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0A0F5E-2FA2-448A-8044-AB2791F79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123"/>
          <a:stretch/>
        </p:blipFill>
        <p:spPr>
          <a:xfrm>
            <a:off x="3258202" y="1954744"/>
            <a:ext cx="4190567" cy="1512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6B1CF-A116-D3BC-40CB-8FACE9451AFF}"/>
              </a:ext>
            </a:extLst>
          </p:cNvPr>
          <p:cNvSpPr txBox="1"/>
          <p:nvPr/>
        </p:nvSpPr>
        <p:spPr bwMode="auto">
          <a:xfrm>
            <a:off x="684010" y="215741"/>
            <a:ext cx="9797602" cy="550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Background to E6(R3) Renovation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FE847-3040-D256-C046-D46F29DBC639}"/>
              </a:ext>
            </a:extLst>
          </p:cNvPr>
          <p:cNvSpPr txBox="1"/>
          <p:nvPr/>
        </p:nvSpPr>
        <p:spPr bwMode="auto">
          <a:xfrm>
            <a:off x="116679" y="6473072"/>
            <a:ext cx="6097656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https://www.ncbi.nlm.nih.gov/pmc/articles/PMC9468347/pdf/main.pdf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E1E6D9A-1CE1-071C-A20E-BA380266822A}"/>
              </a:ext>
            </a:extLst>
          </p:cNvPr>
          <p:cNvSpPr txBox="1">
            <a:spLocks/>
          </p:cNvSpPr>
          <p:nvPr/>
        </p:nvSpPr>
        <p:spPr>
          <a:xfrm>
            <a:off x="116679" y="1459281"/>
            <a:ext cx="3065060" cy="3779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Comment Analysis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1770" marR="0" lvl="0" indent="-19177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review </a:t>
            </a:r>
          </a:p>
          <a:p>
            <a:pPr marL="505460" marR="0" lvl="1" indent="-1873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letter to EMA &amp; ICH</a:t>
            </a:r>
          </a:p>
          <a:p>
            <a:pPr marL="505460" marR="0" lvl="1" indent="-1873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Published articles </a:t>
            </a:r>
          </a:p>
          <a:p>
            <a:pPr marL="505460" marR="0" lvl="1" indent="-1873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 guidelines</a:t>
            </a:r>
          </a:p>
          <a:p>
            <a:pPr marL="318135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91770" marR="0" lvl="0" indent="-19177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Trial Transformation Initiative’s (CTTI) survey and interviews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E645B-88B7-2889-A661-55FCCE2BEEAC}"/>
              </a:ext>
            </a:extLst>
          </p:cNvPr>
          <p:cNvSpPr txBox="1"/>
          <p:nvPr/>
        </p:nvSpPr>
        <p:spPr bwMode="auto">
          <a:xfrm>
            <a:off x="1117087" y="720790"/>
            <a:ext cx="8791093" cy="43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Gap analyses &amp; Engagements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8F8574-76E9-308F-E4A7-697135F8B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87" y="4084485"/>
            <a:ext cx="4238999" cy="190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B84907-9868-0FDE-1AF5-5A9F75F6B233}"/>
              </a:ext>
            </a:extLst>
          </p:cNvPr>
          <p:cNvSpPr txBox="1"/>
          <p:nvPr/>
        </p:nvSpPr>
        <p:spPr>
          <a:xfrm>
            <a:off x="7364918" y="1555217"/>
            <a:ext cx="4827082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E6 is widely applied to non-regulatory clinical trials, despite being intended for trials supporting regulatory submission </a:t>
            </a:r>
            <a:r>
              <a:rPr lang="en-US" sz="1600" dirty="0"/>
              <a:t>(applicability to observational studies)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Concerns that funders’ “reflexive requirement” stifles non-regulatory research, especially in under-resourced areas </a:t>
            </a:r>
            <a:r>
              <a:rPr lang="en-US" sz="1600" dirty="0"/>
              <a:t>(not supporting risk-based approach, “one-size-fits-all” approach, written as an inspection check list…)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Concerns about ability to meet all GCP requirements in different situations </a:t>
            </a:r>
            <a:r>
              <a:rPr lang="en-US" sz="1600" dirty="0"/>
              <a:t>(e.g., during public health emergencies)</a:t>
            </a:r>
          </a:p>
        </p:txBody>
      </p:sp>
    </p:spTree>
    <p:extLst>
      <p:ext uri="{BB962C8B-B14F-4D97-AF65-F5344CB8AC3E}">
        <p14:creationId xmlns:p14="http://schemas.microsoft.com/office/powerpoint/2010/main" val="30759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5BFD03-A2FB-4B68-A601-F7FC45E24915}"/>
              </a:ext>
            </a:extLst>
          </p:cNvPr>
          <p:cNvSpPr txBox="1">
            <a:spLocks/>
          </p:cNvSpPr>
          <p:nvPr/>
        </p:nvSpPr>
        <p:spPr bwMode="auto">
          <a:xfrm>
            <a:off x="242171" y="422970"/>
            <a:ext cx="10707688" cy="741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+mj-lt"/>
                <a:ea typeface="+mj-ea"/>
                <a:cs typeface="+mj-cs"/>
              </a:defRPr>
            </a:lvl1pPr>
            <a:lvl2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2pPr>
            <a:lvl3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3pPr>
            <a:lvl4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4pPr>
            <a:lvl5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5pPr>
            <a:lvl6pPr marL="235743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78606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21468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64331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unique about E6(R3) development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6EAD1-CBDA-4B9B-A7B3-775A24FCD1F6}"/>
              </a:ext>
            </a:extLst>
          </p:cNvPr>
          <p:cNvSpPr txBox="1"/>
          <p:nvPr/>
        </p:nvSpPr>
        <p:spPr>
          <a:xfrm>
            <a:off x="579614" y="1918507"/>
            <a:ext cx="110327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Engagement</a:t>
            </a:r>
            <a:r>
              <a:rPr lang="en-US" sz="3200" dirty="0"/>
              <a:t> with academic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New approaches to </a:t>
            </a:r>
            <a:r>
              <a:rPr lang="en-US" sz="3200" b="1" dirty="0"/>
              <a:t>enhance transparency</a:t>
            </a:r>
            <a:r>
              <a:rPr lang="en-US" sz="2400" dirty="0"/>
              <a:t> (published draft principles in April 2021 and conducted two workshops)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Extensive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training program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will be developed with use-cases focused on trial designs that may encounter difficulties in the application of GCP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659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5BFD03-A2FB-4B68-A601-F7FC45E24915}"/>
              </a:ext>
            </a:extLst>
          </p:cNvPr>
          <p:cNvSpPr txBox="1">
            <a:spLocks/>
          </p:cNvSpPr>
          <p:nvPr/>
        </p:nvSpPr>
        <p:spPr bwMode="auto">
          <a:xfrm>
            <a:off x="109330" y="233172"/>
            <a:ext cx="11042373" cy="741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+mj-lt"/>
                <a:ea typeface="+mj-ea"/>
                <a:cs typeface="+mj-cs"/>
              </a:defRPr>
            </a:lvl1pPr>
            <a:lvl2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2pPr>
            <a:lvl3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3pPr>
            <a:lvl4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4pPr>
            <a:lvl5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5pPr>
            <a:lvl6pPr marL="235743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78606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21468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64331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unique about E6(R3) structure and content?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6EAD1-CBDA-4B9B-A7B3-775A24FCD1F6}"/>
              </a:ext>
            </a:extLst>
          </p:cNvPr>
          <p:cNvSpPr txBox="1"/>
          <p:nvPr/>
        </p:nvSpPr>
        <p:spPr>
          <a:xfrm>
            <a:off x="265060" y="1144018"/>
            <a:ext cx="116917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New structure </a:t>
            </a:r>
            <a:r>
              <a:rPr lang="en-US" sz="3200" dirty="0"/>
              <a:t>to provide clarity and better readability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Principles to remain relevant as technology, methods, and trial design evolve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Annexes and appendices (better flow and a strategy intended to enable easier and faster updates in the future)</a:t>
            </a:r>
          </a:p>
          <a:p>
            <a:pPr lvl="1"/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Focused </a:t>
            </a:r>
            <a:r>
              <a:rPr lang="en-US" sz="3200" b="1" dirty="0"/>
              <a:t>scope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Language to </a:t>
            </a:r>
            <a:r>
              <a:rPr lang="en-US" sz="3200" b="1" dirty="0"/>
              <a:t>facilitate innovations </a:t>
            </a:r>
            <a:r>
              <a:rPr lang="en-US" sz="3200" dirty="0"/>
              <a:t>in trial design &amp; technology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Enabling DCTs and </a:t>
            </a:r>
            <a:r>
              <a:rPr lang="en-US" sz="2400" dirty="0" err="1">
                <a:solidFill>
                  <a:srgbClr val="0070C0"/>
                </a:solidFill>
              </a:rPr>
              <a:t>PoCs</a:t>
            </a:r>
            <a:r>
              <a:rPr lang="en-US" sz="2400" dirty="0">
                <a:solidFill>
                  <a:srgbClr val="0070C0"/>
                </a:solidFill>
              </a:rPr>
              <a:t> among other design elements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70C0"/>
                </a:solidFill>
              </a:rPr>
              <a:t>Expect the use of DHTs, healthcare infrastructure, and other design elements &amp; tools to recruit/retain, capture data, monitor, and to analyze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53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6DB76-34EB-4473-9786-3CF32B845FB6}"/>
              </a:ext>
            </a:extLst>
          </p:cNvPr>
          <p:cNvSpPr txBox="1"/>
          <p:nvPr/>
        </p:nvSpPr>
        <p:spPr>
          <a:xfrm>
            <a:off x="282804" y="1104198"/>
            <a:ext cx="11802359" cy="56051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+mn-ea"/>
                <a:cs typeface="Lucida Sans Unicode"/>
              </a:rPr>
              <a:t>E6 (R3) Draft Guideline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E6 (R3) draft guideline subject to public consultation consists of parts I, II, III ( composed of 4 sections), glossary, and appendices.</a:t>
            </a:r>
          </a:p>
          <a:p>
            <a:pPr marL="2468880" marR="0" lvl="0" indent="-36576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INTRODUCTION</a:t>
            </a:r>
          </a:p>
          <a:p>
            <a:pPr marL="2468880" marR="0" lvl="0" indent="-36576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PRINCIPLES OF ICH GCP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Lucida Sans Unicode"/>
            </a:endParaRPr>
          </a:p>
          <a:p>
            <a:pPr marL="2468880" marR="0" lvl="0" indent="-36576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ANNEX 1</a:t>
            </a:r>
          </a:p>
          <a:p>
            <a:pPr marL="283464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Institutional Review Board/Independent Ethics Committee (IRB/IEC)</a:t>
            </a:r>
          </a:p>
          <a:p>
            <a:pPr marL="283464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Investigator</a:t>
            </a:r>
          </a:p>
          <a:p>
            <a:pPr marL="283464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Sponsor</a:t>
            </a:r>
          </a:p>
          <a:p>
            <a:pPr marL="2834640" marR="0" lvl="0" indent="-36576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Data Governance – Investigator and Sponsor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Lucida Sans Unicode"/>
            </a:endParaRPr>
          </a:p>
          <a:p>
            <a:pPr marL="210312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GLOSSARY</a:t>
            </a:r>
          </a:p>
          <a:p>
            <a:pPr marL="210312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APPENDICES</a:t>
            </a:r>
          </a:p>
          <a:p>
            <a:pPr marL="2448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Appendix A. Investigator’s Brochure</a:t>
            </a:r>
          </a:p>
          <a:p>
            <a:pPr marL="2448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Appendix B. Clinical Trial Protocol and Protocol Amendment(s)</a:t>
            </a:r>
          </a:p>
          <a:p>
            <a:pPr marL="2448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Appendix C. Essential Records for the Conduct of a Clinical Trial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		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BCFB5-4168-A635-CF47-0A7A400B2643}"/>
              </a:ext>
            </a:extLst>
          </p:cNvPr>
          <p:cNvCxnSpPr>
            <a:cxnSpLocks/>
          </p:cNvCxnSpPr>
          <p:nvPr/>
        </p:nvCxnSpPr>
        <p:spPr>
          <a:xfrm>
            <a:off x="2351138" y="2240398"/>
            <a:ext cx="0" cy="4356000"/>
          </a:xfrm>
          <a:prstGeom prst="line">
            <a:avLst/>
          </a:prstGeom>
          <a:ln w="1905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84B7E7-21E7-4BEC-83C3-947C6A722C80}"/>
              </a:ext>
            </a:extLst>
          </p:cNvPr>
          <p:cNvCxnSpPr>
            <a:cxnSpLocks/>
          </p:cNvCxnSpPr>
          <p:nvPr/>
        </p:nvCxnSpPr>
        <p:spPr>
          <a:xfrm>
            <a:off x="2346058" y="2246570"/>
            <a:ext cx="276225" cy="0"/>
          </a:xfrm>
          <a:prstGeom prst="line">
            <a:avLst/>
          </a:prstGeom>
          <a:ln w="1905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C1E77F-9D0D-24A2-98AB-7A293E4200A9}"/>
              </a:ext>
            </a:extLst>
          </p:cNvPr>
          <p:cNvCxnSpPr>
            <a:cxnSpLocks/>
          </p:cNvCxnSpPr>
          <p:nvPr/>
        </p:nvCxnSpPr>
        <p:spPr>
          <a:xfrm>
            <a:off x="2349233" y="6588758"/>
            <a:ext cx="258696" cy="0"/>
          </a:xfrm>
          <a:prstGeom prst="line">
            <a:avLst/>
          </a:prstGeom>
          <a:ln w="1905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257EBE-4883-7B01-E4BA-80CC6CBD9925}"/>
              </a:ext>
            </a:extLst>
          </p:cNvPr>
          <p:cNvSpPr txBox="1"/>
          <p:nvPr/>
        </p:nvSpPr>
        <p:spPr>
          <a:xfrm>
            <a:off x="282804" y="3191378"/>
            <a:ext cx="1754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Lucida Sans Unicode"/>
              </a:rPr>
              <a:t>Open for public consultation now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81746C-4EB3-FD79-E65C-F5C80D5508F4}"/>
              </a:ext>
            </a:extLst>
          </p:cNvPr>
          <p:cNvCxnSpPr>
            <a:cxnSpLocks/>
          </p:cNvCxnSpPr>
          <p:nvPr/>
        </p:nvCxnSpPr>
        <p:spPr>
          <a:xfrm>
            <a:off x="2082533" y="3483766"/>
            <a:ext cx="276225" cy="0"/>
          </a:xfrm>
          <a:prstGeom prst="line">
            <a:avLst/>
          </a:prstGeom>
          <a:ln w="19050">
            <a:solidFill>
              <a:srgbClr val="009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6EB1696-E7B6-D0DE-8077-FA0FDD00727D}"/>
              </a:ext>
            </a:extLst>
          </p:cNvPr>
          <p:cNvSpPr txBox="1"/>
          <p:nvPr/>
        </p:nvSpPr>
        <p:spPr bwMode="auto">
          <a:xfrm>
            <a:off x="3689819" y="139545"/>
            <a:ext cx="4472997" cy="699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92880" rIns="90000" bIns="4500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ndara"/>
                <a:ea typeface="+mn-ea"/>
                <a:cs typeface="Lucida Sans Unicode"/>
              </a:rPr>
              <a:t>Revised Structure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Candara"/>
              <a:ea typeface="+mn-ea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63210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5BFD03-A2FB-4B68-A601-F7FC45E24915}"/>
              </a:ext>
            </a:extLst>
          </p:cNvPr>
          <p:cNvSpPr txBox="1">
            <a:spLocks/>
          </p:cNvSpPr>
          <p:nvPr/>
        </p:nvSpPr>
        <p:spPr bwMode="auto">
          <a:xfrm>
            <a:off x="109330" y="233172"/>
            <a:ext cx="11042373" cy="741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+mj-lt"/>
                <a:ea typeface="+mj-ea"/>
                <a:cs typeface="+mj-cs"/>
              </a:defRPr>
            </a:lvl1pPr>
            <a:lvl2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2pPr>
            <a:lvl3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3pPr>
            <a:lvl4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4pPr>
            <a:lvl5pPr algn="l" defTabSz="42118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750" b="1">
                <a:solidFill>
                  <a:srgbClr val="0093D0"/>
                </a:solidFill>
                <a:latin typeface="Candara" pitchFamily="32" charset="0"/>
                <a:cs typeface="Lucida Sans Unicode" charset="0"/>
              </a:defRPr>
            </a:lvl5pPr>
            <a:lvl6pPr marL="235743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6pPr>
            <a:lvl7pPr marL="278606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7pPr>
            <a:lvl8pPr marL="3214688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8pPr>
            <a:lvl9pPr marL="3643313" indent="-214313" algn="ctr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125">
                <a:solidFill>
                  <a:srgbClr val="FFFFFF"/>
                </a:solidFill>
                <a:latin typeface="Arial" charset="0"/>
                <a:cs typeface="Lucida Sans Unicode" charset="0"/>
              </a:defRPr>
            </a:lvl9pPr>
          </a:lstStyle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93D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unique about E6(R3) structure and content?</a:t>
            </a:r>
          </a:p>
          <a:p>
            <a:pPr marL="0" marR="0" lvl="0" indent="0" algn="ctr" defTabSz="421184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sz="1800" i="1" kern="0">
                <a:latin typeface="Calibri" panose="020F0502020204030204" pitchFamily="34" charset="0"/>
                <a:cs typeface="Calibri" panose="020F0502020204030204" pitchFamily="34" charset="0"/>
              </a:rPr>
              <a:t>Overall themes</a:t>
            </a:r>
            <a:endParaRPr kumimoji="0" lang="en-GB" sz="1800" b="1" i="1" u="none" strike="noStrike" kern="0" cap="none" spc="0" normalizeH="0" baseline="0" noProof="0">
              <a:ln>
                <a:noFill/>
              </a:ln>
              <a:solidFill>
                <a:srgbClr val="0093D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C6EAD1-CBDA-4B9B-A7B3-775A24FCD1F6}"/>
              </a:ext>
            </a:extLst>
          </p:cNvPr>
          <p:cNvSpPr txBox="1"/>
          <p:nvPr/>
        </p:nvSpPr>
        <p:spPr>
          <a:xfrm>
            <a:off x="384224" y="1423404"/>
            <a:ext cx="1142355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Set a foundation for </a:t>
            </a:r>
            <a:r>
              <a:rPr lang="en-US" sz="2000" b="1" dirty="0"/>
              <a:t>practical/feasible </a:t>
            </a:r>
            <a:r>
              <a:rPr lang="en-US" sz="2000" dirty="0"/>
              <a:t>expectations around the responsibilities from sponsor and investigator in a digital ecosystems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</a:rPr>
              <a:t>Proportionality and risk-based</a:t>
            </a:r>
            <a:r>
              <a:rPr lang="en-US" sz="1600" dirty="0">
                <a:solidFill>
                  <a:srgbClr val="0070C0"/>
                </a:solidFill>
              </a:rPr>
              <a:t> approaches with a focus on quality while keeping the emphases and focus on </a:t>
            </a:r>
            <a:r>
              <a:rPr lang="en-US" sz="1600" b="1" dirty="0">
                <a:solidFill>
                  <a:srgbClr val="0070C0"/>
                </a:solidFill>
              </a:rPr>
              <a:t>participants’ safety</a:t>
            </a:r>
            <a:r>
              <a:rPr lang="en-US" sz="1600" dirty="0">
                <a:solidFill>
                  <a:srgbClr val="0070C0"/>
                </a:solidFill>
              </a:rPr>
              <a:t> and </a:t>
            </a:r>
            <a:r>
              <a:rPr lang="en-US" sz="1600" b="1" dirty="0">
                <a:solidFill>
                  <a:srgbClr val="0070C0"/>
                </a:solidFill>
              </a:rPr>
              <a:t>reliability of trial results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</a:rPr>
              <a:t>Thoughtfulness</a:t>
            </a:r>
            <a:r>
              <a:rPr lang="en-US" sz="1600" dirty="0">
                <a:solidFill>
                  <a:srgbClr val="0070C0"/>
                </a:solidFill>
              </a:rPr>
              <a:t> in the design and conduct</a:t>
            </a:r>
          </a:p>
          <a:p>
            <a:pPr lvl="1"/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</a:t>
            </a:r>
            <a:r>
              <a:rPr lang="en-US" sz="2000" b="1" dirty="0"/>
              <a:t>a fit-for-purpose </a:t>
            </a:r>
            <a:r>
              <a:rPr lang="en-US" sz="2000" dirty="0"/>
              <a:t>approaches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Incorporate learning </a:t>
            </a:r>
            <a:r>
              <a:rPr lang="en-US" sz="2000" dirty="0"/>
              <a:t>from innovative trial designs and lessons from public health emergencies/pandemics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a focus (of efforts and resources) on what matters most (areas of relevance to </a:t>
            </a:r>
            <a:r>
              <a:rPr lang="en-US" sz="2000" b="1" dirty="0"/>
              <a:t>participants safety and results reliability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trial </a:t>
            </a:r>
            <a:r>
              <a:rPr lang="en-US" sz="2000" b="1" dirty="0"/>
              <a:t>registration</a:t>
            </a:r>
            <a:r>
              <a:rPr lang="en-US" sz="2000" dirty="0"/>
              <a:t> and </a:t>
            </a:r>
            <a:r>
              <a:rPr lang="en-US" sz="2000" b="1" dirty="0"/>
              <a:t>result reporting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Encourage </a:t>
            </a:r>
            <a:r>
              <a:rPr lang="en-US" sz="2000" b="1" dirty="0"/>
              <a:t>better informed consent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4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FDA_PP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E1673D7-F7E2-4F83-BF7C-55291E2E4BF8}" vid="{DDBCD155-AC81-4B36-A91D-877D7C0D6B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EB9A4C-4A93-4A61-8F2B-0B974DD79B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F1F261-05A6-47B8-B79E-EFA89211CE67}"/>
</file>

<file path=customXml/itemProps3.xml><?xml version="1.0" encoding="utf-8"?>
<ds:datastoreItem xmlns:ds="http://schemas.openxmlformats.org/officeDocument/2006/customXml" ds:itemID="{265CF6FF-AC71-4926-BA4C-606A5E8014AC}">
  <ds:schemaRefs>
    <ds:schemaRef ds:uri="978cbee1-b604-4d95-9f89-3d25ff6383a8"/>
    <ds:schemaRef ds:uri="ecc0eb5f-8763-404a-8c31-210cabb72f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1227</Words>
  <Application>Microsoft Office PowerPoint</Application>
  <PresentationFormat>Widescreen</PresentationFormat>
  <Paragraphs>220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Courier New</vt:lpstr>
      <vt:lpstr>Helvetica</vt:lpstr>
      <vt:lpstr>Times New Roman</vt:lpstr>
      <vt:lpstr>Office Theme</vt:lpstr>
      <vt:lpstr>5_FDA_PP_Final</vt:lpstr>
      <vt:lpstr>Harmonizing Good Clinical Practice Guidelines ICH E6(R3) – GCP </vt:lpstr>
      <vt:lpstr>Summary</vt:lpstr>
      <vt:lpstr>Facilitating Rapidly Evolving Ecosystem </vt:lpstr>
      <vt:lpstr>ICH Members and Observers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Facilitating the Conduct of Clinical Trials with Innovative Design Features  (DCTs &amp; the Use of DHTs</vt:lpstr>
      <vt:lpstr>Work Started on E6(R3) Annex-2</vt:lpstr>
      <vt:lpstr>It will take a village – the case for thoughtful global collaboration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ICH-E6(R3)</dc:title>
  <dc:creator>OMP</dc:creator>
  <cp:lastModifiedBy>ElZarrad, M. Khair</cp:lastModifiedBy>
  <cp:revision>7</cp:revision>
  <dcterms:created xsi:type="dcterms:W3CDTF">2019-09-27T16:29:46Z</dcterms:created>
  <dcterms:modified xsi:type="dcterms:W3CDTF">2023-09-10T15:03:50Z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0x010100293BEB1AD0340E468D477139C7E6DBD8</vt:lpwstr>
  </property>
  <property fmtid="{D5CDD505-2E9C-101B-9397-08002B2CF9AE}" pid="3" name="MediaServiceImageTags">
    <vt:lpwstr/>
  </property>
</Properties>
</file>