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674" r:id="rId6"/>
  </p:sldMasterIdLst>
  <p:notesMasterIdLst>
    <p:notesMasterId r:id="rId34"/>
  </p:notesMasterIdLst>
  <p:sldIdLst>
    <p:sldId id="342" r:id="rId7"/>
    <p:sldId id="357" r:id="rId8"/>
    <p:sldId id="770" r:id="rId9"/>
    <p:sldId id="771" r:id="rId10"/>
    <p:sldId id="2145706835" r:id="rId11"/>
    <p:sldId id="774" r:id="rId12"/>
    <p:sldId id="2145706840" r:id="rId13"/>
    <p:sldId id="2145706841" r:id="rId14"/>
    <p:sldId id="2145706836" r:id="rId15"/>
    <p:sldId id="2145706839" r:id="rId16"/>
    <p:sldId id="358" r:id="rId17"/>
    <p:sldId id="359" r:id="rId18"/>
    <p:sldId id="360" r:id="rId19"/>
    <p:sldId id="2145706838" r:id="rId20"/>
    <p:sldId id="2145706834" r:id="rId21"/>
    <p:sldId id="769" r:id="rId22"/>
    <p:sldId id="361" r:id="rId23"/>
    <p:sldId id="2145706842" r:id="rId24"/>
    <p:sldId id="737" r:id="rId25"/>
    <p:sldId id="759" r:id="rId26"/>
    <p:sldId id="761" r:id="rId27"/>
    <p:sldId id="762" r:id="rId28"/>
    <p:sldId id="768" r:id="rId29"/>
    <p:sldId id="764" r:id="rId30"/>
    <p:sldId id="757" r:id="rId31"/>
    <p:sldId id="763" r:id="rId32"/>
    <p:sldId id="765" r:id="rId33"/>
  </p:sldIdLst>
  <p:sldSz cx="12192000" cy="6858000"/>
  <p:notesSz cx="7019925" cy="93059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A9077B-53C6-D47D-C986-CEDDE803F715}" name="Reynolds, Karen (HC/SC)" initials="RK(" userId="S::karen.reynolds@hc-sc.gc.ca::3e153987-3bc4-46d6-ac20-41da930625f1" providerId="AD"/>
  <p188:author id="{0E01F27E-2897-EE8C-C9D7-16D208CE58B6}" name="Soltys, Kathy (HC/SC)" initials="SK(" userId="S::kathy.soltys@hc-sc.gc.ca::ff65914c-f2ef-428f-9d75-ffa00bf36a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A386D"/>
    <a:srgbClr val="D60093"/>
    <a:srgbClr val="FF9900"/>
    <a:srgbClr val="1B4677"/>
    <a:srgbClr val="127E0A"/>
    <a:srgbClr val="E7F56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F1643-2B70-4CF3-A863-E0ED161E0A09}" v="4" dt="2023-09-13T21:16:48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79634" autoAdjust="0"/>
  </p:normalViewPr>
  <p:slideViewPr>
    <p:cSldViewPr>
      <p:cViewPr varScale="1">
        <p:scale>
          <a:sx n="53" d="100"/>
          <a:sy n="53" d="100"/>
        </p:scale>
        <p:origin x="9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B54AA40-A546-4201-99AE-974B6E3E39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AE2FD63-A244-A4E5-4EDD-734EA81FA3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A3952AF-E348-40EE-A102-49C13056E3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6913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C9469AA-4110-EF4B-FEFB-84962509570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9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3150DC0-3DE1-A41F-9C16-83FA80985A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2F500F0-3EA3-FF4F-ABEE-2E3DE52BD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108FD2-6805-4070-9C9D-5B9D119E710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30E448A-3D7B-7B67-A8A7-88FDAFBFA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200775" cy="3489325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2DFE669-1CCC-E7FC-9B9F-61F6F246A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4217649-F3CE-1ED4-32B0-FE00B8C52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723DE9-852D-4553-9441-4EE170B60771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08FD2-6805-4070-9C9D-5B9D119E710C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358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08FD2-6805-4070-9C9D-5B9D119E710C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096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08FD2-6805-4070-9C9D-5B9D119E710C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127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B6356-CE1F-6009-0158-63EFAD8A04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0617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CED5B-9457-12AC-D79E-8A0A71EAED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AF4E7B-87FB-8247-D0CA-B53725E9AF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3F29-C3AF-4451-8726-DE5D0C2B0756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02495932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921006-33C6-AF23-8147-1CEA0AAD44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884B50-EC07-F1B6-197B-E1853E97FB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BE91-5BA1-40B9-9F91-02CDE3B2E74B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37728960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0292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029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D07516-7EED-DE6D-5BD8-99CFDB2917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C5C50E-8FBB-8A3D-A3E4-07C437EA11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CE68-EA23-468B-84F0-B07D3F8C38F9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1162605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36576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36576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8F52DC-D6B2-981A-3F18-2A9CB72FF8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FF424-647F-D4F7-BC46-4427C12FD3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1CBCB-0B96-49D4-83A6-867884B0EACA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339183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-15-1540-PPT-HC-EN-Cover.jpg">
            <a:extLst>
              <a:ext uri="{FF2B5EF4-FFF2-40B4-BE49-F238E27FC236}">
                <a16:creationId xmlns:a16="http://schemas.microsoft.com/office/drawing/2014/main" id="{A0B6F0AC-DB36-B11F-4141-DD29E237F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656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-15-1540-PPT-HC-EN-Cover.jpg">
            <a:extLst>
              <a:ext uri="{FF2B5EF4-FFF2-40B4-BE49-F238E27FC236}">
                <a16:creationId xmlns:a16="http://schemas.microsoft.com/office/drawing/2014/main" id="{26C43558-6575-6BF9-7BA1-BE8A96CB4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7101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0305-134F-BAF0-A65B-300C483629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93598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C6826C-8282-B6A5-740E-E407CB683A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F19AC2-2753-C3A0-28E4-092D7050C66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2598CF-AB75-1DBD-6684-C697CA8F0C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F43C5A-5CF4-B1C4-A7BF-74B0ADABFD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199F-CDB2-4E7C-BA89-4B6F5E58E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73577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E0FC3-107F-1808-1627-AB6C1678A4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920E12-3BAB-0B57-EB41-3310156766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8FEA751-050F-AFDC-5FF4-99494CC37A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A95B1AF-002B-F206-E501-183B5DB35A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AD99-FDD3-4E98-AC43-BEDBDEC6F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26781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41E38B-7FB4-3313-BB38-528FBC8655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C69AA0A-F6B0-1967-671C-92CA02CB97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3C0B2B8-7812-8892-6BA3-107D9A4D80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28C4408-6646-E7D3-3CDC-D9B98206F4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1E4D-5D9B-4344-9FE8-C3858847A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1379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4A8CF-6A9C-C552-7948-8873C02DEE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87B954-C833-F4CC-745A-220D4EDC9A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B27F-342A-4AD5-B73F-41E9804D7F8E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429475099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F0671B-8E58-D2E1-94DF-417F52A7D0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A9159FA-BE97-0105-EB00-66446AAE83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2E57B87-6131-7A42-9465-EB08C07F3D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E0B87AD-98A8-FA98-E4CD-ECB1BA9FA4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A0A1-01DD-45D5-A1F0-D44CC91F5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5509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B1CC7-CF97-B7A3-E41B-113BF4DC1D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82323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C801D3-D927-C27C-4E38-629C390B71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E8F952-0790-7B34-67F0-0AB6119DC6D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AF0251-06AF-D206-EBAF-26770FF8CE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FD3FFF-EEA7-F7AB-8C2B-CC030576A5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C201-630E-4A42-8E33-7B0166040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4723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B167B-F597-232E-7686-ABFBFF063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50D7A43-7D95-2F82-D67C-A26EB7C4BA0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C977A85-20FF-2B10-7ED2-FEACAB1779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A8F7EFE-78AC-896A-E641-A49C785A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076C-483C-41F3-A69C-77A39667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1181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FEF0FA-943F-3785-7A8F-E2A2678716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90102F1-FA0C-B5F5-7A24-8141CFE0FE1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FF5EB81-42B7-E6D2-21EB-DFA751CD37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2EA036A-833F-E2D4-BAFA-0746FE5A4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3AA8-6527-4EF8-B68D-EA6D39CC3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9796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7133C-E56F-F3B2-4941-97146C32A2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9001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8885" y="26460"/>
            <a:ext cx="11442700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9F1FCBC-F660-A1BF-C54E-B00A0B0931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DE51DE-CDD7-6797-249F-429E9E6317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9EA689-4164-95EC-F5DA-D37E297CE0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DD0D-6164-400A-A3B3-2AC052137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9345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-15-1540-PPT-HC-EN-01.jpg">
            <a:extLst>
              <a:ext uri="{FF2B5EF4-FFF2-40B4-BE49-F238E27FC236}">
                <a16:creationId xmlns:a16="http://schemas.microsoft.com/office/drawing/2014/main" id="{D7677A3F-F71D-4916-25CD-5A0D5F28F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41B0F7-75FC-12DC-6B5E-5B224AEE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530914-9B44-4AD0-A145-BED350B5EA56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3534BB-C785-55B1-7493-98FB7524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0A04C2-DDAA-FBB3-496B-85E4FADC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EE69912-40E2-4508-B4EA-A0214DB7D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222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C814-5CB4-A1B8-2E62-0092EEF6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B2FB12-CCE4-418F-AB59-91DB237E7E86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ABCE-F543-983F-6039-59C3EA15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6D8A-4CAE-84A1-800E-DECECD6E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7446FE3-C9E1-45C7-A8D9-6CEC12E87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523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E913-BCBD-934A-3692-288ADE3E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76EA0F-4D1B-496B-A7B2-DF2B98228B4F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28ABB-CD62-C040-B951-6904E759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A820-AFC8-EE76-326F-2ADD6916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979BA28-6B8C-423A-B94A-A168619DE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12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E0E9E-2B82-8AD7-8482-008ED0C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5947CD-B910-4931-A969-07289C35F76F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AE4F0-04FE-75EA-F722-B755771B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3D818-7391-FD55-4A7A-65C77C4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4B012B6-4950-4FD2-9892-98CA13197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25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4F6145-4CCE-4C0E-3600-19566A3F8B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A0B484-827E-53EA-C84F-010A490022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6CC3-7DAB-4A38-8645-7B97CFDEA052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53553900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409EE-D56C-1DC1-6CCC-97227DB5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F1FE49-0B89-4D80-B990-F1C88393874D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135C1-FAC8-5912-53E7-17BDD310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A45BB-08F2-F5AC-7F0D-CD829C29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726C40B-7B04-4E0B-94AD-ECFDE098C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52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6C90D-EEAC-9028-BC4D-941C2F99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577873-D92C-41D9-A2F0-37B965465603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ADAA6-A171-42CD-F05A-4084702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350CC-CEB7-BF2A-BFCF-A1C338EB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48410A-CD22-407A-A1B2-44AFB18A8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37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09DA9-CF6A-FA58-6AE2-1101FA3F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36A36A-8A16-467C-8877-A9CCF3C25828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AB4C3-5F4F-9458-EC89-B9BFE07E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FB487-CB68-D98D-18DF-6FA7AE95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01867DB-751B-45D7-8545-55A18CF93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701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AEB10-984B-075F-9140-7B71BA64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2260B7-1825-4080-8D59-ABDD1E096D6E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7D69A-E871-366A-3A4C-81008594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79493-6F06-5FA9-2F82-D7A9921D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592B51-2570-45C2-BF2F-82AB99FB4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917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81C0B-CD76-9F8A-4ECE-2860BC99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203434-D616-4985-8396-9F45CB8697F6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D984-608C-3E73-B70F-3BEB710C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F268E-B2EC-5C7B-0AEA-53E4B649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09A328-51C3-424B-9D78-EB59D9B5D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29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791E3-CCD2-BC65-6CBC-B55C4CBF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B52B04-3B28-4526-9E8F-B3FF573CFADF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97A9-35AA-7423-F019-F15B6EF1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D09E-C86D-F865-B257-2385ADFA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ACA5952-0160-4290-90AA-981E579CA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5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A1920-47E7-C074-A5C0-01C7C239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0B9AE0-5EE1-44FC-9660-F94A0A16A9C7}" type="datetime1">
              <a:rPr lang="en-CA"/>
              <a:pPr>
                <a:defRPr/>
              </a:pPr>
              <a:t>2023-09-17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CABF-50D7-3225-1F6C-9E79395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lIns="91436" tIns="45718" rIns="91436" bIns="45718"/>
          <a:lstStyle>
            <a:lvl1pPr defTabSz="4571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FDAD4-F367-0CAD-442D-E297651B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588327A-6BDD-4CD2-9CCE-D5F3E70CF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09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1F0B9F-3F3A-1E8A-C4AE-8BEA093B43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164B90-6977-6771-1F73-005C66604B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4B8-BE94-4449-9130-A30A518B3E41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1740978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39256F-5052-6093-1C13-550125E763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66148-BD0B-F400-6B5A-515B11CACD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AFAE-0AB7-46E6-954C-E1D497099998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3142810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382E9B-AEE3-F736-4190-67D932506A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3FF2760-AC3C-65BD-15DA-DE82DC86A3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797B-4E74-4ED5-BBC3-C10BA932CBED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50572490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EBC3E7-0B6A-768A-EEB3-54780EFF6F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CBDA29-F6B3-DA0F-FA94-DAFC6DD5F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D73E-2FBE-460A-A801-34BF14A36B52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5943667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BDD1931-2D33-9B20-8FDB-498F43B5E2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3ABA0A6-6430-A25F-9E03-A92D53DB9F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09F5-2425-42B3-B922-82DCECDAFE97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4185593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D3F8F-C7E4-1183-EF7B-23B2BDAD31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48EAA8-B75C-D5BC-0570-AFC66B4EC0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4F2D1-6C2F-4EE2-B181-385285C2B736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8818045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Inside_329_low.jpg">
            <a:extLst>
              <a:ext uri="{FF2B5EF4-FFF2-40B4-BE49-F238E27FC236}">
                <a16:creationId xmlns:a16="http://schemas.microsoft.com/office/drawing/2014/main" id="{92F29FB1-932D-27BF-4CE1-FA22740E7DD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4264"/>
            <a:ext cx="12192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Inside_329_up.jpg">
            <a:extLst>
              <a:ext uri="{FF2B5EF4-FFF2-40B4-BE49-F238E27FC236}">
                <a16:creationId xmlns:a16="http://schemas.microsoft.com/office/drawing/2014/main" id="{F44E2E71-8B15-96AB-CA72-FAE2A182E74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B229CE4E-19AE-6CD8-BDB3-36D820752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A784EF46-74A8-B47B-4A7C-2740B7542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6590F21-10B2-943F-D515-43632CE08A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A386D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FF41D7-3EB2-D0CA-A2A5-1E51E0AF0F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A386D"/>
                </a:solidFill>
              </a:defRPr>
            </a:lvl1pPr>
          </a:lstStyle>
          <a:p>
            <a:pPr>
              <a:defRPr/>
            </a:pPr>
            <a:fld id="{96950F92-E798-40A3-9BD1-BD4F0E3DC37B}" type="slidenum">
              <a:rPr lang="it-IT" altLang="it-IT"/>
              <a:pPr>
                <a:defRPr/>
              </a:pPr>
              <a:t>‹#›</a:t>
            </a:fld>
            <a:endParaRPr lang="it-IT" altLang="it-IT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3" r:id="rId14"/>
    <p:sldLayoutId id="2147484264" r:id="rId15"/>
    <p:sldLayoutId id="2147484265" r:id="rId16"/>
    <p:sldLayoutId id="2147484266" r:id="rId17"/>
    <p:sldLayoutId id="2147484267" r:id="rId18"/>
    <p:sldLayoutId id="2147484268" r:id="rId19"/>
    <p:sldLayoutId id="2147484269" r:id="rId20"/>
    <p:sldLayoutId id="2147484270" r:id="rId21"/>
    <p:sldLayoutId id="2147484271" r:id="rId22"/>
    <p:sldLayoutId id="2147484272" r:id="rId23"/>
    <p:sldLayoutId id="2147484273" r:id="rId24"/>
    <p:sldLayoutId id="2147484274" r:id="rId25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1A386D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A386D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1A386D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A386D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1A386D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A386D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A386D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A386D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A386D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2-15-1540-PPT-HC-EN-02.jpg">
            <a:extLst>
              <a:ext uri="{FF2B5EF4-FFF2-40B4-BE49-F238E27FC236}">
                <a16:creationId xmlns:a16="http://schemas.microsoft.com/office/drawing/2014/main" id="{C04D12C5-6F52-9DAF-8416-5DC7237E2D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6D895C16-7DE9-4140-EA1B-282C86A1B8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8885" y="274639"/>
            <a:ext cx="114427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3C6F1B9A-6CB6-FF31-34EF-BC88A08C01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78885" y="1141413"/>
            <a:ext cx="11442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4303D-D900-E471-1605-A7FEFDCC0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1" y="6437314"/>
            <a:ext cx="757767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defTabSz="455613">
              <a:defRPr sz="11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CC25E0-59AD-4FF3-B3CD-56662B02E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hf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Calibri" panose="020F0502020204030204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Calibri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Calibri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Calibri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Calibri" pitchFamily="34" charset="0"/>
        </a:defRPr>
      </a:lvl5pPr>
      <a:lvl6pPr marL="457178" algn="l" defTabSz="45717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6pPr>
      <a:lvl7pPr marL="914355" algn="l" defTabSz="45717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7pPr>
      <a:lvl8pPr marL="1371532" algn="l" defTabSz="45717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8pPr>
      <a:lvl9pPr marL="1828709" algn="l" defTabSz="45717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Calibri" panose="020F0502020204030204" pitchFamily="34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ch@hc-sc.gc.ca" TargetMode="External"/><Relationship Id="rId2" Type="http://schemas.openxmlformats.org/officeDocument/2006/relationships/hyperlink" Target="https://www.ich.org/page/efficacy-guidelines#6-2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h.org/page/public-consultations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B25B74-A6C9-E6CF-0FE9-FACAE650407E}"/>
              </a:ext>
            </a:extLst>
          </p:cNvPr>
          <p:cNvSpPr txBox="1">
            <a:spLocks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F0D1E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br>
              <a:rPr lang="en-US" sz="3000" dirty="0">
                <a:ea typeface="+mj-ea"/>
                <a:cs typeface="Arial"/>
              </a:rPr>
            </a:br>
            <a:r>
              <a:rPr lang="en-US" sz="3000" dirty="0">
                <a:solidFill>
                  <a:schemeClr val="tx1"/>
                </a:solidFill>
                <a:ea typeface="+mj-ea"/>
                <a:cs typeface="Arial"/>
              </a:rPr>
              <a:t>ICH E6(R3): Overview of key goals and components of draft guideline and Health Canada’s perspective </a:t>
            </a:r>
          </a:p>
        </p:txBody>
      </p:sp>
      <p:sp>
        <p:nvSpPr>
          <p:cNvPr id="28675" name="Subtitle 1">
            <a:extLst>
              <a:ext uri="{FF2B5EF4-FFF2-40B4-BE49-F238E27FC236}">
                <a16:creationId xmlns:a16="http://schemas.microsoft.com/office/drawing/2014/main" id="{CE83EA77-9EAC-E203-FF10-FAAD3D513C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en-US" sz="2000" b="1" dirty="0">
                <a:solidFill>
                  <a:schemeClr val="tx1"/>
                </a:solidFill>
              </a:rPr>
              <a:t>ACT Consortium Meeting</a:t>
            </a:r>
          </a:p>
          <a:p>
            <a:r>
              <a:rPr lang="en-CA" altLang="en-US" sz="2000" b="1" dirty="0">
                <a:solidFill>
                  <a:schemeClr val="tx1"/>
                </a:solidFill>
              </a:rPr>
              <a:t>September 21, 2023</a:t>
            </a:r>
          </a:p>
          <a:p>
            <a:pPr algn="l"/>
            <a:endParaRPr lang="en-CA" altLang="en-US" sz="1100" dirty="0">
              <a:solidFill>
                <a:schemeClr val="tx1"/>
              </a:solidFill>
            </a:endParaRPr>
          </a:p>
          <a:p>
            <a:pPr algn="l"/>
            <a:endParaRPr lang="en-CA" altLang="en-US" sz="1100" dirty="0">
              <a:solidFill>
                <a:schemeClr val="tx1"/>
              </a:solidFill>
            </a:endParaRPr>
          </a:p>
          <a:p>
            <a:pPr algn="l"/>
            <a:endParaRPr lang="en-CA" altLang="en-US" sz="1100" dirty="0">
              <a:solidFill>
                <a:schemeClr val="tx1"/>
              </a:solidFill>
            </a:endParaRPr>
          </a:p>
          <a:p>
            <a:pPr algn="l"/>
            <a:r>
              <a:rPr lang="en-CA" altLang="en-US" sz="1100" dirty="0">
                <a:solidFill>
                  <a:schemeClr val="bg1">
                    <a:lumMod val="75000"/>
                  </a:schemeClr>
                </a:solidFill>
              </a:rPr>
              <a:t>Presented by</a:t>
            </a:r>
          </a:p>
          <a:p>
            <a:pPr algn="l"/>
            <a:r>
              <a:rPr lang="en-CA" altLang="en-US" sz="1100" dirty="0">
                <a:solidFill>
                  <a:schemeClr val="bg1">
                    <a:lumMod val="75000"/>
                  </a:schemeClr>
                </a:solidFill>
              </a:rPr>
              <a:t>Katherine Soltys MD</a:t>
            </a:r>
          </a:p>
          <a:p>
            <a:pPr algn="l"/>
            <a:r>
              <a:rPr lang="en-CA" altLang="en-US" sz="1100" dirty="0">
                <a:solidFill>
                  <a:schemeClr val="bg1">
                    <a:lumMod val="75000"/>
                  </a:schemeClr>
                </a:solidFill>
              </a:rPr>
              <a:t>Director, Office of Clinical Trials</a:t>
            </a:r>
          </a:p>
          <a:p>
            <a:pPr algn="l"/>
            <a:r>
              <a:rPr lang="en-CA" altLang="en-US" sz="1100" dirty="0">
                <a:solidFill>
                  <a:schemeClr val="bg1">
                    <a:lumMod val="75000"/>
                  </a:schemeClr>
                </a:solidFill>
              </a:rPr>
              <a:t>Pharmaceutical Drugs Directorate</a:t>
            </a:r>
          </a:p>
          <a:p>
            <a:pPr algn="l"/>
            <a:r>
              <a:rPr lang="en-CA" altLang="en-US" sz="1100" dirty="0">
                <a:solidFill>
                  <a:schemeClr val="bg1">
                    <a:lumMod val="75000"/>
                  </a:schemeClr>
                </a:solidFill>
              </a:rPr>
              <a:t>Health Canada</a:t>
            </a:r>
          </a:p>
          <a:p>
            <a:pPr algn="l"/>
            <a:endParaRPr lang="en-CA" alt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808F-B341-EB04-76E2-9C2D7A37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Some important changes (cont’d)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33FE-A480-CDBD-805F-F0881E36A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342900"/>
            <a:r>
              <a:rPr lang="en-CA" sz="2800" dirty="0"/>
              <a:t>Data governance</a:t>
            </a:r>
          </a:p>
          <a:p>
            <a:pPr marL="800100" lvl="1" indent="-342900"/>
            <a:r>
              <a:rPr lang="en-CA" sz="2600" dirty="0"/>
              <a:t>Focus on systems and data that will impact safety of participants and reliability of results</a:t>
            </a:r>
          </a:p>
          <a:p>
            <a:pPr marL="800100" lvl="1" indent="-342900"/>
            <a:r>
              <a:rPr lang="en-CA" sz="2600" dirty="0"/>
              <a:t>Approach to computerized systems</a:t>
            </a:r>
          </a:p>
          <a:p>
            <a:pPr marL="800100" lvl="1" indent="-342900"/>
            <a:r>
              <a:rPr lang="en-CA" sz="2600" dirty="0"/>
              <a:t>Systems developed specifically for clinical trials vs systems used in clinical practice</a:t>
            </a:r>
          </a:p>
          <a:p>
            <a:r>
              <a:rPr lang="en-CA" sz="2800" dirty="0"/>
              <a:t>Essential records</a:t>
            </a:r>
          </a:p>
          <a:p>
            <a:pPr lvl="1"/>
            <a:r>
              <a:rPr lang="en-CA" sz="2600" dirty="0"/>
              <a:t>Criteria to determine if a record is essential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A3CCD-BC3A-0EAC-B25B-EF0A1617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49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3BCC-932B-0446-B4E4-02EDB8C1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13" y="558802"/>
            <a:ext cx="8582025" cy="765175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Health Canada’s observations on ICH E6(R2)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6F18-66CB-E662-CBA6-CAEC75C8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752"/>
            <a:ext cx="11442700" cy="4895850"/>
          </a:xfrm>
        </p:spPr>
        <p:txBody>
          <a:bodyPr/>
          <a:lstStyle/>
          <a:p>
            <a:pPr marL="457200" indent="-457200">
              <a:defRPr/>
            </a:pPr>
            <a:endParaRPr lang="en-CA" sz="2800" dirty="0"/>
          </a:p>
          <a:p>
            <a:pPr>
              <a:defRPr/>
            </a:pPr>
            <a:r>
              <a:rPr lang="en-CA" sz="2800" dirty="0"/>
              <a:t>Over-interpretation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CA" sz="2600" dirty="0"/>
              <a:t>not implementing a risk-based approach</a:t>
            </a:r>
          </a:p>
          <a:p>
            <a:pPr>
              <a:defRPr/>
            </a:pPr>
            <a:r>
              <a:rPr lang="en-CA" altLang="en-US" sz="2800" dirty="0"/>
              <a:t>Not keeping pace with evolving technologies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72D7-5A42-5706-6003-37DD01A4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4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437B-2F91-5545-C517-31A8B523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accent2">
                    <a:lumMod val="50000"/>
                  </a:schemeClr>
                </a:solidFill>
              </a:rPr>
              <a:t>What Health Canada was looking for in ICH E6(R3)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17A0-896E-1B92-E2E4-5DA31760E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en-CA" altLang="en-US" sz="2600" dirty="0"/>
          </a:p>
          <a:p>
            <a:pPr marL="457200" indent="-457200"/>
            <a:r>
              <a:rPr lang="en-CA" altLang="en-US" sz="2800" dirty="0"/>
              <a:t>A focus on proportionality and a risk-based approach</a:t>
            </a:r>
          </a:p>
          <a:p>
            <a:pPr marL="857250" lvl="1" indent="-457200"/>
            <a:r>
              <a:rPr lang="en-CA" altLang="en-US" sz="2600" dirty="0"/>
              <a:t>Linking it back to ICH E8 (Quality by design and critical to quality factors)</a:t>
            </a:r>
          </a:p>
          <a:p>
            <a:pPr marL="457200" indent="-457200"/>
            <a:r>
              <a:rPr lang="en-CA" altLang="en-US" sz="2800" dirty="0"/>
              <a:t>A guide that considers evolving trial designs and data sources and the use of digital health technologies</a:t>
            </a:r>
          </a:p>
          <a:p>
            <a:pPr marL="457200" indent="-457200"/>
            <a:r>
              <a:rPr lang="en-CA" altLang="en-US" sz="2800" dirty="0"/>
              <a:t>Distinction between what is a clinical trial activity versus a standard of care activity</a:t>
            </a:r>
          </a:p>
          <a:p>
            <a:pPr marL="457200" indent="-457200"/>
            <a:r>
              <a:rPr lang="en-CA" altLang="en-US" sz="2800" dirty="0"/>
              <a:t>Incorporation of lessons learned from the pandemic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5C4EE-8200-3CB7-9A94-241E982D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88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E763-6029-99BF-57C2-840D6739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Ongoing consultation</a:t>
            </a:r>
            <a:r>
              <a:rPr lang="en-CA" altLang="en-US" dirty="0">
                <a:solidFill>
                  <a:schemeClr val="accent2">
                    <a:lumMod val="50000"/>
                  </a:schemeClr>
                </a:solidFill>
              </a:rPr>
              <a:t> on ICH E6(R3)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E6A17-2364-A9D4-C4D8-CD3887BC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Draft document, slide deck and video available at</a:t>
            </a:r>
            <a:r>
              <a:rPr lang="en-CA" sz="2800" dirty="0">
                <a:solidFill>
                  <a:srgbClr val="FF0000"/>
                </a:solidFill>
              </a:rPr>
              <a:t>:</a:t>
            </a:r>
            <a:r>
              <a:rPr lang="en-CA" sz="2800" dirty="0"/>
              <a:t> </a:t>
            </a:r>
            <a:r>
              <a:rPr lang="en-CA" sz="2800" dirty="0">
                <a:hlinkClick r:id="rId2"/>
              </a:rPr>
              <a:t>https://www.ich.org/page/efficacy-guidelines#6-2</a:t>
            </a:r>
            <a:r>
              <a:rPr lang="en-CA" sz="2800" dirty="0"/>
              <a:t> </a:t>
            </a:r>
          </a:p>
          <a:p>
            <a:pPr marL="514350" indent="-457200"/>
            <a:r>
              <a:rPr lang="en-CA" sz="2800" dirty="0"/>
              <a:t>Comments to be submitted to </a:t>
            </a:r>
            <a:r>
              <a:rPr lang="en-CA" sz="2800" dirty="0">
                <a:hlinkClick r:id="rId3"/>
              </a:rPr>
              <a:t>ich@hc-sc.gc.ca</a:t>
            </a:r>
            <a:r>
              <a:rPr lang="en-CA" sz="2800" dirty="0"/>
              <a:t> by October 20, 2023 </a:t>
            </a:r>
          </a:p>
          <a:p>
            <a:pPr marL="514350" indent="-457200"/>
            <a:r>
              <a:rPr lang="en-CA" sz="2800" dirty="0"/>
              <a:t>Looking for:</a:t>
            </a:r>
          </a:p>
          <a:p>
            <a:pPr marL="914400" lvl="1" indent="-457200"/>
            <a:r>
              <a:rPr lang="en-CA" sz="2600" dirty="0"/>
              <a:t>Areas that need additional clarity or that may be susceptible to misunderstanding</a:t>
            </a:r>
          </a:p>
          <a:p>
            <a:pPr marL="914400" lvl="1" indent="-457200"/>
            <a:r>
              <a:rPr lang="en-CA" sz="2600" dirty="0"/>
              <a:t>Areas that may not accommodate innovations</a:t>
            </a:r>
          </a:p>
          <a:p>
            <a:pPr marL="914400" lvl="1" indent="-457200"/>
            <a:r>
              <a:rPr lang="en-CA" sz="2600" dirty="0"/>
              <a:t>Components that should be included to make GCP training more useful</a:t>
            </a:r>
          </a:p>
          <a:p>
            <a:pPr lvl="1"/>
            <a:endParaRPr lang="en-CA" sz="2200" dirty="0"/>
          </a:p>
          <a:p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75DEB-B939-2708-E0D6-8FE6FBC8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54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30B1-2C55-0A28-03BF-D3DCBAE3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Ongoing consultation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DC89-B623-DA6F-9533-37164596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When drafting comments:</a:t>
            </a:r>
          </a:p>
          <a:p>
            <a:pPr lvl="1"/>
            <a:r>
              <a:rPr lang="en-CA" sz="2600" dirty="0"/>
              <a:t>Prioritize key comments</a:t>
            </a:r>
          </a:p>
          <a:p>
            <a:pPr lvl="1"/>
            <a:r>
              <a:rPr lang="en-CA" sz="2600" dirty="0"/>
              <a:t>Correlate comment with line number of the guideline</a:t>
            </a:r>
          </a:p>
          <a:p>
            <a:pPr lvl="1"/>
            <a:r>
              <a:rPr lang="en-CA" sz="2600" dirty="0"/>
              <a:t>Provide justification / relevant examples to support changes</a:t>
            </a:r>
          </a:p>
          <a:p>
            <a:pPr lvl="1"/>
            <a:r>
              <a:rPr lang="en-CA" sz="2600" dirty="0"/>
              <a:t>Consolidate comments from the same organization</a:t>
            </a:r>
          </a:p>
          <a:p>
            <a:pPr lvl="1"/>
            <a:endParaRPr lang="en-CA" dirty="0"/>
          </a:p>
          <a:p>
            <a:r>
              <a:rPr lang="en-CA" sz="2800" dirty="0"/>
              <a:t>Please use the ICH template for public consultation to provide comments </a:t>
            </a:r>
            <a:r>
              <a:rPr lang="en-CA" sz="2800" dirty="0">
                <a:hlinkClick r:id="rId2"/>
              </a:rPr>
              <a:t>https://www.ich.org/page/public-consultations</a:t>
            </a:r>
            <a:r>
              <a:rPr lang="en-CA" sz="2800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7FA87-7219-D52F-242A-D5ED420C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87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EDD3-EEF2-B58B-56C1-1251BF95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64" y="176214"/>
            <a:ext cx="8582025" cy="765175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Next steps for ICH E6(R3)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19904-B671-1CD6-FFCE-746BA0AD4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988" y="981075"/>
            <a:ext cx="8582025" cy="4895850"/>
          </a:xfrm>
        </p:spPr>
        <p:txBody>
          <a:bodyPr/>
          <a:lstStyle/>
          <a:p>
            <a:r>
              <a:rPr lang="en-CA" sz="2800" dirty="0"/>
              <a:t>Expected to be finalized towards the end of 2024</a:t>
            </a:r>
          </a:p>
          <a:p>
            <a:r>
              <a:rPr lang="en-CA" sz="2800" dirty="0"/>
              <a:t>Training material to be developed in co-operation with the Multi-Regional Clinical Trial Center of Brigham and Women’s Hospital and Harvard</a:t>
            </a:r>
          </a:p>
          <a:p>
            <a:r>
              <a:rPr lang="en-CA" sz="2800" dirty="0"/>
              <a:t>Annex 2:  </a:t>
            </a:r>
            <a:r>
              <a:rPr lang="en-US" sz="2800" dirty="0"/>
              <a:t>Additional considerations for interventional clinical trials</a:t>
            </a:r>
            <a:endParaRPr lang="en-CA" sz="2800" dirty="0"/>
          </a:p>
          <a:p>
            <a:pPr lvl="1"/>
            <a:r>
              <a:rPr lang="en-CA" sz="2400" dirty="0"/>
              <a:t>expected to be available for consultation in the spring of 2024</a:t>
            </a:r>
          </a:p>
          <a:p>
            <a:pPr lvl="1"/>
            <a:r>
              <a:rPr lang="en-CA" sz="2400" dirty="0"/>
              <a:t>will include additional considerations on how GCP principles may be applied across a variety of trial designs and data sources</a:t>
            </a:r>
          </a:p>
          <a:p>
            <a:pPr lvl="1"/>
            <a:r>
              <a:rPr lang="en-CA" sz="2400" dirty="0"/>
              <a:t>will not bring additional requirements</a:t>
            </a:r>
          </a:p>
          <a:p>
            <a:r>
              <a:rPr lang="en-CA" sz="2800" dirty="0"/>
              <a:t>Implementation of E6(R3)in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FE53C-ACC3-B163-BB29-F93A89DD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4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0FE8BF9-FC89-B0D1-BFE4-76DA8BDE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64" y="274639"/>
            <a:ext cx="8582025" cy="76517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ICH E6(R3) Working Group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49B314F-C3F0-4D73-53ED-3F43188D0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9" r="6234" b="-1"/>
          <a:stretch/>
        </p:blipFill>
        <p:spPr>
          <a:xfrm>
            <a:off x="1808164" y="1141413"/>
            <a:ext cx="8582025" cy="489585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FC71B-17B6-B8AA-1577-7271F1D0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4" y="6437314"/>
            <a:ext cx="568325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009A328-51C3-424B-9D78-EB59D9B5D7A1}" type="slidenum">
              <a:rPr lang="en-US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96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4537-9684-C008-3807-D956547E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F3043-E30C-8B6F-3940-22E5E7C4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463" y="1556793"/>
            <a:ext cx="7772400" cy="1500187"/>
          </a:xfrm>
        </p:spPr>
        <p:txBody>
          <a:bodyPr/>
          <a:lstStyle/>
          <a:p>
            <a:pPr algn="ctr"/>
            <a:r>
              <a:rPr lang="en-CA" sz="4000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D49D-C58A-3373-20B1-665165C3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9BA28-6B8C-423A-B94A-A168619DE5A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2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4537-9684-C008-3807-D956547E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F3043-E30C-8B6F-3940-22E5E7C4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463" y="1556793"/>
            <a:ext cx="7772400" cy="1500187"/>
          </a:xfrm>
        </p:spPr>
        <p:txBody>
          <a:bodyPr/>
          <a:lstStyle/>
          <a:p>
            <a:pPr algn="ctr"/>
            <a:r>
              <a:rPr lang="en-CA" sz="4000" b="1" dirty="0">
                <a:solidFill>
                  <a:schemeClr val="tx1"/>
                </a:solidFill>
              </a:rPr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D49D-C58A-3373-20B1-665165C3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9BA28-6B8C-423A-B94A-A168619DE5A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29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BFB7F5-1650-9920-5705-F5C6996089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7208" y="1084062"/>
            <a:ext cx="4478507" cy="69451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PRINCIPLES</a:t>
            </a:r>
            <a:endParaRPr lang="en-SG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EAFE8-F09A-9EE2-72B1-3F8340411331}"/>
              </a:ext>
            </a:extLst>
          </p:cNvPr>
          <p:cNvGraphicFramePr>
            <a:graphicFrameLocks noGrp="1"/>
          </p:cNvGraphicFramePr>
          <p:nvPr/>
        </p:nvGraphicFramePr>
        <p:xfrm>
          <a:off x="2752725" y="2069156"/>
          <a:ext cx="6807994" cy="3180961"/>
        </p:xfrm>
        <a:graphic>
          <a:graphicData uri="http://schemas.openxmlformats.org/drawingml/2006/table">
            <a:tbl>
              <a:tblPr firstRow="1" firstCol="1" bandRow="1"/>
              <a:tblGrid>
                <a:gridCol w="1974349">
                  <a:extLst>
                    <a:ext uri="{9D8B030D-6E8A-4147-A177-3AD203B41FA5}">
                      <a16:colId xmlns:a16="http://schemas.microsoft.com/office/drawing/2014/main" val="4002537451"/>
                    </a:ext>
                  </a:extLst>
                </a:gridCol>
                <a:gridCol w="3021028">
                  <a:extLst>
                    <a:ext uri="{9D8B030D-6E8A-4147-A177-3AD203B41FA5}">
                      <a16:colId xmlns:a16="http://schemas.microsoft.com/office/drawing/2014/main" val="2695804969"/>
                    </a:ext>
                  </a:extLst>
                </a:gridCol>
                <a:gridCol w="1812617">
                  <a:extLst>
                    <a:ext uri="{9D8B030D-6E8A-4147-A177-3AD203B41FA5}">
                      <a16:colId xmlns:a16="http://schemas.microsoft.com/office/drawing/2014/main" val="2781124095"/>
                    </a:ext>
                  </a:extLst>
                </a:gridCol>
              </a:tblGrid>
              <a:tr h="565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ICH E6 (R3) PRINCIPLE</a:t>
                      </a:r>
                      <a:endParaRPr lang="en-US" sz="1800" b="1" kern="0">
                        <a:solidFill>
                          <a:srgbClr val="2F549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800" b="1" kern="0">
                        <a:solidFill>
                          <a:srgbClr val="2F549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ICH E6 (R2) REF</a:t>
                      </a:r>
                      <a:endParaRPr lang="en-US" sz="1800" b="1" kern="0">
                        <a:solidFill>
                          <a:srgbClr val="2F549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678844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Ethical Principles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2.1, 2.2, 2.3, 2.7, 2.11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196706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Informed Consent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61386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IRB/IEC Review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173818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2.4, 2.5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846532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Qualified Individuals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332388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827107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Proportionality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19308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906486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Reliable Results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18767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Roles and Responsibilities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175560"/>
                  </a:ext>
                </a:extLst>
              </a:tr>
              <a:tr h="23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Investigational Products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15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8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B6EF-D473-142B-05D4-3A0394EB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477FFCF-37FA-34EA-F67A-F7E08E0C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2800" dirty="0"/>
              <a:t>Initial version of E6 was published in 1996</a:t>
            </a:r>
          </a:p>
          <a:p>
            <a:r>
              <a:rPr lang="en-CA" altLang="en-US" sz="2800" dirty="0"/>
              <a:t>Most recent version finalised in 2016</a:t>
            </a:r>
          </a:p>
          <a:p>
            <a:r>
              <a:rPr lang="en-CA" altLang="en-US" sz="2800" dirty="0"/>
              <a:t>Following publication of E6(R2):</a:t>
            </a:r>
          </a:p>
          <a:p>
            <a:pPr lvl="1"/>
            <a:r>
              <a:rPr lang="en-CA" altLang="en-US" sz="2600" dirty="0"/>
              <a:t>Many academic researchers expressed concerns about the lack of:</a:t>
            </a:r>
          </a:p>
          <a:p>
            <a:pPr lvl="2"/>
            <a:r>
              <a:rPr lang="en-CA" altLang="en-US" sz="2400" dirty="0"/>
              <a:t>flexibility in applying Good Clinical Practices (GCP)</a:t>
            </a:r>
          </a:p>
          <a:p>
            <a:pPr lvl="2"/>
            <a:r>
              <a:rPr lang="en-CA" altLang="en-US" sz="2400" dirty="0"/>
              <a:t>their involvement in developing the guideline</a:t>
            </a:r>
          </a:p>
          <a:p>
            <a:pPr lvl="1"/>
            <a:r>
              <a:rPr lang="en-CA" altLang="en-US" sz="2600" dirty="0"/>
              <a:t>Trial designs and use of technologies have rapidly evolved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AD39BA3-9491-8F56-186E-DB890A2CD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A35332-B505-4F84-86F9-3C67A5B4FF18}" type="slidenum">
              <a:rPr lang="en-US" altLang="en-US" sz="1100">
                <a:solidFill>
                  <a:srgbClr val="FFFFFF"/>
                </a:solidFill>
              </a:rPr>
              <a:pPr/>
              <a:t>2</a:t>
            </a:fld>
            <a:endParaRPr lang="en-US" altLang="en-US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F9C-B592-8D45-B539-974BB733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769" y="787734"/>
            <a:ext cx="4418537" cy="694515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ANNEX 1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INVESTIGATOR</a:t>
            </a:r>
            <a:endParaRPr lang="en-SG" sz="2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198FA-0F6B-6359-63F6-74E5ADD9458A}"/>
              </a:ext>
            </a:extLst>
          </p:cNvPr>
          <p:cNvSpPr txBox="1">
            <a:spLocks/>
          </p:cNvSpPr>
          <p:nvPr/>
        </p:nvSpPr>
        <p:spPr>
          <a:xfrm>
            <a:off x="3009900" y="2078851"/>
            <a:ext cx="6172200" cy="31158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BF26B-C407-F774-82E1-977A74DFF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11903"/>
              </p:ext>
            </p:extLst>
          </p:nvPr>
        </p:nvGraphicFramePr>
        <p:xfrm>
          <a:off x="2864947" y="1726118"/>
          <a:ext cx="6462108" cy="2697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5517">
                  <a:extLst>
                    <a:ext uri="{9D8B030D-6E8A-4147-A177-3AD203B41FA5}">
                      <a16:colId xmlns:a16="http://schemas.microsoft.com/office/drawing/2014/main" val="871248683"/>
                    </a:ext>
                  </a:extLst>
                </a:gridCol>
                <a:gridCol w="1816591">
                  <a:extLst>
                    <a:ext uri="{9D8B030D-6E8A-4147-A177-3AD203B41FA5}">
                      <a16:colId xmlns:a16="http://schemas.microsoft.com/office/drawing/2014/main" val="2308235429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(R3) Section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(R2) Ref.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088219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2.1 – Qualifications and Training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4.1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94075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2.2 – Resources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4.2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09125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2.3 – Responsibilities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4.1, 4.2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645015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2.4 – Communication with IRB/IEC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4.4, 4.10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8093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2.5 – Compliance with Protocol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4.1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251994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2.6 – Premature Termination or Suspension of a Trial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4.12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413682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2.7 – Participant Medical Care and Safety Reporting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4.3, 4.11</a:t>
                      </a:r>
                      <a:endParaRPr lang="en-SG" sz="15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6485003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2771D77-D3E9-0131-E5E0-5B441A3D2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89235"/>
              </p:ext>
            </p:extLst>
          </p:nvPr>
        </p:nvGraphicFramePr>
        <p:xfrm>
          <a:off x="2878431" y="4456789"/>
          <a:ext cx="6399407" cy="1989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7730">
                  <a:extLst>
                    <a:ext uri="{9D8B030D-6E8A-4147-A177-3AD203B41FA5}">
                      <a16:colId xmlns:a16="http://schemas.microsoft.com/office/drawing/2014/main" val="871248683"/>
                    </a:ext>
                  </a:extLst>
                </a:gridCol>
                <a:gridCol w="1741677">
                  <a:extLst>
                    <a:ext uri="{9D8B030D-6E8A-4147-A177-3AD203B41FA5}">
                      <a16:colId xmlns:a16="http://schemas.microsoft.com/office/drawing/2014/main" val="2308235429"/>
                    </a:ext>
                  </a:extLst>
                </a:gridCol>
              </a:tblGrid>
              <a:tr h="503858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2.8 – Informed Consent to Trial Participants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4.8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09125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2.9 – End of participation in a clinical trial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4.3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645015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2.10 – Investigational Product Management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4.6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8093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2.11 – Randomisation Procedures and Unblinding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4.7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251994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2.12 – Records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4.9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413682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2.13 – Clinical Trial / Study Reports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4.13</a:t>
                      </a:r>
                      <a:endParaRPr lang="en-SG" sz="15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8544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8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79E2-4C9F-7FDB-DE18-A8D548A3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0" y="1944489"/>
            <a:ext cx="6172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8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A2DDB0-94AE-1A3B-FBDD-C0197F4A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023" y="992631"/>
            <a:ext cx="4258435" cy="857250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ANNEX 1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SPONSOR</a:t>
            </a:r>
            <a:endParaRPr lang="en-SG" sz="2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4AEF9F-AC0E-B930-32ED-9780CD660949}"/>
              </a:ext>
            </a:extLst>
          </p:cNvPr>
          <p:cNvGraphicFramePr>
            <a:graphicFrameLocks noGrp="1"/>
          </p:cNvGraphicFramePr>
          <p:nvPr/>
        </p:nvGraphicFramePr>
        <p:xfrm>
          <a:off x="2731295" y="2040834"/>
          <a:ext cx="6729413" cy="352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7750">
                  <a:extLst>
                    <a:ext uri="{9D8B030D-6E8A-4147-A177-3AD203B41FA5}">
                      <a16:colId xmlns:a16="http://schemas.microsoft.com/office/drawing/2014/main" val="2119611683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31017743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+mj-lt"/>
                        </a:rPr>
                        <a:t>ICH E6 (R3) Section</a:t>
                      </a:r>
                      <a:endParaRPr lang="en-SG" sz="1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+mj-lt"/>
                        </a:rPr>
                        <a:t>ICH E6 (R2) Ref.</a:t>
                      </a:r>
                      <a:endParaRPr lang="en-SG" sz="1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964076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 – Trial Design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5.0, 5.4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59182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3.2 – Resources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NA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763489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3.3 – Allocation of activities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5.7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232254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3.4 – Qualification and Training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5.3, 5.4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60730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3.5 – Financing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5.9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54785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3.6 – Agreements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5.1, 5.2, 5.6, 5.9, 5.23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799712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3.7 – Investigator Selection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5.6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612159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3.8 – Communication with IRB/IEC and Regulatory Authority(ies)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5.10, 5.11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421278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3.9 – Sponsor Oversight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NA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14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72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79E2-4C9F-7FDB-DE18-A8D548A3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0" y="1982119"/>
            <a:ext cx="6172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8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A2DDB0-94AE-1A3B-FBDD-C0197F4A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838" y="968492"/>
            <a:ext cx="6172200" cy="857250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ANNEX 1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SPONSOR</a:t>
            </a:r>
            <a:endParaRPr lang="en-SG" sz="2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4AEF9F-AC0E-B930-32ED-9780CD660949}"/>
              </a:ext>
            </a:extLst>
          </p:cNvPr>
          <p:cNvGraphicFramePr>
            <a:graphicFrameLocks noGrp="1"/>
          </p:cNvGraphicFramePr>
          <p:nvPr/>
        </p:nvGraphicFramePr>
        <p:xfrm>
          <a:off x="2490355" y="2067725"/>
          <a:ext cx="7134658" cy="322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8720">
                  <a:extLst>
                    <a:ext uri="{9D8B030D-6E8A-4147-A177-3AD203B41FA5}">
                      <a16:colId xmlns:a16="http://schemas.microsoft.com/office/drawing/2014/main" val="2119611683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31017743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(R3) Section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(R2) Ref.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964076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3.10 – Quality Management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5.0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59182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3.11 – Quality Assurance and Quality Control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5.1, 5.18, 5.19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232254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3.12 – Non-compliance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5.20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60730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3.13 – Safety Assessment and Reporting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5.16, 5.17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547850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3.14 – Insurance/Indemnification/Compensation to participants and investigators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5.8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799712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3.15 – Investigational Product(s)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5.12, 5.13, 5.14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127819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3.16 – Data and Records</a:t>
                      </a:r>
                      <a:endParaRPr lang="en-SG" sz="1500" b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5.5, 5.15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180798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3.17 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–</a:t>
                      </a:r>
                      <a:r>
                        <a:rPr lang="en-US" sz="1500" b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Reports</a:t>
                      </a:r>
                      <a:endParaRPr lang="en-SG" sz="1500" b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5.21, 5.22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876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F9C-B592-8D45-B539-974BB733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834" y="873016"/>
            <a:ext cx="4472092" cy="857250"/>
          </a:xfrm>
          <a:noFill/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ANNEX 1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DATA GOVERNANCE</a:t>
            </a:r>
            <a:endParaRPr lang="en-SG" sz="2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198FA-0F6B-6359-63F6-74E5ADD9458A}"/>
              </a:ext>
            </a:extLst>
          </p:cNvPr>
          <p:cNvSpPr txBox="1">
            <a:spLocks/>
          </p:cNvSpPr>
          <p:nvPr/>
        </p:nvSpPr>
        <p:spPr>
          <a:xfrm>
            <a:off x="3009900" y="1714501"/>
            <a:ext cx="6172200" cy="311584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BF26B-C407-F774-82E1-977A74DFF9DB}"/>
              </a:ext>
            </a:extLst>
          </p:cNvPr>
          <p:cNvGraphicFramePr>
            <a:graphicFrameLocks noGrp="1"/>
          </p:cNvGraphicFramePr>
          <p:nvPr/>
        </p:nvGraphicFramePr>
        <p:xfrm>
          <a:off x="2466976" y="2250146"/>
          <a:ext cx="7136606" cy="2894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2289">
                  <a:extLst>
                    <a:ext uri="{9D8B030D-6E8A-4147-A177-3AD203B41FA5}">
                      <a16:colId xmlns:a16="http://schemas.microsoft.com/office/drawing/2014/main" val="871248683"/>
                    </a:ext>
                  </a:extLst>
                </a:gridCol>
                <a:gridCol w="2704317">
                  <a:extLst>
                    <a:ext uri="{9D8B030D-6E8A-4147-A177-3AD203B41FA5}">
                      <a16:colId xmlns:a16="http://schemas.microsoft.com/office/drawing/2014/main" val="230823542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(R3) Section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(R2) Ref.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882198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4.1 – Safeguard Blinding in Data Governance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NA – Major Revamp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4075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4.2 – Data Life Cycle Elements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NA – Major Revamp</a:t>
                      </a: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173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4.3 – Computerised Systems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60825"/>
                  </a:ext>
                </a:extLst>
              </a:tr>
              <a:tr h="355946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4.4 – Security of Computerised Systems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0378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4.5 – Validation of Computerised Systems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73718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4.6 – System Failure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86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4.7 – Technical Support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67123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4.8 – User Management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37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57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F9C-B592-8D45-B539-974BB733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282" y="922912"/>
            <a:ext cx="5670630" cy="857250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APPENDIX A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700" i="1" dirty="0">
                <a:solidFill>
                  <a:schemeClr val="accent2">
                    <a:lumMod val="50000"/>
                  </a:schemeClr>
                </a:solidFill>
              </a:rPr>
              <a:t>INVESTIGATOR’S BROCHURE</a:t>
            </a:r>
            <a:endParaRPr lang="en-SG" sz="27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198FA-0F6B-6359-63F6-74E5ADD9458A}"/>
              </a:ext>
            </a:extLst>
          </p:cNvPr>
          <p:cNvSpPr txBox="1">
            <a:spLocks/>
          </p:cNvSpPr>
          <p:nvPr/>
        </p:nvSpPr>
        <p:spPr>
          <a:xfrm>
            <a:off x="3009900" y="1871078"/>
            <a:ext cx="6172200" cy="31158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BF26B-C407-F774-82E1-977A74DFF9DB}"/>
              </a:ext>
            </a:extLst>
          </p:cNvPr>
          <p:cNvGraphicFramePr>
            <a:graphicFrameLocks noGrp="1"/>
          </p:cNvGraphicFramePr>
          <p:nvPr/>
        </p:nvGraphicFramePr>
        <p:xfrm>
          <a:off x="2452688" y="2320769"/>
          <a:ext cx="6900863" cy="2479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6288">
                  <a:extLst>
                    <a:ext uri="{9D8B030D-6E8A-4147-A177-3AD203B41FA5}">
                      <a16:colId xmlns:a16="http://schemas.microsoft.com/office/drawing/2014/main" val="871248683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308235429"/>
                    </a:ext>
                  </a:extLst>
                </a:gridCol>
              </a:tblGrid>
              <a:tr h="390614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(R3) Section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(R2) Ref.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0882198"/>
                  </a:ext>
                </a:extLst>
              </a:tr>
              <a:tr h="365574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A.1 – Introduction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7.1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9407512"/>
                  </a:ext>
                </a:extLst>
              </a:tr>
              <a:tr h="365574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A.2 – General Considerations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7.2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0417312"/>
                  </a:ext>
                </a:extLst>
              </a:tr>
              <a:tr h="135807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A.3 – Contents of the Investigator’s Brochure</a:t>
                      </a:r>
                    </a:p>
                    <a:p>
                      <a:pPr marL="457200" marR="0" lvl="0" indent="-28575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A.3.6 (b) – In R3, added frequency and nature of AEs should be included to determine expectedness of Serious Adverse Reactions.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0760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11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F9C-B592-8D45-B539-974BB733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762" y="1025052"/>
            <a:ext cx="5670630" cy="857250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APPENDIX B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CLINICAL TRIAL PROTOCOL AND </a:t>
            </a:r>
            <a:b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PROTOCOL AMENDMENTS</a:t>
            </a:r>
            <a:endParaRPr lang="en-SG" sz="2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BF26B-C407-F774-82E1-977A74DFF9DB}"/>
              </a:ext>
            </a:extLst>
          </p:cNvPr>
          <p:cNvGraphicFramePr>
            <a:graphicFrameLocks noGrp="1"/>
          </p:cNvGraphicFramePr>
          <p:nvPr/>
        </p:nvGraphicFramePr>
        <p:xfrm>
          <a:off x="2516983" y="2054796"/>
          <a:ext cx="6838039" cy="3543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7763">
                  <a:extLst>
                    <a:ext uri="{9D8B030D-6E8A-4147-A177-3AD203B41FA5}">
                      <a16:colId xmlns:a16="http://schemas.microsoft.com/office/drawing/2014/main" val="871248683"/>
                    </a:ext>
                  </a:extLst>
                </a:gridCol>
                <a:gridCol w="1880276">
                  <a:extLst>
                    <a:ext uri="{9D8B030D-6E8A-4147-A177-3AD203B41FA5}">
                      <a16:colId xmlns:a16="http://schemas.microsoft.com/office/drawing/2014/main" val="230823542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(R3) Section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(R2) Ref.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088219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 – General Information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6.1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94075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B.2 – Background Information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6.2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04173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B.3 – Trial Objectives and Purpose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6.3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076082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B.4 – Trial Design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76031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B.5 – Selection of Participants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6.5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071836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B.6 – Withdrawal of consent / discontinuation of participation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6.5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974293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B.7 – Treatment and Interventions for Participants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6.6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835743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B.8 – Assessment of Efficacy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6.7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01757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B.9 – Assessment of Safety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6.8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199816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B.10 – Statistical considerations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8038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103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F9C-B592-8D45-B539-974BB733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23" y="1026684"/>
            <a:ext cx="5670630" cy="857250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APPENDIX B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CLINICAL TRIAL PROTOCOL AND </a:t>
            </a:r>
            <a:b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PROTOCOL AMENDMENTS</a:t>
            </a:r>
            <a:endParaRPr lang="en-SG" sz="2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BF26B-C407-F774-82E1-977A74DFF9DB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2340353"/>
          <a:ext cx="6793706" cy="212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7731">
                  <a:extLst>
                    <a:ext uri="{9D8B030D-6E8A-4147-A177-3AD203B41FA5}">
                      <a16:colId xmlns:a16="http://schemas.microsoft.com/office/drawing/2014/main" val="871248683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30823542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(R3) Section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(R2) Ref.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088219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B.11 – Direct Access to Source Records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6.10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04173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B.12 – Quality Control and Quality Assurance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612039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B.13 – Ethics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6.12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877004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B.14 – Data Handling and Record Keeping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6.4, 6.13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4723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B.15 – Financing and Insurance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6.14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271649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B.16 – Publication Policy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6.15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21057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DB2745-9AF0-E9E0-6C55-EE55D813FBAF}"/>
              </a:ext>
            </a:extLst>
          </p:cNvPr>
          <p:cNvSpPr txBox="1"/>
          <p:nvPr/>
        </p:nvSpPr>
        <p:spPr>
          <a:xfrm>
            <a:off x="3322589" y="5496366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>
                <a:latin typeface="Candara" panose="020E0502030303020204" pitchFamily="34" charset="0"/>
              </a:rPr>
              <a:t>NB: Section 6.16 on supplements relating to Final CSR removed.</a:t>
            </a:r>
            <a:endParaRPr lang="en-SG" sz="1800" i="1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F9C-B592-8D45-B539-974BB733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66" y="1054235"/>
            <a:ext cx="5670630" cy="857250"/>
          </a:xfrm>
          <a:noFill/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ICH E6 (R3) APPENDIX C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ESSENTIAL RECORDS FOR THE </a:t>
            </a:r>
            <a:br>
              <a:rPr lang="en-US" sz="2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CONDUCT OF A CLINICAL TRIAL</a:t>
            </a:r>
            <a:endParaRPr lang="en-SG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198FA-0F6B-6359-63F6-74E5ADD9458A}"/>
              </a:ext>
            </a:extLst>
          </p:cNvPr>
          <p:cNvSpPr txBox="1">
            <a:spLocks/>
          </p:cNvSpPr>
          <p:nvPr/>
        </p:nvSpPr>
        <p:spPr>
          <a:xfrm>
            <a:off x="3009900" y="2017916"/>
            <a:ext cx="6172200" cy="31158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BF26B-C407-F774-82E1-977A74DFF9DB}"/>
              </a:ext>
            </a:extLst>
          </p:cNvPr>
          <p:cNvGraphicFramePr>
            <a:graphicFrameLocks noGrp="1"/>
          </p:cNvGraphicFramePr>
          <p:nvPr/>
        </p:nvGraphicFramePr>
        <p:xfrm>
          <a:off x="2645570" y="2456893"/>
          <a:ext cx="6858001" cy="1586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9800">
                  <a:extLst>
                    <a:ext uri="{9D8B030D-6E8A-4147-A177-3AD203B41FA5}">
                      <a16:colId xmlns:a16="http://schemas.microsoft.com/office/drawing/2014/main" val="871248683"/>
                    </a:ext>
                  </a:extLst>
                </a:gridCol>
                <a:gridCol w="2768201">
                  <a:extLst>
                    <a:ext uri="{9D8B030D-6E8A-4147-A177-3AD203B41FA5}">
                      <a16:colId xmlns:a16="http://schemas.microsoft.com/office/drawing/2014/main" val="2308235429"/>
                    </a:ext>
                  </a:extLst>
                </a:gridCol>
              </a:tblGrid>
              <a:tr h="416649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(R3) Section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j-lt"/>
                        </a:rPr>
                        <a:t>ICH E6 (R2) Ref.</a:t>
                      </a:r>
                      <a:endParaRPr lang="en-SG" sz="1800" b="1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0882198"/>
                  </a:ext>
                </a:extLst>
              </a:tr>
              <a:tr h="38994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C.1 – Introduction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8.1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9407512"/>
                  </a:ext>
                </a:extLst>
              </a:tr>
              <a:tr h="38994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C.2 – Management of Essential Records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NA – Major Revamp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0417312"/>
                  </a:ext>
                </a:extLst>
              </a:tr>
              <a:tr h="38994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C.3 – Essentiality of Trial Records</a:t>
                      </a:r>
                      <a:endParaRPr lang="en-SG" sz="150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SG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60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5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97D2-6E69-DE33-2225-A9DF6D35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Key goals of ICH E6(R3)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E920-1E5A-3EBA-9188-D73B9732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2400" dirty="0"/>
          </a:p>
          <a:p>
            <a:r>
              <a:rPr lang="en-CA" sz="2800" dirty="0"/>
              <a:t>Address the application of GCP principles to the increasingly diverse trial types and data sources</a:t>
            </a:r>
          </a:p>
          <a:p>
            <a:r>
              <a:rPr lang="en-CA" sz="2800" dirty="0"/>
              <a:t>Provide flexibility whenever appropriate </a:t>
            </a:r>
          </a:p>
          <a:p>
            <a:r>
              <a:rPr lang="en-CA" sz="2800" dirty="0"/>
              <a:t>Facilitate the use of technological innovations in clinical trials</a:t>
            </a:r>
          </a:p>
          <a:p>
            <a:r>
              <a:rPr lang="en-CA" sz="2800" dirty="0"/>
              <a:t>Address requests from stakeholders for more transparency and inclusivity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39103-AD3A-AE3B-AA2F-7C07FE95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8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4755-DEA0-60F1-7F59-847000B7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Process for updating ICH E6(R3)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6B199-43C4-81E5-8F0E-DEB7EA60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164" y="1061517"/>
            <a:ext cx="8582025" cy="4895850"/>
          </a:xfrm>
        </p:spPr>
        <p:txBody>
          <a:bodyPr/>
          <a:lstStyle/>
          <a:p>
            <a:r>
              <a:rPr lang="en-CA" sz="2800" dirty="0"/>
              <a:t>Complete revision of ICH E8 (finalised in October 2021)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r>
              <a:rPr lang="en-CA" sz="2800" dirty="0"/>
              <a:t>Conduct of a gap analysis, including:</a:t>
            </a:r>
          </a:p>
          <a:p>
            <a:pPr lvl="1"/>
            <a:r>
              <a:rPr lang="en-CA" sz="2600" dirty="0"/>
              <a:t>Academic response</a:t>
            </a:r>
          </a:p>
          <a:p>
            <a:pPr lvl="1"/>
            <a:r>
              <a:rPr lang="en-CA" sz="2600" dirty="0"/>
              <a:t>Clinical Trials Transformation Initiative (CTTI) survey and interviews</a:t>
            </a:r>
          </a:p>
          <a:p>
            <a:pPr lvl="1"/>
            <a:r>
              <a:rPr lang="en-CA" sz="2600" dirty="0"/>
              <a:t>Lessons learned from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A18A6-14A8-D882-6C03-045E76B4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042112E1-F2D8-04A3-EEA9-5B649438357D}"/>
              </a:ext>
            </a:extLst>
          </p:cNvPr>
          <p:cNvSpPr txBox="1"/>
          <p:nvPr/>
        </p:nvSpPr>
        <p:spPr bwMode="auto">
          <a:xfrm>
            <a:off x="4295800" y="1700809"/>
            <a:ext cx="2675068" cy="1478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69660" rIns="67500" bIns="33750" rtlCol="0">
            <a:spAutoFit/>
          </a:bodyPr>
          <a:lstStyle/>
          <a:p>
            <a:pPr algn="ctr" defTabSz="336958">
              <a:lnSpc>
                <a:spcPct val="93000"/>
              </a:lnSpc>
              <a:buClr>
                <a:srgbClr val="000000"/>
              </a:buClr>
              <a:buSzPct val="100000"/>
              <a:tabLst>
                <a:tab pos="542942" algn="l"/>
                <a:tab pos="1085885" algn="l"/>
                <a:tab pos="1628826" algn="l"/>
                <a:tab pos="2171768" algn="l"/>
                <a:tab pos="2714710" algn="l"/>
                <a:tab pos="3257653" algn="l"/>
                <a:tab pos="3800594" algn="l"/>
                <a:tab pos="4343536" algn="l"/>
              </a:tabLst>
              <a:defRPr/>
            </a:pPr>
            <a:r>
              <a:rPr lang="en-US" sz="1600" b="1" dirty="0">
                <a:solidFill>
                  <a:srgbClr val="4C4C4C"/>
                </a:solidFill>
                <a:cs typeface="Arial" panose="020B0604020202020204" pitchFamily="34" charset="0"/>
              </a:rPr>
              <a:t>E8 clinical trial design principles </a:t>
            </a:r>
          </a:p>
          <a:p>
            <a:pPr algn="ctr" defTabSz="336958">
              <a:lnSpc>
                <a:spcPct val="93000"/>
              </a:lnSpc>
              <a:buClr>
                <a:srgbClr val="000000"/>
              </a:buClr>
              <a:buSzPct val="100000"/>
              <a:tabLst>
                <a:tab pos="542942" algn="l"/>
                <a:tab pos="1085885" algn="l"/>
                <a:tab pos="1628826" algn="l"/>
                <a:tab pos="2171768" algn="l"/>
                <a:tab pos="2714710" algn="l"/>
                <a:tab pos="3257653" algn="l"/>
                <a:tab pos="3800594" algn="l"/>
                <a:tab pos="4343536" algn="l"/>
              </a:tabLst>
              <a:defRPr/>
            </a:pPr>
            <a:endParaRPr lang="en-US" sz="1600" b="1" dirty="0">
              <a:solidFill>
                <a:srgbClr val="4C4C4C"/>
              </a:solidFill>
              <a:cs typeface="Arial" panose="020B0604020202020204" pitchFamily="34" charset="0"/>
            </a:endParaRPr>
          </a:p>
          <a:p>
            <a:pPr algn="ctr" defTabSz="336958">
              <a:lnSpc>
                <a:spcPct val="93000"/>
              </a:lnSpc>
              <a:buClr>
                <a:srgbClr val="000000"/>
              </a:buClr>
              <a:buSzPct val="100000"/>
              <a:tabLst>
                <a:tab pos="542942" algn="l"/>
                <a:tab pos="1085885" algn="l"/>
                <a:tab pos="1628826" algn="l"/>
                <a:tab pos="2171768" algn="l"/>
                <a:tab pos="2714710" algn="l"/>
                <a:tab pos="3257653" algn="l"/>
                <a:tab pos="3800594" algn="l"/>
                <a:tab pos="4343536" algn="l"/>
              </a:tabLst>
              <a:defRPr/>
            </a:pPr>
            <a:endParaRPr lang="en-US" sz="1600" b="1" dirty="0">
              <a:solidFill>
                <a:srgbClr val="4C4C4C"/>
              </a:solidFill>
              <a:cs typeface="Arial" panose="020B0604020202020204" pitchFamily="34" charset="0"/>
            </a:endParaRPr>
          </a:p>
          <a:p>
            <a:pPr algn="ctr" defTabSz="336958">
              <a:lnSpc>
                <a:spcPct val="93000"/>
              </a:lnSpc>
              <a:buClr>
                <a:srgbClr val="000000"/>
              </a:buClr>
              <a:buSzPct val="100000"/>
              <a:tabLst>
                <a:tab pos="542942" algn="l"/>
                <a:tab pos="1085885" algn="l"/>
                <a:tab pos="1628826" algn="l"/>
                <a:tab pos="2171768" algn="l"/>
                <a:tab pos="2714710" algn="l"/>
                <a:tab pos="3257653" algn="l"/>
                <a:tab pos="3800594" algn="l"/>
                <a:tab pos="4343536" algn="l"/>
              </a:tabLst>
              <a:defRPr/>
            </a:pPr>
            <a:r>
              <a:rPr lang="en-US" sz="1600" b="1" dirty="0">
                <a:solidFill>
                  <a:srgbClr val="4C4C4C"/>
                </a:solidFill>
                <a:cs typeface="Arial" panose="020B0604020202020204" pitchFamily="34" charset="0"/>
              </a:rPr>
              <a:t>E6 GCP clinical trial conduct principles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110C9C-2E33-4777-7127-B728D6544A72}"/>
              </a:ext>
            </a:extLst>
          </p:cNvPr>
          <p:cNvCxnSpPr/>
          <p:nvPr/>
        </p:nvCxnSpPr>
        <p:spPr>
          <a:xfrm>
            <a:off x="5591944" y="2276872"/>
            <a:ext cx="0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1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D345-277A-EAE5-773A-400C2F3F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Improving transparency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313F-AF5A-7344-B4D5-0878DDD31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2800" dirty="0"/>
          </a:p>
          <a:p>
            <a:r>
              <a:rPr lang="en-CA" sz="2800" dirty="0"/>
              <a:t>Engaged academic stakeholders in a series of joint meetings </a:t>
            </a:r>
          </a:p>
          <a:p>
            <a:r>
              <a:rPr lang="en-CA" sz="2800" dirty="0"/>
              <a:t>Published draft principles in April 2021</a:t>
            </a:r>
          </a:p>
          <a:p>
            <a:r>
              <a:rPr lang="en-CA" sz="2800" dirty="0"/>
              <a:t>Held public web conference in May 2021</a:t>
            </a:r>
          </a:p>
          <a:p>
            <a:r>
              <a:rPr lang="en-CA" sz="2800" dirty="0"/>
              <a:t>Sought input from researchers involved with decentralised or pragmatic trials in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01CC9-1165-4212-AEF1-ED62284D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36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EE4749-BEC0-8BE3-1730-43950F9460D1}"/>
              </a:ext>
            </a:extLst>
          </p:cNvPr>
          <p:cNvSpPr/>
          <p:nvPr/>
        </p:nvSpPr>
        <p:spPr bwMode="auto">
          <a:xfrm>
            <a:off x="3185747" y="2769579"/>
            <a:ext cx="5609492" cy="287508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3900" b="1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FAD5A-89CA-0B2A-22FE-F6335F51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342758"/>
            <a:ext cx="4664681" cy="694515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Overview of ICH E6(R3)</a:t>
            </a:r>
            <a:endParaRPr lang="en-SG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774E0B2-A916-1D9F-80AC-DB2F0D0F7831}"/>
              </a:ext>
            </a:extLst>
          </p:cNvPr>
          <p:cNvSpPr/>
          <p:nvPr/>
        </p:nvSpPr>
        <p:spPr>
          <a:xfrm>
            <a:off x="3186428" y="1737580"/>
            <a:ext cx="5611518" cy="102414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ICH E6 (R3)</a:t>
            </a:r>
          </a:p>
          <a:p>
            <a:pPr algn="ctr"/>
            <a:endParaRPr lang="en-SG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15C17-36D8-93D4-C7C4-5A5BEB713C38}"/>
              </a:ext>
            </a:extLst>
          </p:cNvPr>
          <p:cNvSpPr/>
          <p:nvPr/>
        </p:nvSpPr>
        <p:spPr>
          <a:xfrm>
            <a:off x="3274353" y="4864710"/>
            <a:ext cx="5417049" cy="6929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Principles of ICH GCP</a:t>
            </a:r>
            <a:endParaRPr lang="en-SG" sz="1800" b="1" i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6983A-6A58-2176-C531-82CC3B1ABEDC}"/>
              </a:ext>
            </a:extLst>
          </p:cNvPr>
          <p:cNvSpPr/>
          <p:nvPr/>
        </p:nvSpPr>
        <p:spPr>
          <a:xfrm>
            <a:off x="3274351" y="2814476"/>
            <a:ext cx="3823730" cy="20502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ANNEX 1</a:t>
            </a:r>
          </a:p>
          <a:p>
            <a:pPr algn="ctr"/>
            <a:endParaRPr lang="en-US" sz="1800" dirty="0"/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Considerations for </a:t>
            </a: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interventional clinical trials</a:t>
            </a:r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600A2-12BD-B49E-21BA-14F25D227ED8}"/>
              </a:ext>
            </a:extLst>
          </p:cNvPr>
          <p:cNvSpPr/>
          <p:nvPr/>
        </p:nvSpPr>
        <p:spPr>
          <a:xfrm>
            <a:off x="7098082" y="2814477"/>
            <a:ext cx="1593320" cy="20502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ANNEX 2</a:t>
            </a:r>
          </a:p>
          <a:p>
            <a:pPr algn="ctr"/>
            <a:endParaRPr lang="en-US" sz="1800" dirty="0"/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Additional considerations for interventional clinical trials</a:t>
            </a:r>
          </a:p>
          <a:p>
            <a:pPr algn="ctr"/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46960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9C17-C078-8034-E03E-50208CD2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Revised guidance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4E20-DBDA-DD89-8A41-4453F7F1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68880" indent="-365760" defTabSz="45720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n-US" sz="2000" b="1" dirty="0">
                <a:solidFill>
                  <a:srgbClr val="0093D0"/>
                </a:solidFill>
                <a:ea typeface="+mn-ea"/>
              </a:rPr>
              <a:t>INTRODUCTION</a:t>
            </a:r>
          </a:p>
          <a:p>
            <a:pPr marL="2468880" indent="-365760" defTabSz="45720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n-US" sz="2000" b="1" dirty="0">
                <a:solidFill>
                  <a:srgbClr val="0093D0"/>
                </a:solidFill>
                <a:ea typeface="+mn-ea"/>
              </a:rPr>
              <a:t>PRINCIPLES OF ICH GCP</a:t>
            </a:r>
            <a:endParaRPr lang="en-US" sz="2000" dirty="0">
              <a:solidFill>
                <a:srgbClr val="000000"/>
              </a:solidFill>
              <a:ea typeface="+mn-ea"/>
            </a:endParaRPr>
          </a:p>
          <a:p>
            <a:pPr marL="2468880" indent="-365760" defTabSz="45720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n-US" sz="2000" b="1" dirty="0">
                <a:solidFill>
                  <a:srgbClr val="0093D0"/>
                </a:solidFill>
                <a:ea typeface="+mn-ea"/>
              </a:rPr>
              <a:t>ANNEX 1</a:t>
            </a:r>
          </a:p>
          <a:p>
            <a:pPr marL="2834640" indent="-36576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Institutional Review Board/Independent Ethics Committee (IRB/IEC)</a:t>
            </a:r>
          </a:p>
          <a:p>
            <a:pPr marL="2834640" indent="-36576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Investigator</a:t>
            </a:r>
          </a:p>
          <a:p>
            <a:pPr marL="2834640" indent="-36576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Sponsor</a:t>
            </a:r>
          </a:p>
          <a:p>
            <a:pPr marL="2834640" indent="-36576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Data Governance – Investigator and Sponsor</a:t>
            </a:r>
            <a:endParaRPr lang="en-US" sz="2000" b="1" dirty="0">
              <a:solidFill>
                <a:srgbClr val="0093D0"/>
              </a:solidFill>
              <a:ea typeface="+mn-ea"/>
            </a:endParaRPr>
          </a:p>
          <a:p>
            <a:pPr marL="2103120" indent="0" defTabSz="45720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0093D0"/>
                </a:solidFill>
                <a:ea typeface="+mn-ea"/>
              </a:rPr>
              <a:t>GLOSSARY</a:t>
            </a:r>
          </a:p>
          <a:p>
            <a:pPr marL="2103120" indent="0" defTabSz="45720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0093D0"/>
                </a:solidFill>
                <a:ea typeface="+mn-ea"/>
              </a:rPr>
              <a:t>APPENDICES</a:t>
            </a:r>
          </a:p>
          <a:p>
            <a:pPr marL="244800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Appendix </a:t>
            </a:r>
            <a:r>
              <a:rPr lang="en-US" sz="2000" dirty="0">
                <a:ea typeface="+mn-ea"/>
              </a:rPr>
              <a:t>A: Investigator’s Brochure</a:t>
            </a:r>
          </a:p>
          <a:p>
            <a:pPr marL="244800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ea typeface="+mn-ea"/>
              </a:rPr>
              <a:t>Appendix B: Clinical Trial Protocol and Protocol Amendment(s)</a:t>
            </a:r>
          </a:p>
          <a:p>
            <a:pPr marL="244800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ea typeface="+mn-ea"/>
              </a:rPr>
              <a:t>Appendix C: Essential 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Records for the Conduct of a Clinical Trial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EFC13-24E2-1B4C-4CA2-BC80A767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1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C4AF-3DE5-A105-C4F8-5E7C8F26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Some important changes in ICH E6(R3)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BEDD-AA6B-79A6-8E11-AC531A52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Principles of ICH GCP</a:t>
            </a:r>
          </a:p>
          <a:p>
            <a:pPr lvl="1"/>
            <a:r>
              <a:rPr lang="en-CA" sz="2600" dirty="0"/>
              <a:t>More focus on:</a:t>
            </a:r>
          </a:p>
          <a:p>
            <a:pPr lvl="2"/>
            <a:r>
              <a:rPr lang="en-CA" sz="2400" dirty="0"/>
              <a:t>Risk proportionality</a:t>
            </a:r>
          </a:p>
          <a:p>
            <a:pPr lvl="2"/>
            <a:r>
              <a:rPr lang="en-CA" sz="2400" dirty="0"/>
              <a:t>Roles and responsibilities</a:t>
            </a:r>
          </a:p>
          <a:p>
            <a:r>
              <a:rPr lang="en-CA" sz="2800" dirty="0"/>
              <a:t>Investigator</a:t>
            </a:r>
          </a:p>
          <a:p>
            <a:pPr lvl="1"/>
            <a:r>
              <a:rPr lang="en-CA" sz="2600" dirty="0"/>
              <a:t>Clarified:</a:t>
            </a:r>
          </a:p>
          <a:p>
            <a:pPr lvl="2"/>
            <a:r>
              <a:rPr lang="en-CA" sz="2400" dirty="0"/>
              <a:t>Training requirements for trial staff</a:t>
            </a:r>
          </a:p>
          <a:p>
            <a:pPr lvl="2"/>
            <a:r>
              <a:rPr lang="en-CA" sz="2400" dirty="0"/>
              <a:t>Requirements for supervision</a:t>
            </a:r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D84E-208A-3FE8-316C-2FA74CF9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EB05-B92B-8F26-BD8D-ADE25490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Some important changes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64B5-493E-CEEC-6C7A-13419A5E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Sponsor</a:t>
            </a:r>
          </a:p>
          <a:p>
            <a:pPr lvl="1"/>
            <a:r>
              <a:rPr lang="en-CA" sz="2600" dirty="0"/>
              <a:t>Clarified:</a:t>
            </a:r>
          </a:p>
          <a:p>
            <a:pPr lvl="2"/>
            <a:r>
              <a:rPr lang="en-CA" sz="2400" dirty="0"/>
              <a:t>Expectations for monitoring</a:t>
            </a:r>
          </a:p>
          <a:p>
            <a:pPr lvl="2"/>
            <a:r>
              <a:rPr lang="en-CA" sz="2400" dirty="0"/>
              <a:t>Safety assessment and reporting</a:t>
            </a:r>
          </a:p>
          <a:p>
            <a:pPr lvl="2"/>
            <a:r>
              <a:rPr lang="en-CA" sz="2400" dirty="0"/>
              <a:t>Responsibilities around transfer of activities</a:t>
            </a:r>
          </a:p>
          <a:p>
            <a:pPr lvl="2"/>
            <a:r>
              <a:rPr lang="en-CA" sz="2400" dirty="0"/>
              <a:t>Expectations for processes for data handling</a:t>
            </a:r>
          </a:p>
          <a:p>
            <a:pPr lvl="1"/>
            <a:r>
              <a:rPr lang="en-CA" sz="2600" dirty="0"/>
              <a:t>Allowed certain flexibilities for products on the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CC31-76B5-5710-7A9F-5D9A812B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6FE3-C9E1-45C7-A8D9-6CEC12E8734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0090"/>
      </p:ext>
    </p:extLst>
  </p:cSld>
  <p:clrMapOvr>
    <a:masterClrMapping/>
  </p:clrMapOvr>
</p:sld>
</file>

<file path=ppt/theme/theme1.xml><?xml version="1.0" encoding="utf-8"?>
<a:theme xmlns:a="http://schemas.openxmlformats.org/drawingml/2006/main" name="17 - Presentazione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C - SC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6B164-A3DF-40AD-B63E-770A924B3774}">
  <ds:schemaRefs>
    <ds:schemaRef ds:uri="http://schemas.microsoft.com/office/2006/metadata/properties"/>
    <ds:schemaRef ds:uri="http://purl.org/dc/elements/1.1/"/>
    <ds:schemaRef ds:uri="http://schemas.microsoft.com/sharepoint/v3"/>
    <ds:schemaRef ds:uri="603af227-bd41-4012-ae1b-08ada9265a1f"/>
    <ds:schemaRef ds:uri="http://schemas.microsoft.com/office/2006/documentManagement/types"/>
    <ds:schemaRef ds:uri="http://schemas.openxmlformats.org/package/2006/metadata/core-properties"/>
    <ds:schemaRef ds:uri="2b979d55-1e1d-4407-b980-d57db60d9894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4FAD1F-9320-4170-82FC-DCF227DC3C1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4F3A018-35E4-4665-B3E6-8DFDBEB38A7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C15D29-4D82-4B2B-B98F-52284D960B4E}"/>
</file>

<file path=docProps/app.xml><?xml version="1.0" encoding="utf-8"?>
<Properties xmlns="http://schemas.openxmlformats.org/officeDocument/2006/extended-properties" xmlns:vt="http://schemas.openxmlformats.org/officeDocument/2006/docPropsVTypes">
  <Template>17 - Presentazione</Template>
  <TotalTime>8202</TotalTime>
  <Words>1576</Words>
  <Application>Microsoft Office PowerPoint</Application>
  <PresentationFormat>Widescreen</PresentationFormat>
  <Paragraphs>331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Candara</vt:lpstr>
      <vt:lpstr>17 - Presentazione</vt:lpstr>
      <vt:lpstr>2_HC - SC English</vt:lpstr>
      <vt:lpstr>PowerPoint Presentation</vt:lpstr>
      <vt:lpstr>Background</vt:lpstr>
      <vt:lpstr>Key goals of ICH E6(R3)</vt:lpstr>
      <vt:lpstr>Process for updating ICH E6(R3)</vt:lpstr>
      <vt:lpstr>Improving transparency</vt:lpstr>
      <vt:lpstr>Overview of ICH E6(R3)</vt:lpstr>
      <vt:lpstr>Revised guidance structure</vt:lpstr>
      <vt:lpstr>Some important changes in ICH E6(R3)</vt:lpstr>
      <vt:lpstr>Some important changes (cont’d)</vt:lpstr>
      <vt:lpstr>Some important changes (cont’d)</vt:lpstr>
      <vt:lpstr>Health Canada’s observations on ICH E6(R2)</vt:lpstr>
      <vt:lpstr>What Health Canada was looking for in ICH E6(R3)</vt:lpstr>
      <vt:lpstr>Ongoing consultation on ICH E6(R3)</vt:lpstr>
      <vt:lpstr>Ongoing consultation (cont’d)</vt:lpstr>
      <vt:lpstr>Next steps for ICH E6(R3)</vt:lpstr>
      <vt:lpstr>ICH E6(R3) Working Group</vt:lpstr>
      <vt:lpstr>PowerPoint Presentation</vt:lpstr>
      <vt:lpstr>PowerPoint Presentation</vt:lpstr>
      <vt:lpstr>ICH E6 (R3) PRINCIPLES</vt:lpstr>
      <vt:lpstr>ICH E6 (R3) ANNEX 1 INVESTIGATOR</vt:lpstr>
      <vt:lpstr>ICH E6 (R3) ANNEX 1 SPONSOR</vt:lpstr>
      <vt:lpstr>ICH E6 (R3) ANNEX 1 SPONSOR</vt:lpstr>
      <vt:lpstr>ICH E6 (R3) ANNEX 1 DATA GOVERNANCE</vt:lpstr>
      <vt:lpstr>ICH E6 (R3) APPENDIX A INVESTIGATOR’S BROCHURE</vt:lpstr>
      <vt:lpstr>ICH E6 (R3) APPENDIX B CLINICAL TRIAL PROTOCOL AND  PROTOCOL AMENDMENTS</vt:lpstr>
      <vt:lpstr>ICH E6 (R3) APPENDIX B CLINICAL TRIAL PROTOCOL AND  PROTOCOL AMENDMENTS</vt:lpstr>
      <vt:lpstr>ICH E6 (R3) APPENDIX C ESSENTIAL RECORDS FOR THE  CONDUCT OF A CLINICAL TRIAL</vt:lpstr>
    </vt:vector>
  </TitlesOfParts>
  <Company>AIFA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Preferred Customer</dc:creator>
  <cp:lastModifiedBy>Soltys, Kathy (HC/SC)</cp:lastModifiedBy>
  <cp:revision>421</cp:revision>
  <cp:lastPrinted>2019-10-15T16:55:48Z</cp:lastPrinted>
  <dcterms:created xsi:type="dcterms:W3CDTF">2012-04-12T08:28:27Z</dcterms:created>
  <dcterms:modified xsi:type="dcterms:W3CDTF">2023-09-17T23:01:19Z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0x010100293BEB1AD0340E468D477139C7E6DBD8</vt:lpwstr>
  </property>
  <property fmtid="{D5CDD505-2E9C-101B-9397-08002B2CF9AE}" pid="3" name="MediaServiceImageTags">
    <vt:lpwstr/>
  </property>
</Properties>
</file>