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301" r:id="rId7"/>
    <p:sldId id="300" r:id="rId8"/>
    <p:sldId id="261" r:id="rId9"/>
    <p:sldId id="262" r:id="rId10"/>
    <p:sldId id="296" r:id="rId11"/>
    <p:sldId id="305" r:id="rId12"/>
    <p:sldId id="311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Erica" initials="BE" lastIdx="3" clrIdx="0">
    <p:extLst>
      <p:ext uri="{19B8F6BF-5375-455C-9EA6-DF929625EA0E}">
        <p15:presenceInfo xmlns:p15="http://schemas.microsoft.com/office/powerpoint/2012/main" userId="S::ericbrown@ohri.ca::5c1269a7-3b0f-4e65-b0a1-48defacca5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820000"/>
    <a:srgbClr val="FFFF53"/>
    <a:srgbClr val="E0B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E78B3-64BA-4934-AC8F-8BED60166A5E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E7E7D-3C83-4992-A03E-45E6860F6FF4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48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7E7D-3C83-4992-A03E-45E6860F6FF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6001-EA55-4017-B483-F9E199B92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961A4-05BF-4A8F-804B-0E0D9537E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8233-B071-4B19-81DD-6607B952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B3540-60DF-4D62-8A7D-F1456151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B4B2-0B6F-4AB6-9BF6-8FE38B56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52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5956-9637-4046-850D-375B7397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CE60B-1042-4C5E-9E9D-1624DB357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8FC96-EFA4-452D-BDCA-5FCB43FB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4911B-95E0-45B7-9E8C-273FEA55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CDA4-6736-409C-9BF3-CAA7A0CC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44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9F156-BE3E-4DB8-92AA-FF68496E3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606AC-5714-420E-83E1-983966B6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2F76-14AC-491F-9BF6-C6DBC2F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1647-F123-4BE7-B075-D2DC4F4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2B53-5D2D-44CC-963F-F606BCF2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8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9DBD-6181-497D-8294-7D6BA2BF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FF4F-051B-426F-AC8B-467CD344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A2F9-2120-4947-BEBE-3118C918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BF18-5A74-47F2-B421-F0BC54A2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D8CA-88D7-47C6-A3D9-00DEAB66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4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5327-460C-4A41-9783-C372C10F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7A61-84E3-470D-B00A-7CE7C4BB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01E7-4502-4795-B302-B7E4FE9D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F23E-A506-4D61-AD2D-45F6EDC4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7454-5ECA-45C7-AA02-85A4B40B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5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2AAB-54D7-427B-8DAA-7D7D1FC4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D2DC-7FA6-455C-B21E-45817B08A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919DC-2189-447E-A444-8B3BD4831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304E6-DEE8-4015-B3D9-5A3A4999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9227F-96AC-48A1-A433-13090071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3D45-C66F-4005-891F-657FC84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70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6E5F-8D89-42C5-8C93-20423BF1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487F1-E8B4-4898-B46D-A63EE8B36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494-9983-4BF8-A887-BA00B4125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C54C-D510-48EF-A4FF-4BBCDEA72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8DDC4-A5A3-43DA-AD38-74EE68DE4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47C7E-B959-49D3-BD0F-06B389BC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1DB95-C182-4EA0-B8AE-50510CFC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421D4-5B79-4606-9D78-5FC83253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84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C177-2955-4649-BEA5-2A9AF227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FA4D6-7423-42EB-8C7A-7C30889C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5D942-6593-4325-94E6-CF211420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7823C-8019-4DE6-821A-D954159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41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A6DF5-4341-458A-85AA-360978EB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50221-EE5F-40F6-A5EE-788C7018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BAA3E-7F01-42BE-A964-B214FE87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1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36D0-F362-40BD-87D5-567AEDD9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704D4-E827-4755-A2CC-514B30C8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79845-89DC-4C08-84B6-E4F4B335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69760-F5A3-403E-B716-7882BBB3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3AF5F-3797-4500-A51F-7B860E78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A5077-CA4F-41E8-B17B-2E8B6F85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5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2CA-3688-48E8-BF7D-EFB6AEC8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EC28A-63A2-4057-AFB4-94A1D765B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19A68-5367-485E-A5FF-285A16D52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E1FA2-2BB2-4719-944C-5DE48438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3D00-0CBF-49E6-B26B-EC74E0C3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9480A-1232-43FF-9137-256C931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35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FB2FB-B3D2-4940-A4F6-460C5663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94F50-3A70-45E6-9147-79FCB815E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D936-2571-43E4-8B2D-262A6A48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F924-C330-48D9-B917-9E897372EBDF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BF01E-925E-47DE-A936-82C81A30F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5D29-B885-4657-B98D-CFD49CC57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1CCF-15EE-4926-BD6F-6E59DEDD00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85000">
              <a:schemeClr val="bg1">
                <a:lumMod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99D46-7332-4DAD-81E7-1616B1575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86" y="4467977"/>
            <a:ext cx="1778827" cy="2146069"/>
          </a:xfrm>
          <a:prstGeom prst="rect">
            <a:avLst/>
          </a:prstGeom>
          <a:gradFill flip="none" rotWithShape="1">
            <a:gsLst>
              <a:gs pos="96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1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55760-2878-42FC-9691-B038CFF2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9376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CA" sz="4400" b="1" i="1" dirty="0">
                <a:solidFill>
                  <a:srgbClr val="C00000"/>
                </a:solidFill>
                <a:latin typeface="+mn-lt"/>
              </a:rPr>
              <a:t>RAFF4 Trial: Vernakalant vs. Procainamide for Acute Atrial Fibrillation in the ED</a:t>
            </a:r>
            <a:br>
              <a:rPr lang="en-CA" sz="4000" dirty="0">
                <a:solidFill>
                  <a:srgbClr val="C00000"/>
                </a:solidFill>
                <a:latin typeface="+mn-lt"/>
              </a:rPr>
            </a:br>
            <a:endParaRPr lang="en-CA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C6581-1376-46FF-BF5E-7829FF151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811" y="3516976"/>
            <a:ext cx="3642375" cy="1501591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September 21, 2023</a:t>
            </a:r>
          </a:p>
          <a:p>
            <a:endParaRPr lang="en-US" sz="2800" b="1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45071-A82A-4D08-AE3F-536506FF2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1" y="5018567"/>
            <a:ext cx="4010979" cy="15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85000">
              <a:schemeClr val="bg1">
                <a:lumMod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99D46-7332-4DAD-81E7-1616B1575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86" y="4467977"/>
            <a:ext cx="1778827" cy="2146069"/>
          </a:xfrm>
          <a:prstGeom prst="rect">
            <a:avLst/>
          </a:prstGeom>
          <a:gradFill flip="none" rotWithShape="1">
            <a:gsLst>
              <a:gs pos="96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1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55760-2878-42FC-9691-B038CFF2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9376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CA" sz="4400" b="1" i="1" dirty="0">
                <a:solidFill>
                  <a:srgbClr val="C00000"/>
                </a:solidFill>
                <a:latin typeface="+mn-lt"/>
              </a:rPr>
              <a:t>RAFF4 Trial: Vernakalant vs. Procainamide for Acute Atrial Fibrillation in the ED</a:t>
            </a:r>
            <a:br>
              <a:rPr lang="en-CA" sz="4000" dirty="0">
                <a:solidFill>
                  <a:srgbClr val="C00000"/>
                </a:solidFill>
                <a:latin typeface="+mn-lt"/>
              </a:rPr>
            </a:br>
            <a:endParaRPr lang="en-CA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C6581-1376-46FF-BF5E-7829FF151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811" y="3516976"/>
            <a:ext cx="3642375" cy="1501591"/>
          </a:xfrm>
        </p:spPr>
        <p:txBody>
          <a:bodyPr>
            <a:normAutofit fontScale="92500"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September 11 &amp; 14, 2023</a:t>
            </a:r>
          </a:p>
          <a:p>
            <a:endParaRPr lang="en-US" sz="2800" b="1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45071-A82A-4D08-AE3F-536506FF2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1" y="5018567"/>
            <a:ext cx="4010979" cy="1595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1DCDB0-8F4F-DED1-ED9F-87C1D12CC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74" y="2823764"/>
            <a:ext cx="4649716" cy="30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7345">
              <a:schemeClr val="accent1">
                <a:lumMod val="60000"/>
                <a:lumOff val="40000"/>
              </a:schemeClr>
            </a:gs>
            <a:gs pos="69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6BFA9-E1D0-4A39-92DC-2BFC38A5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5690716"/>
            <a:ext cx="2321219" cy="92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D293E-23A2-436B-9C69-03BB3C53C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00" y="5690714"/>
            <a:ext cx="765328" cy="923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0E4E1-5F04-44A1-929F-1D404273800A}"/>
              </a:ext>
            </a:extLst>
          </p:cNvPr>
          <p:cNvSpPr txBox="1"/>
          <p:nvPr/>
        </p:nvSpPr>
        <p:spPr>
          <a:xfrm>
            <a:off x="743295" y="211095"/>
            <a:ext cx="902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Study Objectives</a:t>
            </a:r>
            <a:endParaRPr lang="en-CA" sz="40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A47F3-7075-4988-9EFE-6EB553382092}"/>
              </a:ext>
            </a:extLst>
          </p:cNvPr>
          <p:cNvSpPr txBox="1"/>
          <p:nvPr/>
        </p:nvSpPr>
        <p:spPr>
          <a:xfrm>
            <a:off x="1032097" y="1196171"/>
            <a:ext cx="8342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</a:t>
            </a:r>
            <a:r>
              <a:rPr lang="en-US" sz="2800" b="1" i="1" dirty="0">
                <a:solidFill>
                  <a:srgbClr val="FF0000"/>
                </a:solidFill>
              </a:rPr>
              <a:t>goal</a:t>
            </a:r>
            <a:r>
              <a:rPr lang="en-US" sz="2800" b="1" dirty="0"/>
              <a:t> </a:t>
            </a:r>
            <a:r>
              <a:rPr lang="en-US" sz="2800" dirty="0"/>
              <a:t>is to compare </a:t>
            </a:r>
            <a:r>
              <a:rPr lang="en-US" sz="2800" i="1" dirty="0"/>
              <a:t>IV vernakalant </a:t>
            </a:r>
            <a:r>
              <a:rPr lang="en-US" sz="2800" dirty="0"/>
              <a:t>to </a:t>
            </a:r>
            <a:r>
              <a:rPr lang="en-US" sz="2800" i="1" dirty="0"/>
              <a:t>IV procainamide </a:t>
            </a:r>
            <a:r>
              <a:rPr lang="en-US" sz="2800" dirty="0"/>
              <a:t>for the ED management of acute AF patients</a:t>
            </a:r>
            <a:endParaRPr lang="en-CA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9A2B8-93BE-4CE5-BB36-5772AF413327}"/>
              </a:ext>
            </a:extLst>
          </p:cNvPr>
          <p:cNvSpPr txBox="1"/>
          <p:nvPr/>
        </p:nvSpPr>
        <p:spPr>
          <a:xfrm>
            <a:off x="1075434" y="4473514"/>
            <a:ext cx="8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</a:t>
            </a:r>
            <a:r>
              <a:rPr lang="en-US" sz="2800" b="1" i="1" dirty="0">
                <a:solidFill>
                  <a:srgbClr val="FF0000"/>
                </a:solidFill>
              </a:rPr>
              <a:t>primary objective</a:t>
            </a:r>
            <a:r>
              <a:rPr lang="en-US" sz="2800" dirty="0"/>
              <a:t> is to compare conversion to normal sinus rhythm between the two drugs</a:t>
            </a:r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52E9F-4FB8-4703-A853-A15194C58709}"/>
              </a:ext>
            </a:extLst>
          </p:cNvPr>
          <p:cNvSpPr txBox="1"/>
          <p:nvPr/>
        </p:nvSpPr>
        <p:spPr>
          <a:xfrm>
            <a:off x="1032097" y="2770620"/>
            <a:ext cx="8048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Our </a:t>
            </a:r>
            <a:r>
              <a:rPr lang="en-US" sz="2800" b="1" i="1" dirty="0">
                <a:solidFill>
                  <a:srgbClr val="FF0000"/>
                </a:solidFill>
              </a:rPr>
              <a:t>hypothesis</a:t>
            </a:r>
            <a:r>
              <a:rPr lang="en-US" sz="2800" dirty="0">
                <a:solidFill>
                  <a:prstClr val="black"/>
                </a:solidFill>
              </a:rPr>
              <a:t> is that IV Vernakalant will perform better with higher conversion rates, faster conversion, and fewer adverse events</a:t>
            </a:r>
            <a:endParaRPr lang="en-CA" sz="2800" dirty="0"/>
          </a:p>
        </p:txBody>
      </p:sp>
      <p:pic>
        <p:nvPicPr>
          <p:cNvPr id="14338" name="Picture 2" descr="Learning objectives - action verbs observable and measurable">
            <a:extLst>
              <a:ext uri="{FF2B5EF4-FFF2-40B4-BE49-F238E27FC236}">
                <a16:creationId xmlns:a16="http://schemas.microsoft.com/office/drawing/2014/main" id="{74F10BC9-4E07-4681-AD85-53A5369DD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5784" b="29367"/>
          <a:stretch/>
        </p:blipFill>
        <p:spPr bwMode="auto">
          <a:xfrm>
            <a:off x="9374770" y="1717309"/>
            <a:ext cx="2569846" cy="18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0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00F85-12E7-4906-B789-A06D807B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607" y="797029"/>
            <a:ext cx="5614874" cy="1454051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+mn-lt"/>
              </a:rPr>
              <a:t>RAFF4 Co-Investigators</a:t>
            </a:r>
            <a:endParaRPr lang="en-CA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cience Tools Clip Art N2 - Clip Art Science Tools , Transparent Cartoon ">
            <a:extLst>
              <a:ext uri="{FF2B5EF4-FFF2-40B4-BE49-F238E27FC236}">
                <a16:creationId xmlns:a16="http://schemas.microsoft.com/office/drawing/2014/main" id="{612FBF12-187E-4047-B8F4-995FE9001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6995" b="2"/>
          <a:stretch/>
        </p:blipFill>
        <p:spPr bwMode="auto">
          <a:xfrm>
            <a:off x="20" y="907232"/>
            <a:ext cx="3263133" cy="3415374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AB98-238A-4E45-BBD9-C980CF36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559" y="2421682"/>
            <a:ext cx="6298828" cy="363928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Methodologist: </a:t>
            </a:r>
            <a:r>
              <a:rPr lang="en-US" sz="2400" dirty="0">
                <a:solidFill>
                  <a:srgbClr val="000000"/>
                </a:solidFill>
              </a:rPr>
              <a:t>Monica Taljaard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Emergency Physicians: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Ian Stiell, Jeff Perry, Debra Eagles, Marco Sivilotti, Alain Vadeboncoeur, Judy Morris, David Pare, Corinne Hohl, Patrick Archambault, Marcel Emond, Eric Mercier, Samuel Campbell, Mary-Lynne Watson, Andrew McRae, Kerstin </a:t>
            </a:r>
            <a:r>
              <a:rPr lang="en-US" sz="2400" dirty="0" err="1">
                <a:solidFill>
                  <a:srgbClr val="000000"/>
                </a:solidFill>
              </a:rPr>
              <a:t>deWit</a:t>
            </a:r>
            <a:r>
              <a:rPr lang="en-US" sz="2400" dirty="0">
                <a:solidFill>
                  <a:srgbClr val="000000"/>
                </a:solidFill>
              </a:rPr>
              <a:t>, Alexis Cournoyer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Cardiologists: </a:t>
            </a:r>
            <a:r>
              <a:rPr lang="en-US" sz="2400" dirty="0">
                <a:solidFill>
                  <a:srgbClr val="000000"/>
                </a:solidFill>
              </a:rPr>
              <a:t>Laurent Macle, Ratika Parkash, David Birnie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9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5EE92-548B-46F3-8AC1-E794D572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" y="869949"/>
            <a:ext cx="6448696" cy="5529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AF501-C540-4523-95E5-F1506B1FC7F1}"/>
              </a:ext>
            </a:extLst>
          </p:cNvPr>
          <p:cNvSpPr txBox="1"/>
          <p:nvPr/>
        </p:nvSpPr>
        <p:spPr>
          <a:xfrm>
            <a:off x="6453746" y="872707"/>
            <a:ext cx="521849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Participating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Ottawa: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Ottawa Hospital Civic and 	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Calgary: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Foothills MC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Kingston: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Kingston HSC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Vancouver: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Vancouver GH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Montreal: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Montreal Heart Institute, 	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Sacré-Coeur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Halifax: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Queen Elizabeth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Quebec City: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Hôtel-Dieu de Lévis, 	Enfant Jesus, Quebec Heart and Lung 	Institute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CA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Graphic 13" descr="Marker">
            <a:extLst>
              <a:ext uri="{FF2B5EF4-FFF2-40B4-BE49-F238E27FC236}">
                <a16:creationId xmlns:a16="http://schemas.microsoft.com/office/drawing/2014/main" id="{45B79C93-35C7-44FF-9BBF-D82945C40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5528" y="1608028"/>
            <a:ext cx="399603" cy="399603"/>
          </a:xfrm>
          <a:prstGeom prst="rect">
            <a:avLst/>
          </a:prstGeom>
        </p:spPr>
      </p:pic>
      <p:pic>
        <p:nvPicPr>
          <p:cNvPr id="17" name="Graphic 16" descr="Marker">
            <a:extLst>
              <a:ext uri="{FF2B5EF4-FFF2-40B4-BE49-F238E27FC236}">
                <a16:creationId xmlns:a16="http://schemas.microsoft.com/office/drawing/2014/main" id="{17795F99-DCB8-47A3-B6E3-2580DCBA2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3785" y="2262329"/>
            <a:ext cx="399603" cy="399603"/>
          </a:xfrm>
          <a:prstGeom prst="rect">
            <a:avLst/>
          </a:prstGeom>
        </p:spPr>
      </p:pic>
      <p:pic>
        <p:nvPicPr>
          <p:cNvPr id="18" name="Graphic 17" descr="Marker">
            <a:extLst>
              <a:ext uri="{FF2B5EF4-FFF2-40B4-BE49-F238E27FC236}">
                <a16:creationId xmlns:a16="http://schemas.microsoft.com/office/drawing/2014/main" id="{9DBC7896-DCE6-4267-BEAB-75A5AFBDB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4705" y="2669201"/>
            <a:ext cx="428160" cy="428160"/>
          </a:xfrm>
          <a:prstGeom prst="rect">
            <a:avLst/>
          </a:prstGeom>
        </p:spPr>
      </p:pic>
      <p:pic>
        <p:nvPicPr>
          <p:cNvPr id="19" name="Graphic 18" descr="Marker">
            <a:extLst>
              <a:ext uri="{FF2B5EF4-FFF2-40B4-BE49-F238E27FC236}">
                <a16:creationId xmlns:a16="http://schemas.microsoft.com/office/drawing/2014/main" id="{170EB058-CCF8-40CD-ADCF-48ABC6105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5455" y="3086186"/>
            <a:ext cx="428159" cy="428159"/>
          </a:xfrm>
          <a:prstGeom prst="rect">
            <a:avLst/>
          </a:prstGeom>
        </p:spPr>
      </p:pic>
      <p:pic>
        <p:nvPicPr>
          <p:cNvPr id="20" name="Graphic 19" descr="Marker">
            <a:extLst>
              <a:ext uri="{FF2B5EF4-FFF2-40B4-BE49-F238E27FC236}">
                <a16:creationId xmlns:a16="http://schemas.microsoft.com/office/drawing/2014/main" id="{36988773-9361-45A7-B6E3-1F744E7B2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116" y="4097905"/>
            <a:ext cx="577169" cy="577169"/>
          </a:xfrm>
          <a:prstGeom prst="rect">
            <a:avLst/>
          </a:prstGeom>
        </p:spPr>
      </p:pic>
      <p:pic>
        <p:nvPicPr>
          <p:cNvPr id="21" name="Graphic 20" descr="Marker">
            <a:extLst>
              <a:ext uri="{FF2B5EF4-FFF2-40B4-BE49-F238E27FC236}">
                <a16:creationId xmlns:a16="http://schemas.microsoft.com/office/drawing/2014/main" id="{708DA207-4DA1-4812-B87F-E4B9B18AA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8493" y="5584950"/>
            <a:ext cx="570757" cy="570757"/>
          </a:xfrm>
          <a:prstGeom prst="rect">
            <a:avLst/>
          </a:prstGeom>
        </p:spPr>
      </p:pic>
      <p:pic>
        <p:nvPicPr>
          <p:cNvPr id="22" name="Graphic 21" descr="Marker">
            <a:extLst>
              <a:ext uri="{FF2B5EF4-FFF2-40B4-BE49-F238E27FC236}">
                <a16:creationId xmlns:a16="http://schemas.microsoft.com/office/drawing/2014/main" id="{0E839323-CFA5-45E7-ABDA-1BF13FC2D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4921" y="4212472"/>
            <a:ext cx="570757" cy="570757"/>
          </a:xfrm>
          <a:prstGeom prst="rect">
            <a:avLst/>
          </a:prstGeom>
        </p:spPr>
      </p:pic>
      <p:pic>
        <p:nvPicPr>
          <p:cNvPr id="23" name="Graphic 22" descr="Marker">
            <a:extLst>
              <a:ext uri="{FF2B5EF4-FFF2-40B4-BE49-F238E27FC236}">
                <a16:creationId xmlns:a16="http://schemas.microsoft.com/office/drawing/2014/main" id="{6BD869B7-6875-40FE-BE46-3B8FDE2DC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1239" y="5297922"/>
            <a:ext cx="570756" cy="570756"/>
          </a:xfrm>
          <a:prstGeom prst="rect">
            <a:avLst/>
          </a:prstGeom>
        </p:spPr>
      </p:pic>
      <p:pic>
        <p:nvPicPr>
          <p:cNvPr id="24" name="Graphic 23" descr="Marker">
            <a:extLst>
              <a:ext uri="{FF2B5EF4-FFF2-40B4-BE49-F238E27FC236}">
                <a16:creationId xmlns:a16="http://schemas.microsoft.com/office/drawing/2014/main" id="{5149A96D-650D-4FC9-AE58-D99A11A307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05528" y="3518973"/>
            <a:ext cx="429043" cy="429043"/>
          </a:xfrm>
          <a:prstGeom prst="rect">
            <a:avLst/>
          </a:prstGeom>
        </p:spPr>
      </p:pic>
      <p:pic>
        <p:nvPicPr>
          <p:cNvPr id="25" name="Graphic 24" descr="Marker">
            <a:extLst>
              <a:ext uri="{FF2B5EF4-FFF2-40B4-BE49-F238E27FC236}">
                <a16:creationId xmlns:a16="http://schemas.microsoft.com/office/drawing/2014/main" id="{E50E900B-1C3E-43DC-96B0-786E615E25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0091" y="5241689"/>
            <a:ext cx="570757" cy="570757"/>
          </a:xfrm>
          <a:prstGeom prst="rect">
            <a:avLst/>
          </a:prstGeom>
        </p:spPr>
      </p:pic>
      <p:pic>
        <p:nvPicPr>
          <p:cNvPr id="30" name="Graphic 29" descr="Marker">
            <a:extLst>
              <a:ext uri="{FF2B5EF4-FFF2-40B4-BE49-F238E27FC236}">
                <a16:creationId xmlns:a16="http://schemas.microsoft.com/office/drawing/2014/main" id="{5115798E-255A-43F2-9038-081F79FF4B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4948" y="4112235"/>
            <a:ext cx="399603" cy="399603"/>
          </a:xfrm>
          <a:prstGeom prst="rect">
            <a:avLst/>
          </a:prstGeom>
        </p:spPr>
      </p:pic>
      <p:pic>
        <p:nvPicPr>
          <p:cNvPr id="33" name="Graphic 32" descr="Marker">
            <a:extLst>
              <a:ext uri="{FF2B5EF4-FFF2-40B4-BE49-F238E27FC236}">
                <a16:creationId xmlns:a16="http://schemas.microsoft.com/office/drawing/2014/main" id="{83DFC204-72AB-4953-8026-9DCF0A6A10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23760" y="4908888"/>
            <a:ext cx="512046" cy="512046"/>
          </a:xfrm>
          <a:prstGeom prst="rect">
            <a:avLst/>
          </a:prstGeom>
        </p:spPr>
      </p:pic>
      <p:pic>
        <p:nvPicPr>
          <p:cNvPr id="34" name="Graphic 33" descr="Marker">
            <a:extLst>
              <a:ext uri="{FF2B5EF4-FFF2-40B4-BE49-F238E27FC236}">
                <a16:creationId xmlns:a16="http://schemas.microsoft.com/office/drawing/2014/main" id="{E4B75DBC-711C-4B5C-B1EF-1CDBA77FF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36916" y="4526376"/>
            <a:ext cx="421417" cy="421417"/>
          </a:xfrm>
          <a:prstGeom prst="rect">
            <a:avLst/>
          </a:prstGeom>
        </p:spPr>
      </p:pic>
      <p:pic>
        <p:nvPicPr>
          <p:cNvPr id="32" name="Graphic 31" descr="Marker">
            <a:extLst>
              <a:ext uri="{FF2B5EF4-FFF2-40B4-BE49-F238E27FC236}">
                <a16:creationId xmlns:a16="http://schemas.microsoft.com/office/drawing/2014/main" id="{96F5916E-87D3-4B3B-B5AC-EFDE2C7711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02295" y="5075903"/>
            <a:ext cx="570757" cy="5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0">
              <a:schemeClr val="bg1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6BFA9-E1D0-4A39-92DC-2BFC38A5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5690716"/>
            <a:ext cx="2321219" cy="92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D293E-23A2-436B-9C69-03BB3C53C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00" y="5690714"/>
            <a:ext cx="765328" cy="923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0E4E1-5F04-44A1-929F-1D404273800A}"/>
              </a:ext>
            </a:extLst>
          </p:cNvPr>
          <p:cNvSpPr txBox="1"/>
          <p:nvPr/>
        </p:nvSpPr>
        <p:spPr>
          <a:xfrm>
            <a:off x="1190847" y="372140"/>
            <a:ext cx="902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Funding</a:t>
            </a:r>
            <a:endParaRPr lang="en-C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57FF1-4254-4082-BA33-236CC5DDB6CF}"/>
              </a:ext>
            </a:extLst>
          </p:cNvPr>
          <p:cNvSpPr txBox="1"/>
          <p:nvPr/>
        </p:nvSpPr>
        <p:spPr>
          <a:xfrm>
            <a:off x="1286539" y="1080026"/>
            <a:ext cx="860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88A48-0009-4490-AAF5-E34C58722A29}"/>
              </a:ext>
            </a:extLst>
          </p:cNvPr>
          <p:cNvSpPr txBox="1"/>
          <p:nvPr/>
        </p:nvSpPr>
        <p:spPr>
          <a:xfrm>
            <a:off x="1190847" y="1166599"/>
            <a:ext cx="8846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FF0000"/>
                </a:solidFill>
              </a:rPr>
              <a:t>CIHR Foundation Awards</a:t>
            </a:r>
            <a:r>
              <a:rPr lang="en-CA" sz="2800" dirty="0"/>
              <a:t> held by Ian Stiell and Jeff Perry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FF0000"/>
                </a:solidFill>
              </a:rPr>
              <a:t>CIHR Project Grant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(2023 Ian Stiell)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FF0000"/>
                </a:solidFill>
              </a:rPr>
              <a:t>ACT Consortium</a:t>
            </a:r>
            <a:r>
              <a:rPr lang="en-CA" sz="2800" dirty="0"/>
              <a:t> (2023 Ian Stiell)</a:t>
            </a:r>
          </a:p>
          <a:p>
            <a:endParaRPr lang="en-CA" sz="2800" dirty="0"/>
          </a:p>
          <a:p>
            <a:r>
              <a:rPr lang="en-CA" sz="2800" b="1" i="1" dirty="0">
                <a:solidFill>
                  <a:srgbClr val="FF0000"/>
                </a:solidFill>
              </a:rPr>
              <a:t>Cipher Pharmaceuticals Inc. </a:t>
            </a:r>
            <a:r>
              <a:rPr lang="en-CA" sz="2800" dirty="0"/>
              <a:t>(Canada) provides Vernakalant for all sites through an unrestricted research grant</a:t>
            </a:r>
          </a:p>
        </p:txBody>
      </p:sp>
      <p:pic>
        <p:nvPicPr>
          <p:cNvPr id="3074" name="Picture 2" descr="Free Money Tree Pictures, Download Free Clip Art, Free Clip Art on ...">
            <a:extLst>
              <a:ext uri="{FF2B5EF4-FFF2-40B4-BE49-F238E27FC236}">
                <a16:creationId xmlns:a16="http://schemas.microsoft.com/office/drawing/2014/main" id="{0ADFADB0-13A4-4B80-8E26-82ED4A4B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12" y="3936389"/>
            <a:ext cx="2490280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pher Pharmaceuticals Inc. | LinkedIn">
            <a:extLst>
              <a:ext uri="{FF2B5EF4-FFF2-40B4-BE49-F238E27FC236}">
                <a16:creationId xmlns:a16="http://schemas.microsoft.com/office/drawing/2014/main" id="{181E7EAA-23AB-4F27-B31D-C2313553F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2" b="42000"/>
          <a:stretch/>
        </p:blipFill>
        <p:spPr bwMode="auto">
          <a:xfrm>
            <a:off x="8067868" y="4490586"/>
            <a:ext cx="2819432" cy="10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36B2C-7578-705A-5F5F-E9E911350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61" y="37776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1"/>
            </a:gs>
            <a:gs pos="32000">
              <a:schemeClr val="bg1"/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6BFA9-E1D0-4A39-92DC-2BFC38A5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5690716"/>
            <a:ext cx="2321219" cy="92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D293E-23A2-436B-9C69-03BB3C53C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00" y="5690714"/>
            <a:ext cx="765328" cy="923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0E4E1-5F04-44A1-929F-1D404273800A}"/>
              </a:ext>
            </a:extLst>
          </p:cNvPr>
          <p:cNvSpPr txBox="1"/>
          <p:nvPr/>
        </p:nvSpPr>
        <p:spPr>
          <a:xfrm>
            <a:off x="1101200" y="123985"/>
            <a:ext cx="90270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Methods: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Study Design </a:t>
            </a:r>
            <a:endParaRPr lang="en-CA" sz="28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18FBE-35AB-4A38-94D5-EC6CE1C8C9EA}"/>
              </a:ext>
            </a:extLst>
          </p:cNvPr>
          <p:cNvSpPr txBox="1"/>
          <p:nvPr/>
        </p:nvSpPr>
        <p:spPr>
          <a:xfrm>
            <a:off x="1190847" y="1399243"/>
            <a:ext cx="9817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Open label, pragmatic, randomized controlled trial </a:t>
            </a:r>
            <a:r>
              <a:rPr lang="en-US" sz="2800" dirty="0"/>
              <a:t>will compare </a:t>
            </a:r>
            <a:r>
              <a:rPr lang="en-US" sz="2800" b="1" dirty="0"/>
              <a:t>IV Vernakalant </a:t>
            </a:r>
            <a:r>
              <a:rPr lang="en-US" sz="2800" dirty="0"/>
              <a:t>and </a:t>
            </a:r>
            <a:r>
              <a:rPr lang="en-US" sz="2800" b="1" dirty="0"/>
              <a:t>IV Procainamide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N = 340</a:t>
            </a:r>
          </a:p>
          <a:p>
            <a:pPr algn="ctr"/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CC2A2-46B6-4417-B87A-204CCE718D88}"/>
              </a:ext>
            </a:extLst>
          </p:cNvPr>
          <p:cNvSpPr txBox="1"/>
          <p:nvPr/>
        </p:nvSpPr>
        <p:spPr>
          <a:xfrm>
            <a:off x="1183600" y="2665462"/>
            <a:ext cx="9817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Both drugs are available for use in Canada and we want to compare their performance mirroring actual clinical use</a:t>
            </a:r>
            <a:endParaRPr lang="en-CA" sz="2800" dirty="0"/>
          </a:p>
        </p:txBody>
      </p:sp>
      <p:pic>
        <p:nvPicPr>
          <p:cNvPr id="4098" name="Picture 2" descr="iv bag clip art - Clip Art Library">
            <a:extLst>
              <a:ext uri="{FF2B5EF4-FFF2-40B4-BE49-F238E27FC236}">
                <a16:creationId xmlns:a16="http://schemas.microsoft.com/office/drawing/2014/main" id="{689525C0-693C-49AE-BEB4-397A83FC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44" y="3825010"/>
            <a:ext cx="1752069" cy="28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v bag clip art - Clip Art Library">
            <a:extLst>
              <a:ext uri="{FF2B5EF4-FFF2-40B4-BE49-F238E27FC236}">
                <a16:creationId xmlns:a16="http://schemas.microsoft.com/office/drawing/2014/main" id="{F745A143-A185-44CB-A0DD-887FAE77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64" y="3828854"/>
            <a:ext cx="1752069" cy="2875190"/>
          </a:xfrm>
          <a:prstGeom prst="rect">
            <a:avLst/>
          </a:prstGeom>
          <a:solidFill>
            <a:srgbClr val="00B0F0">
              <a:alpha val="31000"/>
            </a:srgb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CAA82-30CA-4775-8CCF-A9501D521FBE}"/>
              </a:ext>
            </a:extLst>
          </p:cNvPr>
          <p:cNvSpPr txBox="1"/>
          <p:nvPr/>
        </p:nvSpPr>
        <p:spPr>
          <a:xfrm>
            <a:off x="3680179" y="4837043"/>
            <a:ext cx="12192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PROCAINAMIDE</a:t>
            </a:r>
            <a:endParaRPr lang="en-CA" sz="1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00D4D-2B3D-48BD-8971-E2F047B60799}"/>
              </a:ext>
            </a:extLst>
          </p:cNvPr>
          <p:cNvSpPr txBox="1"/>
          <p:nvPr/>
        </p:nvSpPr>
        <p:spPr>
          <a:xfrm>
            <a:off x="6644680" y="4837042"/>
            <a:ext cx="1144653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VERNAKALANT</a:t>
            </a:r>
            <a:endParaRPr lang="en-CA" sz="1200" b="1"/>
          </a:p>
        </p:txBody>
      </p:sp>
    </p:spTree>
    <p:extLst>
      <p:ext uri="{BB962C8B-B14F-4D97-AF65-F5344CB8AC3E}">
        <p14:creationId xmlns:p14="http://schemas.microsoft.com/office/powerpoint/2010/main" val="3996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2D3AEA-2626-48F3-B1A9-874B3283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21" y="1"/>
            <a:ext cx="8602795" cy="951978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Enrolments and Screening by Site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33"/>
              </p:ext>
            </p:extLst>
          </p:nvPr>
        </p:nvGraphicFramePr>
        <p:xfrm>
          <a:off x="598019" y="1189052"/>
          <a:ext cx="10718798" cy="5313347"/>
        </p:xfrm>
        <a:graphic>
          <a:graphicData uri="http://schemas.openxmlformats.org/drawingml/2006/table">
            <a:tbl>
              <a:tblPr/>
              <a:tblGrid>
                <a:gridCol w="1566124">
                  <a:extLst>
                    <a:ext uri="{9D8B030D-6E8A-4147-A177-3AD203B41FA5}">
                      <a16:colId xmlns:a16="http://schemas.microsoft.com/office/drawing/2014/main" val="163881456"/>
                    </a:ext>
                  </a:extLst>
                </a:gridCol>
                <a:gridCol w="1159338">
                  <a:extLst>
                    <a:ext uri="{9D8B030D-6E8A-4147-A177-3AD203B41FA5}">
                      <a16:colId xmlns:a16="http://schemas.microsoft.com/office/drawing/2014/main" val="1071207066"/>
                    </a:ext>
                  </a:extLst>
                </a:gridCol>
                <a:gridCol w="935606">
                  <a:extLst>
                    <a:ext uri="{9D8B030D-6E8A-4147-A177-3AD203B41FA5}">
                      <a16:colId xmlns:a16="http://schemas.microsoft.com/office/drawing/2014/main" val="63799002"/>
                    </a:ext>
                  </a:extLst>
                </a:gridCol>
                <a:gridCol w="1016964">
                  <a:extLst>
                    <a:ext uri="{9D8B030D-6E8A-4147-A177-3AD203B41FA5}">
                      <a16:colId xmlns:a16="http://schemas.microsoft.com/office/drawing/2014/main" val="23889592"/>
                    </a:ext>
                  </a:extLst>
                </a:gridCol>
                <a:gridCol w="1220357">
                  <a:extLst>
                    <a:ext uri="{9D8B030D-6E8A-4147-A177-3AD203B41FA5}">
                      <a16:colId xmlns:a16="http://schemas.microsoft.com/office/drawing/2014/main" val="2980600193"/>
                    </a:ext>
                  </a:extLst>
                </a:gridCol>
                <a:gridCol w="1138999">
                  <a:extLst>
                    <a:ext uri="{9D8B030D-6E8A-4147-A177-3AD203B41FA5}">
                      <a16:colId xmlns:a16="http://schemas.microsoft.com/office/drawing/2014/main" val="2469709053"/>
                    </a:ext>
                  </a:extLst>
                </a:gridCol>
                <a:gridCol w="1220357">
                  <a:extLst>
                    <a:ext uri="{9D8B030D-6E8A-4147-A177-3AD203B41FA5}">
                      <a16:colId xmlns:a16="http://schemas.microsoft.com/office/drawing/2014/main" val="3237058708"/>
                    </a:ext>
                  </a:extLst>
                </a:gridCol>
                <a:gridCol w="1261035">
                  <a:extLst>
                    <a:ext uri="{9D8B030D-6E8A-4147-A177-3AD203B41FA5}">
                      <a16:colId xmlns:a16="http://schemas.microsoft.com/office/drawing/2014/main" val="3149524077"/>
                    </a:ext>
                  </a:extLst>
                </a:gridCol>
                <a:gridCol w="1200018">
                  <a:extLst>
                    <a:ext uri="{9D8B030D-6E8A-4147-A177-3AD203B41FA5}">
                      <a16:colId xmlns:a16="http://schemas.microsoft.com/office/drawing/2014/main" val="2630871453"/>
                    </a:ext>
                  </a:extLst>
                </a:gridCol>
              </a:tblGrid>
              <a:tr h="6806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Missed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Excluded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 Hours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Refused - To MD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Refused - To RA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Screened</a:t>
                      </a:r>
                    </a:p>
                  </a:txBody>
                  <a:tcPr marL="6350" marR="6350" marT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34195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Civic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14-Jun-21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44444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42025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14-Jun-21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667688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HSC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4-Oct-21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47462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MHI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12-Oct-21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692305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QHLI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DF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18-Oct-21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68082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HEJ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8-Nov-21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61542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Kingston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6-Dec-21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88193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QEII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13-Dec-21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016033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Levis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22-Feb-22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31611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VGH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3-Oct-22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768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Foothills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25-Aug-23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227078"/>
                  </a:ext>
                </a:extLst>
              </a:tr>
              <a:tr h="38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10725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64574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7C440FD-EA0A-F7CB-57F6-FB24A9171929}"/>
              </a:ext>
            </a:extLst>
          </p:cNvPr>
          <p:cNvSpPr/>
          <p:nvPr/>
        </p:nvSpPr>
        <p:spPr>
          <a:xfrm>
            <a:off x="3308280" y="6117407"/>
            <a:ext cx="1058238" cy="525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3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7345">
              <a:schemeClr val="accent1">
                <a:lumMod val="60000"/>
                <a:lumOff val="40000"/>
              </a:schemeClr>
            </a:gs>
            <a:gs pos="69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6BFA9-E1D0-4A39-92DC-2BFC38A5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5690716"/>
            <a:ext cx="2321219" cy="92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D293E-23A2-436B-9C69-03BB3C53C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00" y="5690714"/>
            <a:ext cx="765328" cy="923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0E4E1-5F04-44A1-929F-1D404273800A}"/>
              </a:ext>
            </a:extLst>
          </p:cNvPr>
          <p:cNvSpPr txBox="1"/>
          <p:nvPr/>
        </p:nvSpPr>
        <p:spPr>
          <a:xfrm>
            <a:off x="743295" y="211095"/>
            <a:ext cx="902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Enrolment Strategies </a:t>
            </a:r>
            <a:endParaRPr lang="en-CA" sz="40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A47F3-7075-4988-9EFE-6EB553382092}"/>
              </a:ext>
            </a:extLst>
          </p:cNvPr>
          <p:cNvSpPr txBox="1"/>
          <p:nvPr/>
        </p:nvSpPr>
        <p:spPr>
          <a:xfrm>
            <a:off x="961875" y="836576"/>
            <a:ext cx="102682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Launch a new promotion campaign in September 2023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4200A-8FB1-A55D-997F-56AE8BABD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115" y="1505875"/>
            <a:ext cx="3772612" cy="5313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BA26A-0E4E-169D-A9A1-4C1DECD7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72" y="1544462"/>
            <a:ext cx="2749471" cy="52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7345">
              <a:schemeClr val="accent1">
                <a:lumMod val="60000"/>
                <a:lumOff val="40000"/>
              </a:schemeClr>
            </a:gs>
            <a:gs pos="69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00E4E1-5F04-44A1-929F-1D404273800A}"/>
              </a:ext>
            </a:extLst>
          </p:cNvPr>
          <p:cNvSpPr txBox="1"/>
          <p:nvPr/>
        </p:nvSpPr>
        <p:spPr>
          <a:xfrm>
            <a:off x="743295" y="211095"/>
            <a:ext cx="902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Enrolment Strategies </a:t>
            </a:r>
            <a:endParaRPr lang="en-CA" sz="40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A47F3-7075-4988-9EFE-6EB553382092}"/>
              </a:ext>
            </a:extLst>
          </p:cNvPr>
          <p:cNvSpPr txBox="1"/>
          <p:nvPr/>
        </p:nvSpPr>
        <p:spPr>
          <a:xfrm>
            <a:off x="1069674" y="918981"/>
            <a:ext cx="1085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Encourage use of the free App: </a:t>
            </a:r>
            <a:r>
              <a:rPr lang="en-US" sz="3200" b="1" i="1" dirty="0">
                <a:solidFill>
                  <a:srgbClr val="7030A0"/>
                </a:solidFill>
              </a:rPr>
              <a:t>CAEP Atrial Fibrillation Guide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B0C7A4-4D1A-0F28-D426-E22CB83B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4" t="25205" r="50000" b="6666"/>
          <a:stretch/>
        </p:blipFill>
        <p:spPr>
          <a:xfrm>
            <a:off x="79099" y="1672402"/>
            <a:ext cx="5375598" cy="518559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5BF5E-7B10-E04C-5427-A4F89133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802" y="3429000"/>
            <a:ext cx="6806099" cy="29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D7C9F5-3CC5-4B54-A256-D714AC79D8AF}"/>
</file>

<file path=customXml/itemProps2.xml><?xml version="1.0" encoding="utf-8"?>
<ds:datastoreItem xmlns:ds="http://schemas.openxmlformats.org/officeDocument/2006/customXml" ds:itemID="{0BB9EC99-7A41-4243-B9A3-549A4AACA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5BE27-922C-464E-9542-61CF3FB9235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462</Words>
  <Application>Microsoft Macintosh PowerPoint</Application>
  <PresentationFormat>Grand écran</PresentationFormat>
  <Paragraphs>163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RAFF4 Trial: Vernakalant vs. Procainamide for Acute Atrial Fibrillation in the ED </vt:lpstr>
      <vt:lpstr>Présentation PowerPoint</vt:lpstr>
      <vt:lpstr>RAFF4 Co-Investigators</vt:lpstr>
      <vt:lpstr>Présentation PowerPoint</vt:lpstr>
      <vt:lpstr>Présentation PowerPoint</vt:lpstr>
      <vt:lpstr>Présentation PowerPoint</vt:lpstr>
      <vt:lpstr>Enrolments and Screening by Site</vt:lpstr>
      <vt:lpstr>Présentation PowerPoint</vt:lpstr>
      <vt:lpstr>Présentation PowerPoint</vt:lpstr>
      <vt:lpstr>RAFF4 Trial: Vernakalant vs. Procainamide for Acute Atrial Fibrillation in the 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RAFF4 Trial: Vernakalant vs. Procainamide for Acute Atrial Fibrillation in the ED </dc:title>
  <dc:creator>Ian Stiell</dc:creator>
  <cp:lastModifiedBy>Patrick Archambault</cp:lastModifiedBy>
  <cp:revision>6</cp:revision>
  <dcterms:created xsi:type="dcterms:W3CDTF">2020-11-10T13:49:58Z</dcterms:created>
  <dcterms:modified xsi:type="dcterms:W3CDTF">2023-09-14T13:47:29Z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0x010100293BEB1AD0340E468D477139C7E6DBD8</vt:lpwstr>
  </property>
  <property fmtid="{D5CDD505-2E9C-101B-9397-08002B2CF9AE}" pid="3" name="MediaServiceImageTags">
    <vt:lpwstr/>
  </property>
</Properties>
</file>