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authors.xml" ContentType="application/vnd.ms-powerpoint.authors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0" r:id="rId2"/>
    <p:sldId id="292" r:id="rId3"/>
    <p:sldId id="1338" r:id="rId4"/>
    <p:sldId id="1296" r:id="rId5"/>
    <p:sldId id="1077" r:id="rId6"/>
    <p:sldId id="300" r:id="rId7"/>
    <p:sldId id="1337" r:id="rId8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4DA2ED2-B3D4-0818-E57B-CA2105DF602B}" name="Blacher, Aviva" initials="BA" userId="S::aviva.blacher@PHRI.CA::c8b74450-3c34-4a03-81c1-0168641f959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260"/>
    <a:srgbClr val="3B6BA6"/>
    <a:srgbClr val="002F5F"/>
    <a:srgbClr val="9599A6"/>
    <a:srgbClr val="4B92DB"/>
    <a:srgbClr val="93BEE9"/>
    <a:srgbClr val="EDF4F6"/>
    <a:srgbClr val="CA4A42"/>
    <a:srgbClr val="3CA8D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3" autoAdjust="0"/>
    <p:restoredTop sz="93231" autoAdjust="0"/>
  </p:normalViewPr>
  <p:slideViewPr>
    <p:cSldViewPr>
      <p:cViewPr varScale="1">
        <p:scale>
          <a:sx n="42" d="100"/>
          <a:sy n="42" d="100"/>
        </p:scale>
        <p:origin x="1505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27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4BBF5-E82A-CF48-B8C0-A72183AC09BA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78A2B-B49E-B842-9AEC-A8909562D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12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0ACF1E8A-E804-4344-8BD3-42FA05D806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F7C553BF-DC38-4E5F-B442-2CAB5899CF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E18E08FD-430C-449C-A8F0-B572470A1E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857" indent="-28571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2857" indent="-228571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9999" indent="-228571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142" indent="-228571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285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427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8570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5712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6365A61-DDB8-41BD-B4F4-8CC288C17A95}" type="slidenum">
              <a:rPr lang="en-CA" altLang="en-US" smtClean="0"/>
              <a:pPr/>
              <a:t>5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Other courses of funding with logos?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78A2B-B49E-B842-9AEC-A8909562DB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6.emf"/><Relationship Id="rId7" Type="http://schemas.microsoft.com/office/2007/relationships/hdphoto" Target="../media/hdphoto1.wdp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8.jpeg"/><Relationship Id="rId10" Type="http://schemas.openxmlformats.org/officeDocument/2006/relationships/image" Target="../media/image4.png"/><Relationship Id="rId4" Type="http://schemas.openxmlformats.org/officeDocument/2006/relationships/image" Target="../media/image7.emf"/><Relationship Id="rId9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 A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rgbClr val="3B6B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914400"/>
            <a:ext cx="7315200" cy="1485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4400" y="2633472"/>
            <a:ext cx="7315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0" name="Rectangle 49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E0A63401-BC8C-6A3E-4C77-5580C24F00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51" y="6077876"/>
            <a:ext cx="1905433" cy="645849"/>
          </a:xfrm>
          <a:prstGeom prst="rect">
            <a:avLst/>
          </a:prstGeom>
        </p:spPr>
      </p:pic>
      <p:pic>
        <p:nvPicPr>
          <p:cNvPr id="1030" name="Picture 6" descr="CIHR's leaf identifier - full-colour portrait version">
            <a:extLst>
              <a:ext uri="{FF2B5EF4-FFF2-40B4-BE49-F238E27FC236}">
                <a16:creationId xmlns:a16="http://schemas.microsoft.com/office/drawing/2014/main" id="{9C328537-96AF-2DBC-9EBB-85E0592134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6089127"/>
            <a:ext cx="2548154" cy="63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F5316C-C5A1-F7CF-57D7-49B773684941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98" y="6100129"/>
            <a:ext cx="1135385" cy="627558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27FFF6-67E5-B0B2-FFB3-11B42AEF6518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0"/>
            <a:ext cx="1862032" cy="63168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3264052" y="0"/>
            <a:ext cx="58799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800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10513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800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119095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16"/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5486400">
                <a:moveTo>
                  <a:pt x="0" y="5486400"/>
                </a:moveTo>
                <a:lnTo>
                  <a:pt x="9144000" y="5486400"/>
                </a:lnTo>
                <a:lnTo>
                  <a:pt x="91440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ECF4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800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593670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4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172200"/>
          </a:xfrm>
          <a:custGeom>
            <a:avLst/>
            <a:gdLst/>
            <a:ahLst/>
            <a:cxnLst/>
            <a:rect l="l" t="t" r="r" b="b"/>
            <a:pathLst>
              <a:path w="9144000" h="5486400">
                <a:moveTo>
                  <a:pt x="0" y="5486400"/>
                </a:moveTo>
                <a:lnTo>
                  <a:pt x="9144000" y="5486400"/>
                </a:lnTo>
                <a:lnTo>
                  <a:pt x="91440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2B4260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38862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999E2ABF-315E-ADC5-5FDE-6CBCDC7DE751}"/>
              </a:ext>
            </a:extLst>
          </p:cNvPr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C5545BFB-8DCA-EA8F-C9D1-9A0EC3D895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0" y="5986787"/>
            <a:ext cx="1995189" cy="6762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06A11E1-8FEF-2200-E938-5FCC575100E8}"/>
              </a:ext>
            </a:extLst>
          </p:cNvPr>
          <p:cNvGrpSpPr/>
          <p:nvPr userDrawn="1"/>
        </p:nvGrpSpPr>
        <p:grpSpPr>
          <a:xfrm>
            <a:off x="0" y="58293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9DDFE3-1654-4E1B-1889-BD408C8558D2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2261DC5A-E1D8-03C0-BD47-88894F94E1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7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0A7617AE-8148-4CD4-D7A2-B38BFE08F26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FE9B9F2-76DB-95C0-16C6-B87C4F89B58B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F55E0DD-0E86-014D-D2CB-6D117B98645D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3F97DA3D-CEAF-F452-53DE-51B28C8F30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3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7A648453-3AE4-A127-8F57-9151157A23E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A9449F9-881A-47EE-E27A-95264E2BCB1C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98" y="6100129"/>
            <a:ext cx="1135385" cy="627558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1AA93D0-F636-774A-7072-8B20D2A3F4DA}"/>
              </a:ext>
            </a:extLst>
          </p:cNvPr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0"/>
            <a:ext cx="1862032" cy="63168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4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-47625"/>
            <a:ext cx="9144000" cy="6267964"/>
          </a:xfrm>
          <a:custGeom>
            <a:avLst/>
            <a:gdLst/>
            <a:ahLst/>
            <a:cxnLst/>
            <a:rect l="l" t="t" r="r" b="b"/>
            <a:pathLst>
              <a:path w="9144000" h="5486400">
                <a:moveTo>
                  <a:pt x="0" y="5486400"/>
                </a:moveTo>
                <a:lnTo>
                  <a:pt x="9144000" y="5486400"/>
                </a:lnTo>
                <a:lnTo>
                  <a:pt x="91440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38862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929BE9F2-5378-5926-2AC8-107236F487BD}"/>
              </a:ext>
            </a:extLst>
          </p:cNvPr>
          <p:cNvSpPr txBox="1"/>
          <p:nvPr userDrawn="1"/>
        </p:nvSpPr>
        <p:spPr>
          <a:xfrm>
            <a:off x="457200" y="6334639"/>
            <a:ext cx="1657350" cy="294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lang="en-CA" sz="1200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lang="en-CA" sz="1200"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34145B16-A3B6-5C24-8AA4-B71C04D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5937268"/>
            <a:ext cx="1523999" cy="51656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82A4C14-806E-EA8B-B6D1-28997185FE1A}"/>
              </a:ext>
            </a:extLst>
          </p:cNvPr>
          <p:cNvGrpSpPr/>
          <p:nvPr userDrawn="1"/>
        </p:nvGrpSpPr>
        <p:grpSpPr>
          <a:xfrm>
            <a:off x="0" y="5829300"/>
            <a:ext cx="9144000" cy="914400"/>
            <a:chOff x="0" y="5943600"/>
            <a:chExt cx="9144000" cy="914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53053D3-6016-5D13-F4E0-18A2D8AECEAC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31B122E1-90B7-B545-73D2-6FABC6F902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2" name="Picture 11" descr="CIHR's leaf identifier - full-colour portrait version">
              <a:extLst>
                <a:ext uri="{FF2B5EF4-FFF2-40B4-BE49-F238E27FC236}">
                  <a16:creationId xmlns:a16="http://schemas.microsoft.com/office/drawing/2014/main" id="{768C975A-FF5A-BF9C-0446-75A96BEE35C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C6C279-CD5F-B532-A23B-C0349705505A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E43B83C-075B-8A22-4956-5A6B6D9B8188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2940BE27-5EB1-49B1-AB29-D14FCC29E6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3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16346F2D-33A8-EB55-51C1-94425D01D6F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B97CE350-DDAE-7AE9-8E94-908F00C8D682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98" y="6100129"/>
            <a:ext cx="1135385" cy="627558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21A44E-B10A-EB78-55A3-72C263C77E62}"/>
              </a:ext>
            </a:extLst>
          </p:cNvPr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0"/>
            <a:ext cx="1862032" cy="631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1463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5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600700" y="0"/>
            <a:ext cx="3543300" cy="6077876"/>
          </a:xfrm>
          <a:custGeom>
            <a:avLst/>
            <a:gdLst/>
            <a:ahLst/>
            <a:cxnLst/>
            <a:rect l="l" t="t" r="r" b="b"/>
            <a:pathLst>
              <a:path w="3543300" h="5486400">
                <a:moveTo>
                  <a:pt x="0" y="5486400"/>
                </a:moveTo>
                <a:lnTo>
                  <a:pt x="3543300" y="5486400"/>
                </a:lnTo>
                <a:lnTo>
                  <a:pt x="35433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Holder 2"/>
          <p:cNvSpPr>
            <a:spLocks noGrp="1"/>
          </p:cNvSpPr>
          <p:nvPr>
            <p:ph type="title"/>
          </p:nvPr>
        </p:nvSpPr>
        <p:spPr>
          <a:xfrm>
            <a:off x="901700" y="839155"/>
            <a:ext cx="4343400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943600" y="838200"/>
            <a:ext cx="2743200" cy="45720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2057400"/>
            <a:ext cx="4343400" cy="3657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4E52DA55-9C2B-8A81-EA2A-B0C7450E16F5}"/>
              </a:ext>
            </a:extLst>
          </p:cNvPr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C003973F-6046-3F4F-017B-F2C7677F5C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0" y="5986787"/>
            <a:ext cx="1995189" cy="6762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BFCC8A4-6D51-F7C2-2A86-37AF40A02F02}"/>
              </a:ext>
            </a:extLst>
          </p:cNvPr>
          <p:cNvGrpSpPr/>
          <p:nvPr userDrawn="1"/>
        </p:nvGrpSpPr>
        <p:grpSpPr>
          <a:xfrm>
            <a:off x="0" y="58293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066651B-E350-CAA5-077A-33FE0CBBDF51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53963A4B-8F64-2FBC-3987-DD1EA15AA1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7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911AFB5F-05D0-203E-AED7-5B5CF9E2FF1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C5C6-6B3C-F4FC-7AC5-66D2CE200055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6AF07E2-F052-E57F-7AC9-FD4632F95962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BD654B39-BC7E-0BD5-5DA0-9D461872B9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3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0E57548D-D9C1-E79E-C4C6-D7E8654A89A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95C1ABC-0343-A839-E5F1-432DFB5F1492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98" y="6100129"/>
            <a:ext cx="1135385" cy="627558"/>
          </a:xfrm>
          <a:prstGeom prst="rect">
            <a:avLst/>
          </a:prstGeom>
          <a:noFill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C13550F-9B58-3C78-8927-B35E686925C0}"/>
              </a:ext>
            </a:extLst>
          </p:cNvPr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0"/>
            <a:ext cx="1862032" cy="63168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5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600700" y="0"/>
            <a:ext cx="3543300" cy="5963576"/>
          </a:xfrm>
          <a:custGeom>
            <a:avLst/>
            <a:gdLst/>
            <a:ahLst/>
            <a:cxnLst/>
            <a:rect l="l" t="t" r="r" b="b"/>
            <a:pathLst>
              <a:path w="3543300" h="5486400">
                <a:moveTo>
                  <a:pt x="0" y="5486400"/>
                </a:moveTo>
                <a:lnTo>
                  <a:pt x="3543300" y="5486400"/>
                </a:lnTo>
                <a:lnTo>
                  <a:pt x="35433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Holder 2"/>
          <p:cNvSpPr>
            <a:spLocks noGrp="1"/>
          </p:cNvSpPr>
          <p:nvPr>
            <p:ph type="title"/>
          </p:nvPr>
        </p:nvSpPr>
        <p:spPr>
          <a:xfrm>
            <a:off x="901700" y="839155"/>
            <a:ext cx="4343400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943600" y="838200"/>
            <a:ext cx="2743200" cy="45720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2057400"/>
            <a:ext cx="4343400" cy="3657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F70816BE-290E-6F44-0E27-8AAC07938473}"/>
              </a:ext>
            </a:extLst>
          </p:cNvPr>
          <p:cNvSpPr txBox="1"/>
          <p:nvPr userDrawn="1"/>
        </p:nvSpPr>
        <p:spPr>
          <a:xfrm>
            <a:off x="457200" y="6334639"/>
            <a:ext cx="1657350" cy="294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lang="en-CA" sz="1200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lang="en-CA" sz="1200"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FA72DC53-158D-734A-DB91-CEE7B67812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5937268"/>
            <a:ext cx="1523999" cy="51656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6920E3E-3FB0-5F0C-7A3E-A97FC1CD085F}"/>
              </a:ext>
            </a:extLst>
          </p:cNvPr>
          <p:cNvGrpSpPr/>
          <p:nvPr userDrawn="1"/>
        </p:nvGrpSpPr>
        <p:grpSpPr>
          <a:xfrm>
            <a:off x="0" y="58293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675A428-B228-D841-D5B4-47799DBD55A0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5F155823-D5DA-9956-F8D3-3315788F06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7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D561A061-BC6E-3033-ECF8-0EDF455A256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E93A06-F82C-2394-D096-40EFC0BDC72A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72DA3F-9CE3-7D84-79E9-510EAF8BDECB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348E29D0-F726-0BED-C87C-EE947BE6A6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1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5FAEEE96-6940-65F1-8F02-A298035EB70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62FD5E6-F54E-C241-81C5-F0225BDB0EEE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98" y="6100129"/>
            <a:ext cx="1135385" cy="627558"/>
          </a:xfrm>
          <a:prstGeom prst="rect">
            <a:avLst/>
          </a:prstGeom>
          <a:noFill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717DDE-2B4E-28A1-C38A-4DBB7516DB61}"/>
              </a:ext>
            </a:extLst>
          </p:cNvPr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0"/>
            <a:ext cx="1862032" cy="631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732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6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600700" y="0"/>
            <a:ext cx="3543300" cy="6858000"/>
          </a:xfrm>
          <a:custGeom>
            <a:avLst/>
            <a:gdLst/>
            <a:ahLst/>
            <a:cxnLst/>
            <a:rect l="l" t="t" r="r" b="b"/>
            <a:pathLst>
              <a:path w="3543300" h="5486400">
                <a:moveTo>
                  <a:pt x="0" y="5486400"/>
                </a:moveTo>
                <a:lnTo>
                  <a:pt x="3543300" y="5486400"/>
                </a:lnTo>
                <a:lnTo>
                  <a:pt x="35433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Holder 2"/>
          <p:cNvSpPr>
            <a:spLocks noGrp="1"/>
          </p:cNvSpPr>
          <p:nvPr>
            <p:ph type="title"/>
          </p:nvPr>
        </p:nvSpPr>
        <p:spPr>
          <a:xfrm>
            <a:off x="901700" y="839155"/>
            <a:ext cx="4343400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943600" y="838200"/>
            <a:ext cx="2743200" cy="5562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2057400"/>
            <a:ext cx="4343400" cy="43434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347969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6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lder 2"/>
          <p:cNvSpPr>
            <a:spLocks noGrp="1"/>
          </p:cNvSpPr>
          <p:nvPr>
            <p:ph type="title"/>
          </p:nvPr>
        </p:nvSpPr>
        <p:spPr>
          <a:xfrm>
            <a:off x="901700" y="839155"/>
            <a:ext cx="4343400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943600" y="838200"/>
            <a:ext cx="2743200" cy="5562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2057400"/>
            <a:ext cx="4343400" cy="43434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709818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rgbClr val="CA4A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" name="Holder 2"/>
          <p:cNvSpPr>
            <a:spLocks noGrp="1"/>
          </p:cNvSpPr>
          <p:nvPr>
            <p:ph type="ctrTitle"/>
          </p:nvPr>
        </p:nvSpPr>
        <p:spPr>
          <a:xfrm>
            <a:off x="914400" y="914400"/>
            <a:ext cx="7315200" cy="1485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Holder 3"/>
          <p:cNvSpPr>
            <a:spLocks noGrp="1"/>
          </p:cNvSpPr>
          <p:nvPr>
            <p:ph type="subTitle" idx="4"/>
          </p:nvPr>
        </p:nvSpPr>
        <p:spPr>
          <a:xfrm>
            <a:off x="914400" y="2633472"/>
            <a:ext cx="7315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AB02EA-A3FC-ECF5-78C8-D553707BB530}"/>
              </a:ext>
            </a:extLst>
          </p:cNvPr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7AC058-73DB-142C-E8F3-B786CB05006D}"/>
              </a:ext>
            </a:extLst>
          </p:cNvPr>
          <p:cNvGrpSpPr/>
          <p:nvPr userDrawn="1"/>
        </p:nvGrpSpPr>
        <p:grpSpPr>
          <a:xfrm>
            <a:off x="0" y="5924550"/>
            <a:ext cx="9144000" cy="914400"/>
            <a:chOff x="0" y="5943600"/>
            <a:chExt cx="9144000" cy="9144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630736-0351-33E6-DBBE-2BDBE27476B9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609CF273-572D-2D86-AE40-C7040142DE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5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2902AAEE-647D-82BB-D870-F1BA1673316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4524DD5-96EA-55D8-53CA-EC132B21D746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98" y="6100129"/>
            <a:ext cx="1135385" cy="62755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A6FADD-F785-1676-BB16-192F5FE62D14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0"/>
            <a:ext cx="1862032" cy="631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7007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7111A-FB47-4C4D-8F7F-5BEBA1ACF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598C76-7ED0-4803-B9A7-D84C2A05B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7699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26BBC-CC71-475B-AAFA-CB307417F2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77940"/>
            <a:ext cx="2103120" cy="276999"/>
          </a:xfrm>
        </p:spPr>
        <p:txBody>
          <a:bodyPr/>
          <a:lstStyle/>
          <a:p>
            <a:fld id="{22557CD2-260E-4589-A838-6FAA1B117990}" type="datetimeFigureOut">
              <a:rPr lang="en-CA" smtClean="0"/>
              <a:t>2023-09-19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00F37-D89A-48AC-A610-1C64E501E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08960" y="6377940"/>
            <a:ext cx="2926080" cy="276999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E6E82-C8A4-4C04-98F0-DE326C41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276999"/>
          </a:xfrm>
        </p:spPr>
        <p:txBody>
          <a:bodyPr/>
          <a:lstStyle/>
          <a:p>
            <a:fld id="{64923362-24DE-4955-8F8F-1338E9BC1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427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943600"/>
          </a:xfrm>
        </p:spPr>
        <p:txBody>
          <a:bodyPr vert="horz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Holder 2"/>
          <p:cNvSpPr>
            <a:spLocks noGrp="1"/>
          </p:cNvSpPr>
          <p:nvPr>
            <p:ph type="ctrTitle"/>
          </p:nvPr>
        </p:nvSpPr>
        <p:spPr>
          <a:xfrm>
            <a:off x="914400" y="914399"/>
            <a:ext cx="7315200" cy="14996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1F497D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8" name="Holder 3"/>
          <p:cNvSpPr>
            <a:spLocks noGrp="1"/>
          </p:cNvSpPr>
          <p:nvPr>
            <p:ph type="subTitle" idx="4"/>
          </p:nvPr>
        </p:nvSpPr>
        <p:spPr>
          <a:xfrm>
            <a:off x="914400" y="2633472"/>
            <a:ext cx="7315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05BADA-AAB2-BAA3-158C-D8399D9AC85A}"/>
              </a:ext>
            </a:extLst>
          </p:cNvPr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6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6803136" y="6172200"/>
            <a:ext cx="1990344" cy="453613"/>
            <a:chOff x="6163056" y="5867400"/>
            <a:chExt cx="2633848" cy="576072"/>
          </a:xfrm>
        </p:grpSpPr>
        <p:pic>
          <p:nvPicPr>
            <p:cNvPr id="20" name="Picture 19" descr="HHS_RGB.emf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3056" y="5867400"/>
              <a:ext cx="1377521" cy="484631"/>
            </a:xfrm>
            <a:prstGeom prst="rect">
              <a:avLst/>
            </a:prstGeom>
          </p:spPr>
        </p:pic>
        <p:pic>
          <p:nvPicPr>
            <p:cNvPr id="21" name="Picture 20" descr="Mac_CMYK_HS-tagline.emf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4112" y="5867400"/>
              <a:ext cx="1042792" cy="576072"/>
            </a:xfrm>
            <a:prstGeom prst="rect">
              <a:avLst/>
            </a:prstGeom>
          </p:spPr>
        </p:pic>
      </p:grpSp>
      <p:sp>
        <p:nvSpPr>
          <p:cNvPr id="15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943600"/>
          </a:xfrm>
        </p:spPr>
        <p:txBody>
          <a:bodyPr vert="horz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Holder 2"/>
          <p:cNvSpPr>
            <a:spLocks noGrp="1"/>
          </p:cNvSpPr>
          <p:nvPr>
            <p:ph type="ctrTitle"/>
          </p:nvPr>
        </p:nvSpPr>
        <p:spPr>
          <a:xfrm>
            <a:off x="914400" y="914399"/>
            <a:ext cx="7315200" cy="14996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1F497D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Holder 3"/>
          <p:cNvSpPr>
            <a:spLocks noGrp="1"/>
          </p:cNvSpPr>
          <p:nvPr>
            <p:ph type="subTitle" idx="4"/>
          </p:nvPr>
        </p:nvSpPr>
        <p:spPr>
          <a:xfrm>
            <a:off x="914400" y="2633472"/>
            <a:ext cx="7315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2" name="object 33"/>
          <p:cNvSpPr txBox="1"/>
          <p:nvPr userDrawn="1"/>
        </p:nvSpPr>
        <p:spPr>
          <a:xfrm>
            <a:off x="457200" y="6291072"/>
            <a:ext cx="1657350" cy="325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sz="1200" b="0" spc="25" dirty="0">
                <a:solidFill>
                  <a:srgbClr val="0F2C52"/>
                </a:solidFill>
                <a:latin typeface="Arial"/>
                <a:cs typeface="Arial"/>
              </a:rPr>
              <a:t>www.</a:t>
            </a:r>
            <a:r>
              <a:rPr sz="1200" b="0" spc="25" dirty="0">
                <a:solidFill>
                  <a:srgbClr val="0F2C52"/>
                </a:solidFill>
                <a:latin typeface="Tahoma"/>
                <a:cs typeface="Tahoma"/>
              </a:rPr>
              <a:t>phri</a:t>
            </a:r>
            <a:r>
              <a:rPr sz="1200" b="0" spc="25" dirty="0">
                <a:solidFill>
                  <a:srgbClr val="0F2C52"/>
                </a:solidFill>
                <a:latin typeface="Arial"/>
                <a:cs typeface="Arial"/>
              </a:rPr>
              <a:t>.ca</a:t>
            </a:r>
            <a:endParaRPr sz="1200" b="0" dirty="0">
              <a:latin typeface="Arial"/>
              <a:cs typeface="Arial"/>
            </a:endParaRPr>
          </a:p>
        </p:txBody>
      </p:sp>
      <p:pic>
        <p:nvPicPr>
          <p:cNvPr id="23" name="Picture 22" descr="PHRI_VisualIdentity_Primary_Colour.em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5925312"/>
            <a:ext cx="1855007" cy="57607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B9D4265-A1A7-8275-DAEF-15702B65B16D}"/>
              </a:ext>
            </a:extLst>
          </p:cNvPr>
          <p:cNvGrpSpPr/>
          <p:nvPr userDrawn="1"/>
        </p:nvGrpSpPr>
        <p:grpSpPr>
          <a:xfrm>
            <a:off x="0" y="5950250"/>
            <a:ext cx="9144000" cy="914400"/>
            <a:chOff x="0" y="5943600"/>
            <a:chExt cx="9144000" cy="9144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DA0EBF7-50AA-AD96-8698-9E40C149D4AD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9BDA498-1AFE-3710-E4D4-43105590B182}"/>
                </a:ext>
              </a:extLst>
            </p:cNvPr>
            <p:cNvGrpSpPr/>
            <p:nvPr userDrawn="1"/>
          </p:nvGrpSpPr>
          <p:grpSpPr>
            <a:xfrm>
              <a:off x="6803136" y="6172200"/>
              <a:ext cx="1990344" cy="453613"/>
              <a:chOff x="6163056" y="5867400"/>
              <a:chExt cx="2633848" cy="576072"/>
            </a:xfrm>
          </p:grpSpPr>
          <p:pic>
            <p:nvPicPr>
              <p:cNvPr id="7" name="Picture 6" descr="HHS_RGB.emf">
                <a:extLst>
                  <a:ext uri="{FF2B5EF4-FFF2-40B4-BE49-F238E27FC236}">
                    <a16:creationId xmlns:a16="http://schemas.microsoft.com/office/drawing/2014/main" id="{FF8EFADD-C15D-AC99-B875-236449F49B1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3056" y="5867400"/>
                <a:ext cx="1377521" cy="484631"/>
              </a:xfrm>
              <a:prstGeom prst="rect">
                <a:avLst/>
              </a:prstGeom>
            </p:spPr>
          </p:pic>
          <p:pic>
            <p:nvPicPr>
              <p:cNvPr id="8" name="Picture 7" descr="Mac_CMYK_HS-tagline.emf">
                <a:extLst>
                  <a:ext uri="{FF2B5EF4-FFF2-40B4-BE49-F238E27FC236}">
                    <a16:creationId xmlns:a16="http://schemas.microsoft.com/office/drawing/2014/main" id="{2C099CC8-84A1-A355-2ABC-51D4D635FF7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4112" y="5867400"/>
                <a:ext cx="1042792" cy="576072"/>
              </a:xfrm>
              <a:prstGeom prst="rect">
                <a:avLst/>
              </a:prstGeom>
            </p:spPr>
          </p:pic>
        </p:grpSp>
        <p:pic>
          <p:nvPicPr>
            <p:cNvPr id="5" name="Picture 4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F89D9655-06EC-7528-AAA4-2DBB5F422A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11" y="6088383"/>
              <a:ext cx="1695450" cy="574675"/>
            </a:xfrm>
            <a:prstGeom prst="rect">
              <a:avLst/>
            </a:prstGeom>
          </p:spPr>
        </p:pic>
        <p:pic>
          <p:nvPicPr>
            <p:cNvPr id="6" name="Picture 5" descr="PHRI_VisualIdentity_Primary_Colour.emf">
              <a:extLst>
                <a:ext uri="{FF2B5EF4-FFF2-40B4-BE49-F238E27FC236}">
                  <a16:creationId xmlns:a16="http://schemas.microsoft.com/office/drawing/2014/main" id="{6116ACDE-8834-D295-1EAA-29AC1A63D2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6090177"/>
              <a:ext cx="1757064" cy="545656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9B39D56-E478-FC94-099C-AC4AF688A8B9}"/>
              </a:ext>
            </a:extLst>
          </p:cNvPr>
          <p:cNvGrpSpPr/>
          <p:nvPr userDrawn="1"/>
        </p:nvGrpSpPr>
        <p:grpSpPr>
          <a:xfrm>
            <a:off x="0" y="5981284"/>
            <a:ext cx="9144000" cy="914400"/>
            <a:chOff x="0" y="5943600"/>
            <a:chExt cx="9144000" cy="914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1671EB-F545-D39E-7FDD-CFEFC366FE1D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E82DBE7E-8E51-714E-6473-FEE91A9E66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6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0B753CBC-5B8C-EBB7-B8C3-07126BBD976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A3183108-B2AB-3958-D0A7-10F797DAABDC}"/>
              </a:ext>
            </a:extLst>
          </p:cNvPr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98" y="6100129"/>
            <a:ext cx="1135385" cy="627558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4EC5BE9-8304-0B15-6690-B4068D53F630}"/>
              </a:ext>
            </a:extLst>
          </p:cNvPr>
          <p:cNvPicPr/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0"/>
            <a:ext cx="1862032" cy="631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540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1A"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raphic 21" descr="Maple Leaf with solid fill">
            <a:extLst>
              <a:ext uri="{FF2B5EF4-FFF2-40B4-BE49-F238E27FC236}">
                <a16:creationId xmlns:a16="http://schemas.microsoft.com/office/drawing/2014/main" id="{EB8ED9B5-0126-336B-7314-EC4A4DBA6F81}"/>
              </a:ext>
            </a:extLst>
          </p:cNvPr>
          <p:cNvSpPr>
            <a:spLocks noChangeAspect="1"/>
          </p:cNvSpPr>
          <p:nvPr/>
        </p:nvSpPr>
        <p:spPr>
          <a:xfrm rot="20324253">
            <a:off x="4631423" y="-118047"/>
            <a:ext cx="6942170" cy="7094094"/>
          </a:xfrm>
          <a:custGeom>
            <a:avLst/>
            <a:gdLst>
              <a:gd name="connsiteX0" fmla="*/ 4946548 w 6674596"/>
              <a:gd name="connsiteY0" fmla="*/ 4765417 h 6835145"/>
              <a:gd name="connsiteX1" fmla="*/ 6674597 w 6674596"/>
              <a:gd name="connsiteY1" fmla="*/ 3665269 h 6835145"/>
              <a:gd name="connsiteX2" fmla="*/ 6200797 w 6674596"/>
              <a:gd name="connsiteY2" fmla="*/ 3504876 h 6835145"/>
              <a:gd name="connsiteX3" fmla="*/ 6103357 w 6674596"/>
              <a:gd name="connsiteY3" fmla="*/ 3307977 h 6835145"/>
              <a:gd name="connsiteX4" fmla="*/ 6107591 w 6674596"/>
              <a:gd name="connsiteY4" fmla="*/ 3296870 h 6835145"/>
              <a:gd name="connsiteX5" fmla="*/ 6500844 w 6674596"/>
              <a:gd name="connsiteY5" fmla="*/ 2373737 h 6835145"/>
              <a:gd name="connsiteX6" fmla="*/ 5508506 w 6674596"/>
              <a:gd name="connsiteY6" fmla="*/ 2587336 h 6835145"/>
              <a:gd name="connsiteX7" fmla="*/ 5323965 w 6674596"/>
              <a:gd name="connsiteY7" fmla="*/ 2468140 h 6835145"/>
              <a:gd name="connsiteX8" fmla="*/ 5321549 w 6674596"/>
              <a:gd name="connsiteY8" fmla="*/ 2453584 h 6835145"/>
              <a:gd name="connsiteX9" fmla="*/ 5263917 w 6674596"/>
              <a:gd name="connsiteY9" fmla="*/ 1963629 h 6835145"/>
              <a:gd name="connsiteX10" fmla="*/ 4530226 w 6674596"/>
              <a:gd name="connsiteY10" fmla="*/ 2777632 h 6835145"/>
              <a:gd name="connsiteX11" fmla="*/ 4365677 w 6674596"/>
              <a:gd name="connsiteY11" fmla="*/ 2786130 h 6835145"/>
              <a:gd name="connsiteX12" fmla="*/ 4329133 w 6674596"/>
              <a:gd name="connsiteY12" fmla="*/ 2678445 h 6835145"/>
              <a:gd name="connsiteX13" fmla="*/ 4670890 w 6674596"/>
              <a:gd name="connsiteY13" fmla="*/ 833577 h 6835145"/>
              <a:gd name="connsiteX14" fmla="*/ 4075378 w 6674596"/>
              <a:gd name="connsiteY14" fmla="*/ 1230870 h 6835145"/>
              <a:gd name="connsiteX15" fmla="*/ 3859946 w 6674596"/>
              <a:gd name="connsiteY15" fmla="*/ 1187832 h 6835145"/>
              <a:gd name="connsiteX16" fmla="*/ 3846866 w 6674596"/>
              <a:gd name="connsiteY16" fmla="*/ 1163917 h 6835145"/>
              <a:gd name="connsiteX17" fmla="*/ 3337493 w 6674596"/>
              <a:gd name="connsiteY17" fmla="*/ 0 h 6835145"/>
              <a:gd name="connsiteX18" fmla="*/ 2828274 w 6674596"/>
              <a:gd name="connsiteY18" fmla="*/ 1163917 h 6835145"/>
              <a:gd name="connsiteX19" fmla="*/ 2623678 w 6674596"/>
              <a:gd name="connsiteY19" fmla="*/ 1243950 h 6835145"/>
              <a:gd name="connsiteX20" fmla="*/ 2599763 w 6674596"/>
              <a:gd name="connsiteY20" fmla="*/ 1230870 h 6835145"/>
              <a:gd name="connsiteX21" fmla="*/ 2003785 w 6674596"/>
              <a:gd name="connsiteY21" fmla="*/ 833577 h 6835145"/>
              <a:gd name="connsiteX22" fmla="*/ 2345542 w 6674596"/>
              <a:gd name="connsiteY22" fmla="*/ 2678445 h 6835145"/>
              <a:gd name="connsiteX23" fmla="*/ 2252134 w 6674596"/>
              <a:gd name="connsiteY23" fmla="*/ 2814177 h 6835145"/>
              <a:gd name="connsiteX24" fmla="*/ 2144449 w 6674596"/>
              <a:gd name="connsiteY24" fmla="*/ 2777632 h 6835145"/>
              <a:gd name="connsiteX25" fmla="*/ 1410758 w 6674596"/>
              <a:gd name="connsiteY25" fmla="*/ 1963629 h 6835145"/>
              <a:gd name="connsiteX26" fmla="*/ 1353126 w 6674596"/>
              <a:gd name="connsiteY26" fmla="*/ 2453584 h 6835145"/>
              <a:gd name="connsiteX27" fmla="*/ 1180725 w 6674596"/>
              <a:gd name="connsiteY27" fmla="*/ 2589751 h 6835145"/>
              <a:gd name="connsiteX28" fmla="*/ 1166169 w 6674596"/>
              <a:gd name="connsiteY28" fmla="*/ 2587336 h 6835145"/>
              <a:gd name="connsiteX29" fmla="*/ 173753 w 6674596"/>
              <a:gd name="connsiteY29" fmla="*/ 2373737 h 6835145"/>
              <a:gd name="connsiteX30" fmla="*/ 567006 w 6674596"/>
              <a:gd name="connsiteY30" fmla="*/ 3296870 h 6835145"/>
              <a:gd name="connsiteX31" fmla="*/ 484907 w 6674596"/>
              <a:gd name="connsiteY31" fmla="*/ 3500643 h 6835145"/>
              <a:gd name="connsiteX32" fmla="*/ 473800 w 6674596"/>
              <a:gd name="connsiteY32" fmla="*/ 3504876 h 6835145"/>
              <a:gd name="connsiteX33" fmla="*/ 0 w 6674596"/>
              <a:gd name="connsiteY33" fmla="*/ 3665269 h 6835145"/>
              <a:gd name="connsiteX34" fmla="*/ 1728437 w 6674596"/>
              <a:gd name="connsiteY34" fmla="*/ 4765417 h 6835145"/>
              <a:gd name="connsiteX35" fmla="*/ 1789255 w 6674596"/>
              <a:gd name="connsiteY35" fmla="*/ 4954160 h 6835145"/>
              <a:gd name="connsiteX36" fmla="*/ 1503654 w 6674596"/>
              <a:gd name="connsiteY36" fmla="*/ 5668200 h 6835145"/>
              <a:gd name="connsiteX37" fmla="*/ 3082029 w 6674596"/>
              <a:gd name="connsiteY37" fmla="*/ 5305005 h 6835145"/>
              <a:gd name="connsiteX38" fmla="*/ 3175143 w 6674596"/>
              <a:gd name="connsiteY38" fmla="*/ 5363282 h 6835145"/>
              <a:gd name="connsiteX39" fmla="*/ 3177022 w 6674596"/>
              <a:gd name="connsiteY39" fmla="*/ 5384541 h 6835145"/>
              <a:gd name="connsiteX40" fmla="*/ 3104476 w 6674596"/>
              <a:gd name="connsiteY40" fmla="*/ 6835145 h 6835145"/>
              <a:gd name="connsiteX41" fmla="*/ 3570509 w 6674596"/>
              <a:gd name="connsiteY41" fmla="*/ 6835145 h 6835145"/>
              <a:gd name="connsiteX42" fmla="*/ 3497963 w 6674596"/>
              <a:gd name="connsiteY42" fmla="*/ 5384308 h 6835145"/>
              <a:gd name="connsiteX43" fmla="*/ 3571946 w 6674596"/>
              <a:gd name="connsiteY43" fmla="*/ 5303118 h 6835145"/>
              <a:gd name="connsiteX44" fmla="*/ 3592956 w 6674596"/>
              <a:gd name="connsiteY44" fmla="*/ 5305005 h 6835145"/>
              <a:gd name="connsiteX45" fmla="*/ 5171331 w 6674596"/>
              <a:gd name="connsiteY45" fmla="*/ 5668200 h 6835145"/>
              <a:gd name="connsiteX46" fmla="*/ 4885731 w 6674596"/>
              <a:gd name="connsiteY46" fmla="*/ 4954160 h 6835145"/>
              <a:gd name="connsiteX47" fmla="*/ 4946548 w 6674596"/>
              <a:gd name="connsiteY47" fmla="*/ 4765417 h 683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674596" h="6835145">
                <a:moveTo>
                  <a:pt x="4946548" y="4765417"/>
                </a:moveTo>
                <a:lnTo>
                  <a:pt x="6674597" y="3665269"/>
                </a:lnTo>
                <a:lnTo>
                  <a:pt x="6200797" y="3504876"/>
                </a:lnTo>
                <a:cubicBezTo>
                  <a:pt x="6119521" y="3477411"/>
                  <a:pt x="6075893" y="3389253"/>
                  <a:pt x="6103357" y="3307977"/>
                </a:cubicBezTo>
                <a:cubicBezTo>
                  <a:pt x="6104624" y="3304226"/>
                  <a:pt x="6106037" y="3300521"/>
                  <a:pt x="6107591" y="3296870"/>
                </a:cubicBezTo>
                <a:lnTo>
                  <a:pt x="6500844" y="2373737"/>
                </a:lnTo>
                <a:lnTo>
                  <a:pt x="5508506" y="2587336"/>
                </a:lnTo>
                <a:cubicBezTo>
                  <a:pt x="5424628" y="2605379"/>
                  <a:pt x="5342008" y="2552018"/>
                  <a:pt x="5323965" y="2468140"/>
                </a:cubicBezTo>
                <a:cubicBezTo>
                  <a:pt x="5322932" y="2463332"/>
                  <a:pt x="5322124" y="2458470"/>
                  <a:pt x="5321549" y="2453584"/>
                </a:cubicBezTo>
                <a:lnTo>
                  <a:pt x="5263917" y="1963629"/>
                </a:lnTo>
                <a:lnTo>
                  <a:pt x="4530226" y="2777632"/>
                </a:lnTo>
                <a:cubicBezTo>
                  <a:pt x="4487133" y="2825416"/>
                  <a:pt x="4413461" y="2829222"/>
                  <a:pt x="4365677" y="2786130"/>
                </a:cubicBezTo>
                <a:cubicBezTo>
                  <a:pt x="4335618" y="2759022"/>
                  <a:pt x="4321777" y="2718252"/>
                  <a:pt x="4329133" y="2678445"/>
                </a:cubicBezTo>
                <a:lnTo>
                  <a:pt x="4670890" y="833577"/>
                </a:lnTo>
                <a:lnTo>
                  <a:pt x="4075378" y="1230870"/>
                </a:lnTo>
                <a:cubicBezTo>
                  <a:pt x="4004005" y="1278475"/>
                  <a:pt x="3907551" y="1259205"/>
                  <a:pt x="3859946" y="1187832"/>
                </a:cubicBezTo>
                <a:cubicBezTo>
                  <a:pt x="3854890" y="1180259"/>
                  <a:pt x="3850517" y="1172258"/>
                  <a:pt x="3846866" y="1163917"/>
                </a:cubicBezTo>
                <a:lnTo>
                  <a:pt x="3337493" y="0"/>
                </a:lnTo>
                <a:lnTo>
                  <a:pt x="2828274" y="1163917"/>
                </a:lnTo>
                <a:cubicBezTo>
                  <a:pt x="2793881" y="1242513"/>
                  <a:pt x="2702275" y="1278343"/>
                  <a:pt x="2623678" y="1243950"/>
                </a:cubicBezTo>
                <a:cubicBezTo>
                  <a:pt x="2615336" y="1240299"/>
                  <a:pt x="2607336" y="1235919"/>
                  <a:pt x="2599763" y="1230870"/>
                </a:cubicBezTo>
                <a:lnTo>
                  <a:pt x="2003785" y="833577"/>
                </a:lnTo>
                <a:lnTo>
                  <a:pt x="2345542" y="2678445"/>
                </a:lnTo>
                <a:cubicBezTo>
                  <a:pt x="2357232" y="2741717"/>
                  <a:pt x="2315413" y="2802487"/>
                  <a:pt x="2252134" y="2814177"/>
                </a:cubicBezTo>
                <a:cubicBezTo>
                  <a:pt x="2212327" y="2821532"/>
                  <a:pt x="2171557" y="2807691"/>
                  <a:pt x="2144449" y="2777632"/>
                </a:cubicBezTo>
                <a:lnTo>
                  <a:pt x="1410758" y="1963629"/>
                </a:lnTo>
                <a:lnTo>
                  <a:pt x="1353126" y="2453584"/>
                </a:lnTo>
                <a:cubicBezTo>
                  <a:pt x="1343122" y="2538791"/>
                  <a:pt x="1265931" y="2599755"/>
                  <a:pt x="1180725" y="2589751"/>
                </a:cubicBezTo>
                <a:cubicBezTo>
                  <a:pt x="1175839" y="2589177"/>
                  <a:pt x="1170977" y="2588369"/>
                  <a:pt x="1166169" y="2587336"/>
                </a:cubicBezTo>
                <a:lnTo>
                  <a:pt x="173753" y="2373737"/>
                </a:lnTo>
                <a:lnTo>
                  <a:pt x="567006" y="3296870"/>
                </a:lnTo>
                <a:cubicBezTo>
                  <a:pt x="600607" y="3375808"/>
                  <a:pt x="563845" y="3467042"/>
                  <a:pt x="484907" y="3500643"/>
                </a:cubicBezTo>
                <a:cubicBezTo>
                  <a:pt x="481256" y="3502196"/>
                  <a:pt x="477551" y="3503610"/>
                  <a:pt x="473800" y="3504876"/>
                </a:cubicBezTo>
                <a:lnTo>
                  <a:pt x="0" y="3665269"/>
                </a:lnTo>
                <a:lnTo>
                  <a:pt x="1728437" y="4765417"/>
                </a:lnTo>
                <a:cubicBezTo>
                  <a:pt x="1791453" y="4805527"/>
                  <a:pt x="1816999" y="4884807"/>
                  <a:pt x="1789255" y="4954160"/>
                </a:cubicBezTo>
                <a:lnTo>
                  <a:pt x="1503654" y="5668200"/>
                </a:lnTo>
                <a:lnTo>
                  <a:pt x="3082029" y="5305005"/>
                </a:lnTo>
                <a:cubicBezTo>
                  <a:pt x="3123832" y="5295389"/>
                  <a:pt x="3165519" y="5321479"/>
                  <a:pt x="3175143" y="5363282"/>
                </a:cubicBezTo>
                <a:cubicBezTo>
                  <a:pt x="3176743" y="5370249"/>
                  <a:pt x="3177372" y="5377403"/>
                  <a:pt x="3177022" y="5384541"/>
                </a:cubicBezTo>
                <a:lnTo>
                  <a:pt x="3104476" y="6835145"/>
                </a:lnTo>
                <a:lnTo>
                  <a:pt x="3570509" y="6835145"/>
                </a:lnTo>
                <a:lnTo>
                  <a:pt x="3497963" y="5384308"/>
                </a:lnTo>
                <a:cubicBezTo>
                  <a:pt x="3495975" y="5341457"/>
                  <a:pt x="3529094" y="5305106"/>
                  <a:pt x="3571946" y="5303118"/>
                </a:cubicBezTo>
                <a:cubicBezTo>
                  <a:pt x="3579007" y="5302784"/>
                  <a:pt x="3586075" y="5303421"/>
                  <a:pt x="3592956" y="5305005"/>
                </a:cubicBezTo>
                <a:lnTo>
                  <a:pt x="5171331" y="5668200"/>
                </a:lnTo>
                <a:lnTo>
                  <a:pt x="4885731" y="4954160"/>
                </a:lnTo>
                <a:cubicBezTo>
                  <a:pt x="4857986" y="4884807"/>
                  <a:pt x="4883533" y="4805527"/>
                  <a:pt x="4946548" y="4765417"/>
                </a:cubicBezTo>
                <a:close/>
              </a:path>
            </a:pathLst>
          </a:custGeom>
          <a:gradFill flip="none" rotWithShape="1">
            <a:gsLst>
              <a:gs pos="82000">
                <a:srgbClr val="D57771">
                  <a:alpha val="67000"/>
                </a:srgbClr>
              </a:gs>
              <a:gs pos="67000">
                <a:srgbClr val="DFA3A0"/>
              </a:gs>
              <a:gs pos="3000">
                <a:schemeClr val="accent1">
                  <a:lumMod val="5000"/>
                  <a:lumOff val="95000"/>
                  <a:alpha val="29000"/>
                </a:schemeClr>
              </a:gs>
              <a:gs pos="100000">
                <a:srgbClr val="CA4A42">
                  <a:alpha val="68000"/>
                </a:srgbClr>
              </a:gs>
            </a:gsLst>
            <a:lin ang="16200000" scaled="1"/>
            <a:tileRect/>
          </a:gradFill>
          <a:ln w="7094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CA"/>
          </a:p>
        </p:txBody>
      </p:sp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object 33"/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2" name="Picture 1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643787C2-11D4-466C-D2AC-1EFB42DE2D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6002893"/>
            <a:ext cx="1888412" cy="640080"/>
          </a:xfrm>
          <a:prstGeom prst="rect">
            <a:avLst/>
          </a:prstGeom>
        </p:spPr>
      </p:pic>
      <p:pic>
        <p:nvPicPr>
          <p:cNvPr id="3" name="Picture 2" descr="CIHR's leaf identifier - full-colour portrait version">
            <a:extLst>
              <a:ext uri="{FF2B5EF4-FFF2-40B4-BE49-F238E27FC236}">
                <a16:creationId xmlns:a16="http://schemas.microsoft.com/office/drawing/2014/main" id="{A4257D62-FC1B-9747-80B4-79701B075C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861" y="6007624"/>
            <a:ext cx="2570166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01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A"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d organic and natural maple leaf flat icon for apps and websites">
            <a:extLst>
              <a:ext uri="{FF2B5EF4-FFF2-40B4-BE49-F238E27FC236}">
                <a16:creationId xmlns:a16="http://schemas.microsoft.com/office/drawing/2014/main" id="{A5323CF2-A776-E138-0E96-A36095FC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2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artisticCrisscrossEtching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4268">
            <a:off x="3214595" y="-411406"/>
            <a:ext cx="8156299" cy="815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object 33"/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14" name="Picture 13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C4A8F806-0225-6592-A52B-A48DBAC1E2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6002893"/>
            <a:ext cx="1888412" cy="640080"/>
          </a:xfrm>
          <a:prstGeom prst="rect">
            <a:avLst/>
          </a:prstGeom>
        </p:spPr>
      </p:pic>
      <p:pic>
        <p:nvPicPr>
          <p:cNvPr id="2" name="Picture 1" descr="CIHR's leaf identifier - full-colour portrait version">
            <a:extLst>
              <a:ext uri="{FF2B5EF4-FFF2-40B4-BE49-F238E27FC236}">
                <a16:creationId xmlns:a16="http://schemas.microsoft.com/office/drawing/2014/main" id="{0B0A2EC1-44B5-B87B-F2A2-381F822712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861" y="6007624"/>
            <a:ext cx="2570166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54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3"/>
          <p:cNvSpPr txBox="1"/>
          <p:nvPr userDrawn="1"/>
        </p:nvSpPr>
        <p:spPr>
          <a:xfrm>
            <a:off x="457200" y="6334639"/>
            <a:ext cx="1657350" cy="294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lang="en-CA" sz="1200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lang="en-CA" sz="1200" b="0" dirty="0">
              <a:latin typeface="Arial"/>
              <a:cs typeface="Arial"/>
            </a:endParaRPr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2" name="Picture 1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5BA58C07-D3D7-9985-6C69-252FE2D8B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5937268"/>
            <a:ext cx="1523999" cy="516562"/>
          </a:xfrm>
          <a:prstGeom prst="rect">
            <a:avLst/>
          </a:prstGeom>
        </p:spPr>
      </p:pic>
      <p:sp>
        <p:nvSpPr>
          <p:cNvPr id="3" name="Graphic 15" descr="Maple Leaf outline">
            <a:extLst>
              <a:ext uri="{FF2B5EF4-FFF2-40B4-BE49-F238E27FC236}">
                <a16:creationId xmlns:a16="http://schemas.microsoft.com/office/drawing/2014/main" id="{1810C4AF-C006-93EA-3AED-347218A5166B}"/>
              </a:ext>
            </a:extLst>
          </p:cNvPr>
          <p:cNvSpPr/>
          <p:nvPr userDrawn="1"/>
        </p:nvSpPr>
        <p:spPr>
          <a:xfrm rot="20356013">
            <a:off x="4959032" y="-130136"/>
            <a:ext cx="7322185" cy="7118270"/>
          </a:xfrm>
          <a:custGeom>
            <a:avLst/>
            <a:gdLst>
              <a:gd name="connsiteX0" fmla="*/ 4597158 w 6257242"/>
              <a:gd name="connsiteY0" fmla="*/ 4471446 h 6136283"/>
              <a:gd name="connsiteX1" fmla="*/ 6257242 w 6257242"/>
              <a:gd name="connsiteY1" fmla="*/ 3414383 h 6136283"/>
              <a:gd name="connsiteX2" fmla="*/ 5696077 w 6257242"/>
              <a:gd name="connsiteY2" fmla="*/ 3224395 h 6136283"/>
              <a:gd name="connsiteX3" fmla="*/ 5654802 w 6257242"/>
              <a:gd name="connsiteY3" fmla="*/ 3137149 h 6136283"/>
              <a:gd name="connsiteX4" fmla="*/ 5655781 w 6257242"/>
              <a:gd name="connsiteY4" fmla="*/ 3134581 h 6136283"/>
              <a:gd name="connsiteX5" fmla="*/ 6058600 w 6257242"/>
              <a:gd name="connsiteY5" fmla="*/ 2188190 h 6136283"/>
              <a:gd name="connsiteX6" fmla="*/ 5043252 w 6257242"/>
              <a:gd name="connsiteY6" fmla="*/ 2406981 h 6136283"/>
              <a:gd name="connsiteX7" fmla="*/ 4992670 w 6257242"/>
              <a:gd name="connsiteY7" fmla="*/ 2397758 h 6136283"/>
              <a:gd name="connsiteX8" fmla="*/ 4962447 w 6257242"/>
              <a:gd name="connsiteY8" fmla="*/ 2349233 h 6136283"/>
              <a:gd name="connsiteX9" fmla="*/ 4892994 w 6257242"/>
              <a:gd name="connsiteY9" fmla="*/ 1758271 h 6136283"/>
              <a:gd name="connsiteX10" fmla="*/ 4136023 w 6257242"/>
              <a:gd name="connsiteY10" fmla="*/ 2597820 h 6136283"/>
              <a:gd name="connsiteX11" fmla="*/ 4113534 w 6257242"/>
              <a:gd name="connsiteY11" fmla="*/ 2608532 h 6136283"/>
              <a:gd name="connsiteX12" fmla="*/ 4089981 w 6257242"/>
              <a:gd name="connsiteY12" fmla="*/ 2600161 h 6136283"/>
              <a:gd name="connsiteX13" fmla="*/ 4079836 w 6257242"/>
              <a:gd name="connsiteY13" fmla="*/ 2570081 h 6136283"/>
              <a:gd name="connsiteX14" fmla="*/ 4414123 w 6257242"/>
              <a:gd name="connsiteY14" fmla="*/ 765484 h 6136283"/>
              <a:gd name="connsiteX15" fmla="*/ 3745194 w 6257242"/>
              <a:gd name="connsiteY15" fmla="*/ 1211791 h 6136283"/>
              <a:gd name="connsiteX16" fmla="*/ 3652116 w 6257242"/>
              <a:gd name="connsiteY16" fmla="*/ 1193275 h 6136283"/>
              <a:gd name="connsiteX17" fmla="*/ 3646440 w 6257242"/>
              <a:gd name="connsiteY17" fmla="*/ 1182846 h 6136283"/>
              <a:gd name="connsiteX18" fmla="*/ 3128621 w 6257242"/>
              <a:gd name="connsiteY18" fmla="*/ 0 h 6136283"/>
              <a:gd name="connsiteX19" fmla="*/ 2610732 w 6257242"/>
              <a:gd name="connsiteY19" fmla="*/ 1182846 h 6136283"/>
              <a:gd name="connsiteX20" fmla="*/ 2522194 w 6257242"/>
              <a:gd name="connsiteY20" fmla="*/ 1217325 h 6136283"/>
              <a:gd name="connsiteX21" fmla="*/ 2512049 w 6257242"/>
              <a:gd name="connsiteY21" fmla="*/ 1211791 h 6136283"/>
              <a:gd name="connsiteX22" fmla="*/ 1842765 w 6257242"/>
              <a:gd name="connsiteY22" fmla="*/ 765625 h 6136283"/>
              <a:gd name="connsiteX23" fmla="*/ 2177975 w 6257242"/>
              <a:gd name="connsiteY23" fmla="*/ 2570152 h 6136283"/>
              <a:gd name="connsiteX24" fmla="*/ 2151874 w 6257242"/>
              <a:gd name="connsiteY24" fmla="*/ 2608093 h 6136283"/>
              <a:gd name="connsiteX25" fmla="*/ 2151796 w 6257242"/>
              <a:gd name="connsiteY25" fmla="*/ 2608107 h 6136283"/>
              <a:gd name="connsiteX26" fmla="*/ 2121716 w 6257242"/>
              <a:gd name="connsiteY26" fmla="*/ 2597891 h 6136283"/>
              <a:gd name="connsiteX27" fmla="*/ 1364533 w 6257242"/>
              <a:gd name="connsiteY27" fmla="*/ 1758129 h 6136283"/>
              <a:gd name="connsiteX28" fmla="*/ 1295008 w 6257242"/>
              <a:gd name="connsiteY28" fmla="*/ 2349091 h 6136283"/>
              <a:gd name="connsiteX29" fmla="*/ 1217729 w 6257242"/>
              <a:gd name="connsiteY29" fmla="*/ 2407414 h 6136283"/>
              <a:gd name="connsiteX30" fmla="*/ 1214274 w 6257242"/>
              <a:gd name="connsiteY30" fmla="*/ 2406839 h 6136283"/>
              <a:gd name="connsiteX31" fmla="*/ 198643 w 6257242"/>
              <a:gd name="connsiteY31" fmla="*/ 2188190 h 6136283"/>
              <a:gd name="connsiteX32" fmla="*/ 601745 w 6257242"/>
              <a:gd name="connsiteY32" fmla="*/ 3134510 h 6136283"/>
              <a:gd name="connsiteX33" fmla="*/ 602242 w 6257242"/>
              <a:gd name="connsiteY33" fmla="*/ 3185873 h 6136283"/>
              <a:gd name="connsiteX34" fmla="*/ 561378 w 6257242"/>
              <a:gd name="connsiteY34" fmla="*/ 3224395 h 6136283"/>
              <a:gd name="connsiteX35" fmla="*/ 0 w 6257242"/>
              <a:gd name="connsiteY35" fmla="*/ 3414383 h 6136283"/>
              <a:gd name="connsiteX36" fmla="*/ 1660865 w 6257242"/>
              <a:gd name="connsiteY36" fmla="*/ 4471446 h 6136283"/>
              <a:gd name="connsiteX37" fmla="*/ 1687185 w 6257242"/>
              <a:gd name="connsiteY37" fmla="*/ 4552960 h 6136283"/>
              <a:gd name="connsiteX38" fmla="*/ 1382978 w 6257242"/>
              <a:gd name="connsiteY38" fmla="*/ 5313477 h 6136283"/>
              <a:gd name="connsiteX39" fmla="*/ 3057677 w 6257242"/>
              <a:gd name="connsiteY39" fmla="*/ 4927402 h 6136283"/>
              <a:gd name="connsiteX40" fmla="*/ 3057677 w 6257242"/>
              <a:gd name="connsiteY40" fmla="*/ 6065339 h 6136283"/>
              <a:gd name="connsiteX41" fmla="*/ 3128621 w 6257242"/>
              <a:gd name="connsiteY41" fmla="*/ 6136283 h 6136283"/>
              <a:gd name="connsiteX42" fmla="*/ 3199565 w 6257242"/>
              <a:gd name="connsiteY42" fmla="*/ 6065339 h 6136283"/>
              <a:gd name="connsiteX43" fmla="*/ 3199565 w 6257242"/>
              <a:gd name="connsiteY43" fmla="*/ 4329558 h 6136283"/>
              <a:gd name="connsiteX44" fmla="*/ 4516779 w 6257242"/>
              <a:gd name="connsiteY44" fmla="*/ 3432474 h 6136283"/>
              <a:gd name="connsiteX45" fmla="*/ 4535544 w 6257242"/>
              <a:gd name="connsiteY45" fmla="*/ 3333826 h 6136283"/>
              <a:gd name="connsiteX46" fmla="*/ 4436896 w 6257242"/>
              <a:gd name="connsiteY46" fmla="*/ 3315062 h 6136283"/>
              <a:gd name="connsiteX47" fmla="*/ 3199565 w 6257242"/>
              <a:gd name="connsiteY47" fmla="*/ 4157590 h 6136283"/>
              <a:gd name="connsiteX48" fmla="*/ 3199565 w 6257242"/>
              <a:gd name="connsiteY48" fmla="*/ 1879656 h 6136283"/>
              <a:gd name="connsiteX49" fmla="*/ 3128621 w 6257242"/>
              <a:gd name="connsiteY49" fmla="*/ 1808712 h 6136283"/>
              <a:gd name="connsiteX50" fmla="*/ 3057677 w 6257242"/>
              <a:gd name="connsiteY50" fmla="*/ 1879656 h 6136283"/>
              <a:gd name="connsiteX51" fmla="*/ 3057677 w 6257242"/>
              <a:gd name="connsiteY51" fmla="*/ 4157590 h 6136283"/>
              <a:gd name="connsiteX52" fmla="*/ 1820914 w 6257242"/>
              <a:gd name="connsiteY52" fmla="*/ 3315062 h 6136283"/>
              <a:gd name="connsiteX53" fmla="*/ 1722338 w 6257242"/>
              <a:gd name="connsiteY53" fmla="*/ 3333755 h 6136283"/>
              <a:gd name="connsiteX54" fmla="*/ 1741032 w 6257242"/>
              <a:gd name="connsiteY54" fmla="*/ 3432332 h 6136283"/>
              <a:gd name="connsiteX55" fmla="*/ 3057677 w 6257242"/>
              <a:gd name="connsiteY55" fmla="*/ 4329558 h 6136283"/>
              <a:gd name="connsiteX56" fmla="*/ 3057677 w 6257242"/>
              <a:gd name="connsiteY56" fmla="*/ 4782037 h 6136283"/>
              <a:gd name="connsiteX57" fmla="*/ 1615532 w 6257242"/>
              <a:gd name="connsiteY57" fmla="*/ 5114338 h 6136283"/>
              <a:gd name="connsiteX58" fmla="*/ 1818928 w 6257242"/>
              <a:gd name="connsiteY58" fmla="*/ 4605813 h 6136283"/>
              <a:gd name="connsiteX59" fmla="*/ 1737130 w 6257242"/>
              <a:gd name="connsiteY59" fmla="*/ 4351905 h 6136283"/>
              <a:gd name="connsiteX60" fmla="*/ 326341 w 6257242"/>
              <a:gd name="connsiteY60" fmla="*/ 3453828 h 6136283"/>
              <a:gd name="connsiteX61" fmla="*/ 607350 w 6257242"/>
              <a:gd name="connsiteY61" fmla="*/ 3358692 h 6136283"/>
              <a:gd name="connsiteX62" fmla="*/ 621964 w 6257242"/>
              <a:gd name="connsiteY62" fmla="*/ 3353088 h 6136283"/>
              <a:gd name="connsiteX63" fmla="*/ 732424 w 6257242"/>
              <a:gd name="connsiteY63" fmla="*/ 3078890 h 6136283"/>
              <a:gd name="connsiteX64" fmla="*/ 436588 w 6257242"/>
              <a:gd name="connsiteY64" fmla="*/ 2384563 h 6136283"/>
              <a:gd name="connsiteX65" fmla="*/ 1185045 w 6257242"/>
              <a:gd name="connsiteY65" fmla="*/ 2545605 h 6136283"/>
              <a:gd name="connsiteX66" fmla="*/ 1204271 w 6257242"/>
              <a:gd name="connsiteY66" fmla="*/ 2548798 h 6136283"/>
              <a:gd name="connsiteX67" fmla="*/ 1436179 w 6257242"/>
              <a:gd name="connsiteY67" fmla="*/ 2365706 h 6136283"/>
              <a:gd name="connsiteX68" fmla="*/ 1436186 w 6257242"/>
              <a:gd name="connsiteY68" fmla="*/ 2365621 h 6136283"/>
              <a:gd name="connsiteX69" fmla="*/ 1469104 w 6257242"/>
              <a:gd name="connsiteY69" fmla="*/ 2085747 h 6136283"/>
              <a:gd name="connsiteX70" fmla="*/ 2016222 w 6257242"/>
              <a:gd name="connsiteY70" fmla="*/ 2692814 h 6136283"/>
              <a:gd name="connsiteX71" fmla="*/ 2177478 w 6257242"/>
              <a:gd name="connsiteY71" fmla="*/ 2747582 h 6136283"/>
              <a:gd name="connsiteX72" fmla="*/ 2317379 w 6257242"/>
              <a:gd name="connsiteY72" fmla="*/ 2544257 h 6136283"/>
              <a:gd name="connsiteX73" fmla="*/ 2044245 w 6257242"/>
              <a:gd name="connsiteY73" fmla="*/ 1069903 h 6136283"/>
              <a:gd name="connsiteX74" fmla="*/ 2434436 w 6257242"/>
              <a:gd name="connsiteY74" fmla="*/ 1329841 h 6136283"/>
              <a:gd name="connsiteX75" fmla="*/ 2466574 w 6257242"/>
              <a:gd name="connsiteY75" fmla="*/ 1347365 h 6136283"/>
              <a:gd name="connsiteX76" fmla="*/ 2741765 w 6257242"/>
              <a:gd name="connsiteY76" fmla="*/ 1239743 h 6136283"/>
              <a:gd name="connsiteX77" fmla="*/ 3128621 w 6257242"/>
              <a:gd name="connsiteY77" fmla="*/ 353939 h 6136283"/>
              <a:gd name="connsiteX78" fmla="*/ 3516329 w 6257242"/>
              <a:gd name="connsiteY78" fmla="*/ 1239814 h 6136283"/>
              <a:gd name="connsiteX79" fmla="*/ 3791031 w 6257242"/>
              <a:gd name="connsiteY79" fmla="*/ 1347804 h 6136283"/>
              <a:gd name="connsiteX80" fmla="*/ 3823871 w 6257242"/>
              <a:gd name="connsiteY80" fmla="*/ 1329841 h 6136283"/>
              <a:gd name="connsiteX81" fmla="*/ 4213281 w 6257242"/>
              <a:gd name="connsiteY81" fmla="*/ 1069974 h 6136283"/>
              <a:gd name="connsiteX82" fmla="*/ 3940360 w 6257242"/>
              <a:gd name="connsiteY82" fmla="*/ 2544257 h 6136283"/>
              <a:gd name="connsiteX83" fmla="*/ 3995058 w 6257242"/>
              <a:gd name="connsiteY83" fmla="*/ 2705513 h 6136283"/>
              <a:gd name="connsiteX84" fmla="*/ 4241346 w 6257242"/>
              <a:gd name="connsiteY84" fmla="*/ 2692920 h 6136283"/>
              <a:gd name="connsiteX85" fmla="*/ 4241446 w 6257242"/>
              <a:gd name="connsiteY85" fmla="*/ 2692814 h 6136283"/>
              <a:gd name="connsiteX86" fmla="*/ 4788706 w 6257242"/>
              <a:gd name="connsiteY86" fmla="*/ 2085818 h 6136283"/>
              <a:gd name="connsiteX87" fmla="*/ 4821624 w 6257242"/>
              <a:gd name="connsiteY87" fmla="*/ 2365834 h 6136283"/>
              <a:gd name="connsiteX88" fmla="*/ 4824888 w 6257242"/>
              <a:gd name="connsiteY88" fmla="*/ 2385201 h 6136283"/>
              <a:gd name="connsiteX89" fmla="*/ 5073191 w 6257242"/>
              <a:gd name="connsiteY89" fmla="*/ 2545534 h 6136283"/>
              <a:gd name="connsiteX90" fmla="*/ 5821151 w 6257242"/>
              <a:gd name="connsiteY90" fmla="*/ 2384563 h 6136283"/>
              <a:gd name="connsiteX91" fmla="*/ 5525458 w 6257242"/>
              <a:gd name="connsiteY91" fmla="*/ 3078748 h 6136283"/>
              <a:gd name="connsiteX92" fmla="*/ 5519640 w 6257242"/>
              <a:gd name="connsiteY92" fmla="*/ 3093930 h 6136283"/>
              <a:gd name="connsiteX93" fmla="*/ 5650673 w 6257242"/>
              <a:gd name="connsiteY93" fmla="*/ 3358763 h 6136283"/>
              <a:gd name="connsiteX94" fmla="*/ 5931398 w 6257242"/>
              <a:gd name="connsiteY94" fmla="*/ 3453828 h 6136283"/>
              <a:gd name="connsiteX95" fmla="*/ 4520610 w 6257242"/>
              <a:gd name="connsiteY95" fmla="*/ 4351905 h 6136283"/>
              <a:gd name="connsiteX96" fmla="*/ 4438811 w 6257242"/>
              <a:gd name="connsiteY96" fmla="*/ 4605813 h 6136283"/>
              <a:gd name="connsiteX97" fmla="*/ 4642278 w 6257242"/>
              <a:gd name="connsiteY97" fmla="*/ 5114338 h 6136283"/>
              <a:gd name="connsiteX98" fmla="*/ 3432687 w 6257242"/>
              <a:gd name="connsiteY98" fmla="*/ 4835174 h 6136283"/>
              <a:gd name="connsiteX99" fmla="*/ 3347589 w 6257242"/>
              <a:gd name="connsiteY99" fmla="*/ 4888347 h 6136283"/>
              <a:gd name="connsiteX100" fmla="*/ 3400762 w 6257242"/>
              <a:gd name="connsiteY100" fmla="*/ 4973444 h 6136283"/>
              <a:gd name="connsiteX101" fmla="*/ 4874761 w 6257242"/>
              <a:gd name="connsiteY101" fmla="*/ 5313974 h 6136283"/>
              <a:gd name="connsiteX102" fmla="*/ 4570625 w 6257242"/>
              <a:gd name="connsiteY102" fmla="*/ 4553173 h 6136283"/>
              <a:gd name="connsiteX103" fmla="*/ 4597158 w 6257242"/>
              <a:gd name="connsiteY103" fmla="*/ 4471446 h 6136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257242" h="6136283">
                <a:moveTo>
                  <a:pt x="4597158" y="4471446"/>
                </a:moveTo>
                <a:lnTo>
                  <a:pt x="6257242" y="3414383"/>
                </a:lnTo>
                <a:lnTo>
                  <a:pt x="5696077" y="3224395"/>
                </a:lnTo>
                <a:cubicBezTo>
                  <a:pt x="5660584" y="3211697"/>
                  <a:pt x="5642110" y="3172635"/>
                  <a:pt x="5654802" y="3137149"/>
                </a:cubicBezTo>
                <a:cubicBezTo>
                  <a:pt x="5655114" y="3136283"/>
                  <a:pt x="5655441" y="3135432"/>
                  <a:pt x="5655781" y="3134581"/>
                </a:cubicBezTo>
                <a:lnTo>
                  <a:pt x="6058600" y="2188190"/>
                </a:lnTo>
                <a:lnTo>
                  <a:pt x="5043252" y="2406981"/>
                </a:lnTo>
                <a:cubicBezTo>
                  <a:pt x="5025836" y="2410770"/>
                  <a:pt x="5007632" y="2407449"/>
                  <a:pt x="4992670" y="2397758"/>
                </a:cubicBezTo>
                <a:cubicBezTo>
                  <a:pt x="4976168" y="2386599"/>
                  <a:pt x="4965186" y="2368962"/>
                  <a:pt x="4962447" y="2349233"/>
                </a:cubicBezTo>
                <a:lnTo>
                  <a:pt x="4892994" y="1758271"/>
                </a:lnTo>
                <a:lnTo>
                  <a:pt x="4136023" y="2597820"/>
                </a:lnTo>
                <a:cubicBezTo>
                  <a:pt x="4130248" y="2604233"/>
                  <a:pt x="4122154" y="2608093"/>
                  <a:pt x="4113534" y="2608532"/>
                </a:cubicBezTo>
                <a:cubicBezTo>
                  <a:pt x="4104872" y="2609050"/>
                  <a:pt x="4096373" y="2606028"/>
                  <a:pt x="4089981" y="2600161"/>
                </a:cubicBezTo>
                <a:cubicBezTo>
                  <a:pt x="4081645" y="2592549"/>
                  <a:pt x="4077814" y="2581184"/>
                  <a:pt x="4079836" y="2570081"/>
                </a:cubicBezTo>
                <a:lnTo>
                  <a:pt x="4414123" y="765484"/>
                </a:lnTo>
                <a:lnTo>
                  <a:pt x="3745194" y="1211791"/>
                </a:lnTo>
                <a:cubicBezTo>
                  <a:pt x="3714362" y="1232294"/>
                  <a:pt x="3672753" y="1224015"/>
                  <a:pt x="3652116" y="1193275"/>
                </a:cubicBezTo>
                <a:cubicBezTo>
                  <a:pt x="3649987" y="1189933"/>
                  <a:pt x="3648093" y="1186450"/>
                  <a:pt x="3646440" y="1182846"/>
                </a:cubicBezTo>
                <a:lnTo>
                  <a:pt x="3128621" y="0"/>
                </a:lnTo>
                <a:lnTo>
                  <a:pt x="2610732" y="1182846"/>
                </a:lnTo>
                <a:cubicBezTo>
                  <a:pt x="2595720" y="1216729"/>
                  <a:pt x="2556169" y="1232131"/>
                  <a:pt x="2522194" y="1217325"/>
                </a:cubicBezTo>
                <a:cubicBezTo>
                  <a:pt x="2518675" y="1215750"/>
                  <a:pt x="2515277" y="1213898"/>
                  <a:pt x="2512049" y="1211791"/>
                </a:cubicBezTo>
                <a:lnTo>
                  <a:pt x="1842765" y="765625"/>
                </a:lnTo>
                <a:lnTo>
                  <a:pt x="2177975" y="2570152"/>
                </a:lnTo>
                <a:cubicBezTo>
                  <a:pt x="2181245" y="2587838"/>
                  <a:pt x="2169561" y="2604822"/>
                  <a:pt x="2151874" y="2608093"/>
                </a:cubicBezTo>
                <a:cubicBezTo>
                  <a:pt x="2151846" y="2608100"/>
                  <a:pt x="2151825" y="2608100"/>
                  <a:pt x="2151796" y="2608107"/>
                </a:cubicBezTo>
                <a:cubicBezTo>
                  <a:pt x="2140665" y="2610285"/>
                  <a:pt x="2129215" y="2606397"/>
                  <a:pt x="2121716" y="2597891"/>
                </a:cubicBezTo>
                <a:lnTo>
                  <a:pt x="1364533" y="1758129"/>
                </a:lnTo>
                <a:lnTo>
                  <a:pt x="1295008" y="2349091"/>
                </a:lnTo>
                <a:cubicBezTo>
                  <a:pt x="1289772" y="2386535"/>
                  <a:pt x="1255173" y="2412650"/>
                  <a:pt x="1217729" y="2407414"/>
                </a:cubicBezTo>
                <a:cubicBezTo>
                  <a:pt x="1216573" y="2407251"/>
                  <a:pt x="1215423" y="2407059"/>
                  <a:pt x="1214274" y="2406839"/>
                </a:cubicBezTo>
                <a:lnTo>
                  <a:pt x="198643" y="2188190"/>
                </a:lnTo>
                <a:lnTo>
                  <a:pt x="601745" y="3134510"/>
                </a:lnTo>
                <a:cubicBezTo>
                  <a:pt x="608712" y="3150891"/>
                  <a:pt x="608896" y="3169364"/>
                  <a:pt x="602242" y="3185873"/>
                </a:cubicBezTo>
                <a:cubicBezTo>
                  <a:pt x="594615" y="3203871"/>
                  <a:pt x="579788" y="3217840"/>
                  <a:pt x="561378" y="3224395"/>
                </a:cubicBezTo>
                <a:lnTo>
                  <a:pt x="0" y="3414383"/>
                </a:lnTo>
                <a:lnTo>
                  <a:pt x="1660865" y="4471446"/>
                </a:lnTo>
                <a:cubicBezTo>
                  <a:pt x="1688115" y="4488742"/>
                  <a:pt x="1699175" y="4522993"/>
                  <a:pt x="1687185" y="4552960"/>
                </a:cubicBezTo>
                <a:lnTo>
                  <a:pt x="1382978" y="5313477"/>
                </a:lnTo>
                <a:lnTo>
                  <a:pt x="3057677" y="4927402"/>
                </a:lnTo>
                <a:lnTo>
                  <a:pt x="3057677" y="6065339"/>
                </a:lnTo>
                <a:cubicBezTo>
                  <a:pt x="3057677" y="6104522"/>
                  <a:pt x="3089439" y="6136283"/>
                  <a:pt x="3128621" y="6136283"/>
                </a:cubicBezTo>
                <a:cubicBezTo>
                  <a:pt x="3167804" y="6136283"/>
                  <a:pt x="3199565" y="6104522"/>
                  <a:pt x="3199565" y="6065339"/>
                </a:cubicBezTo>
                <a:lnTo>
                  <a:pt x="3199565" y="4329558"/>
                </a:lnTo>
                <a:lnTo>
                  <a:pt x="4516779" y="3432474"/>
                </a:lnTo>
                <a:cubicBezTo>
                  <a:pt x="4549200" y="3410417"/>
                  <a:pt x="4557600" y="3366247"/>
                  <a:pt x="4535544" y="3333826"/>
                </a:cubicBezTo>
                <a:cubicBezTo>
                  <a:pt x="4513487" y="3301405"/>
                  <a:pt x="4469317" y="3293005"/>
                  <a:pt x="4436896" y="3315062"/>
                </a:cubicBezTo>
                <a:lnTo>
                  <a:pt x="3199565" y="4157590"/>
                </a:lnTo>
                <a:lnTo>
                  <a:pt x="3199565" y="1879656"/>
                </a:lnTo>
                <a:cubicBezTo>
                  <a:pt x="3199565" y="1840474"/>
                  <a:pt x="3167804" y="1808712"/>
                  <a:pt x="3128621" y="1808712"/>
                </a:cubicBezTo>
                <a:cubicBezTo>
                  <a:pt x="3089439" y="1808712"/>
                  <a:pt x="3057677" y="1840474"/>
                  <a:pt x="3057677" y="1879656"/>
                </a:cubicBezTo>
                <a:lnTo>
                  <a:pt x="3057677" y="4157590"/>
                </a:lnTo>
                <a:lnTo>
                  <a:pt x="1820914" y="3315062"/>
                </a:lnTo>
                <a:cubicBezTo>
                  <a:pt x="1788529" y="3293005"/>
                  <a:pt x="1744394" y="3301370"/>
                  <a:pt x="1722338" y="3333755"/>
                </a:cubicBezTo>
                <a:cubicBezTo>
                  <a:pt x="1700282" y="3366141"/>
                  <a:pt x="1708646" y="3410275"/>
                  <a:pt x="1741032" y="3432332"/>
                </a:cubicBezTo>
                <a:lnTo>
                  <a:pt x="3057677" y="4329558"/>
                </a:lnTo>
                <a:lnTo>
                  <a:pt x="3057677" y="4782037"/>
                </a:lnTo>
                <a:lnTo>
                  <a:pt x="1615532" y="5114338"/>
                </a:lnTo>
                <a:lnTo>
                  <a:pt x="1818928" y="4605813"/>
                </a:lnTo>
                <a:cubicBezTo>
                  <a:pt x="1856181" y="4512515"/>
                  <a:pt x="1821837" y="4405907"/>
                  <a:pt x="1737130" y="4351905"/>
                </a:cubicBezTo>
                <a:lnTo>
                  <a:pt x="326341" y="3453828"/>
                </a:lnTo>
                <a:lnTo>
                  <a:pt x="607350" y="3358692"/>
                </a:lnTo>
                <a:cubicBezTo>
                  <a:pt x="612316" y="3356990"/>
                  <a:pt x="617140" y="3355145"/>
                  <a:pt x="621964" y="3353088"/>
                </a:cubicBezTo>
                <a:cubicBezTo>
                  <a:pt x="728075" y="3307769"/>
                  <a:pt x="777487" y="3185114"/>
                  <a:pt x="732424" y="3078890"/>
                </a:cubicBezTo>
                <a:lnTo>
                  <a:pt x="436588" y="2384563"/>
                </a:lnTo>
                <a:lnTo>
                  <a:pt x="1185045" y="2545605"/>
                </a:lnTo>
                <a:cubicBezTo>
                  <a:pt x="1191359" y="2546953"/>
                  <a:pt x="1197673" y="2548017"/>
                  <a:pt x="1204271" y="2548798"/>
                </a:cubicBezTo>
                <a:cubicBezTo>
                  <a:pt x="1318866" y="2562277"/>
                  <a:pt x="1422700" y="2480301"/>
                  <a:pt x="1436179" y="2365706"/>
                </a:cubicBezTo>
                <a:cubicBezTo>
                  <a:pt x="1436179" y="2365678"/>
                  <a:pt x="1436186" y="2365649"/>
                  <a:pt x="1436186" y="2365621"/>
                </a:cubicBezTo>
                <a:lnTo>
                  <a:pt x="1469104" y="2085747"/>
                </a:lnTo>
                <a:lnTo>
                  <a:pt x="2016222" y="2692814"/>
                </a:lnTo>
                <a:cubicBezTo>
                  <a:pt x="2057008" y="2737544"/>
                  <a:pt x="2117885" y="2758224"/>
                  <a:pt x="2177478" y="2747582"/>
                </a:cubicBezTo>
                <a:cubicBezTo>
                  <a:pt x="2272209" y="2729995"/>
                  <a:pt x="2334810" y="2639017"/>
                  <a:pt x="2317379" y="2544257"/>
                </a:cubicBezTo>
                <a:lnTo>
                  <a:pt x="2044245" y="1069903"/>
                </a:lnTo>
                <a:lnTo>
                  <a:pt x="2434436" y="1329841"/>
                </a:lnTo>
                <a:cubicBezTo>
                  <a:pt x="2444603" y="1336631"/>
                  <a:pt x="2455358" y="1342498"/>
                  <a:pt x="2466574" y="1347365"/>
                </a:cubicBezTo>
                <a:cubicBezTo>
                  <a:pt x="2572287" y="1393478"/>
                  <a:pt x="2695382" y="1345336"/>
                  <a:pt x="2741765" y="1239743"/>
                </a:cubicBezTo>
                <a:lnTo>
                  <a:pt x="3128621" y="353939"/>
                </a:lnTo>
                <a:lnTo>
                  <a:pt x="3516329" y="1239814"/>
                </a:lnTo>
                <a:cubicBezTo>
                  <a:pt x="3562365" y="1345492"/>
                  <a:pt x="3685353" y="1393840"/>
                  <a:pt x="3791031" y="1347804"/>
                </a:cubicBezTo>
                <a:cubicBezTo>
                  <a:pt x="3802495" y="1342817"/>
                  <a:pt x="3813484" y="1336801"/>
                  <a:pt x="3823871" y="1329841"/>
                </a:cubicBezTo>
                <a:lnTo>
                  <a:pt x="4213281" y="1069974"/>
                </a:lnTo>
                <a:lnTo>
                  <a:pt x="3940360" y="2544257"/>
                </a:lnTo>
                <a:cubicBezTo>
                  <a:pt x="3929563" y="2603843"/>
                  <a:pt x="3950235" y="2664791"/>
                  <a:pt x="3995058" y="2705513"/>
                </a:cubicBezTo>
                <a:cubicBezTo>
                  <a:pt x="4066548" y="2770050"/>
                  <a:pt x="4176816" y="2764410"/>
                  <a:pt x="4241346" y="2692920"/>
                </a:cubicBezTo>
                <a:cubicBezTo>
                  <a:pt x="4241382" y="2692885"/>
                  <a:pt x="4241410" y="2692849"/>
                  <a:pt x="4241446" y="2692814"/>
                </a:cubicBezTo>
                <a:lnTo>
                  <a:pt x="4788706" y="2085818"/>
                </a:lnTo>
                <a:lnTo>
                  <a:pt x="4821624" y="2365834"/>
                </a:lnTo>
                <a:cubicBezTo>
                  <a:pt x="4822404" y="2372219"/>
                  <a:pt x="4823468" y="2378533"/>
                  <a:pt x="4824888" y="2385201"/>
                </a:cubicBezTo>
                <a:cubicBezTo>
                  <a:pt x="4849214" y="2498016"/>
                  <a:pt x="4960355" y="2569783"/>
                  <a:pt x="5073191" y="2545534"/>
                </a:cubicBezTo>
                <a:lnTo>
                  <a:pt x="5821151" y="2384563"/>
                </a:lnTo>
                <a:lnTo>
                  <a:pt x="5525458" y="3078748"/>
                </a:lnTo>
                <a:cubicBezTo>
                  <a:pt x="5523266" y="3083707"/>
                  <a:pt x="5521321" y="3088772"/>
                  <a:pt x="5519640" y="3093930"/>
                </a:cubicBezTo>
                <a:cubicBezTo>
                  <a:pt x="5482856" y="3203233"/>
                  <a:pt x="5541470" y="3321688"/>
                  <a:pt x="5650673" y="3358763"/>
                </a:cubicBezTo>
                <a:lnTo>
                  <a:pt x="5931398" y="3453828"/>
                </a:lnTo>
                <a:lnTo>
                  <a:pt x="4520610" y="4351905"/>
                </a:lnTo>
                <a:cubicBezTo>
                  <a:pt x="4435974" y="4405964"/>
                  <a:pt x="4401644" y="4512515"/>
                  <a:pt x="4438811" y="4605813"/>
                </a:cubicBezTo>
                <a:lnTo>
                  <a:pt x="4642278" y="5114338"/>
                </a:lnTo>
                <a:lnTo>
                  <a:pt x="3432687" y="4835174"/>
                </a:lnTo>
                <a:cubicBezTo>
                  <a:pt x="3394505" y="4826356"/>
                  <a:pt x="3356408" y="4850165"/>
                  <a:pt x="3347589" y="4888347"/>
                </a:cubicBezTo>
                <a:cubicBezTo>
                  <a:pt x="3338771" y="4926528"/>
                  <a:pt x="3362580" y="4964625"/>
                  <a:pt x="3400762" y="4973444"/>
                </a:cubicBezTo>
                <a:lnTo>
                  <a:pt x="4874761" y="5313974"/>
                </a:lnTo>
                <a:lnTo>
                  <a:pt x="4570625" y="4553173"/>
                </a:lnTo>
                <a:cubicBezTo>
                  <a:pt x="4558586" y="4523100"/>
                  <a:pt x="4569745" y="4488713"/>
                  <a:pt x="4597158" y="4471446"/>
                </a:cubicBezTo>
                <a:close/>
              </a:path>
            </a:pathLst>
          </a:custGeom>
          <a:gradFill>
            <a:gsLst>
              <a:gs pos="37638">
                <a:srgbClr val="E5B8B7"/>
              </a:gs>
              <a:gs pos="69700">
                <a:srgbClr val="D77F7B"/>
              </a:gs>
              <a:gs pos="100000">
                <a:srgbClr val="CA4A42"/>
              </a:gs>
              <a:gs pos="0">
                <a:schemeClr val="accent1">
                  <a:lumMod val="5000"/>
                  <a:lumOff val="95000"/>
                  <a:alpha val="52000"/>
                </a:schemeClr>
              </a:gs>
            </a:gsLst>
            <a:lin ang="16200000" scaled="1"/>
          </a:gradFill>
        </p:spPr>
        <p:txBody>
          <a:bodyPr rtlCol="0" anchor="ctr"/>
          <a:lstStyle/>
          <a:p>
            <a:endParaRPr lang="en-CA"/>
          </a:p>
        </p:txBody>
      </p:sp>
      <p:pic>
        <p:nvPicPr>
          <p:cNvPr id="4" name="Picture 3" descr="CIHR's leaf identifier - full-colour portrait version">
            <a:extLst>
              <a:ext uri="{FF2B5EF4-FFF2-40B4-BE49-F238E27FC236}">
                <a16:creationId xmlns:a16="http://schemas.microsoft.com/office/drawing/2014/main" id="{4401931B-4F9A-7492-20D7-CDFFC7E918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49" y="5942810"/>
            <a:ext cx="2548154" cy="63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64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B42F3209-A427-0A75-6F72-E5941CAB083F}"/>
              </a:ext>
            </a:extLst>
          </p:cNvPr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45702CF6-D101-975B-8567-99E6329183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0" y="5986787"/>
            <a:ext cx="1995189" cy="6762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14695CA-9B96-A9B5-21D7-006A9872F0D7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68F5EAC-79E3-54EE-D439-63D58FD0EBE5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1821925F-1218-04A1-CFA6-EC0F3F2E84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9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27B63726-AB38-D9AC-E4ED-E402F56E0B0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842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C2995763-48C5-F96B-2DCD-32E50E74D432}"/>
              </a:ext>
            </a:extLst>
          </p:cNvPr>
          <p:cNvSpPr txBox="1"/>
          <p:nvPr userDrawn="1"/>
        </p:nvSpPr>
        <p:spPr>
          <a:xfrm>
            <a:off x="457200" y="6334639"/>
            <a:ext cx="1657350" cy="294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lang="en-CA" sz="1200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lang="en-CA" sz="1200" b="0" dirty="0">
              <a:latin typeface="Arial"/>
              <a:cs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108C71-5CA5-A571-95A9-12DCD42CC5A0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5518867-52D7-6CF4-0F55-A22AE6066DBD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5772D140-3F3D-52D0-3DE8-2B7CAC8D7C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9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43C705AA-720C-AD43-C90C-66425C8AB63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2616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1700" y="1613856"/>
            <a:ext cx="7340600" cy="4457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900684" y="841248"/>
            <a:ext cx="7342632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73" r:id="rId3"/>
    <p:sldLayoutId id="2147483682" r:id="rId4"/>
    <p:sldLayoutId id="2147483683" r:id="rId5"/>
    <p:sldLayoutId id="2147483667" r:id="rId6"/>
    <p:sldLayoutId id="2147483677" r:id="rId7"/>
    <p:sldLayoutId id="2147483679" r:id="rId8"/>
    <p:sldLayoutId id="2147483678" r:id="rId9"/>
    <p:sldLayoutId id="2147483668" r:id="rId10"/>
    <p:sldLayoutId id="2147483672" r:id="rId11"/>
    <p:sldLayoutId id="2147483669" r:id="rId12"/>
    <p:sldLayoutId id="2147483662" r:id="rId13"/>
    <p:sldLayoutId id="2147483680" r:id="rId14"/>
    <p:sldLayoutId id="2147483663" r:id="rId15"/>
    <p:sldLayoutId id="2147483681" r:id="rId16"/>
    <p:sldLayoutId id="2147483675" r:id="rId17"/>
    <p:sldLayoutId id="2147483676" r:id="rId18"/>
    <p:sldLayoutId id="2147483664" r:id="rId19"/>
    <p:sldLayoutId id="2147483665" r:id="rId20"/>
    <p:sldLayoutId id="2147483684" r:id="rId21"/>
  </p:sldLayoutIdLst>
  <p:txStyles>
    <p:titleStyle>
      <a:lvl1pPr eaLnBrk="1" hangingPunct="1">
        <a:defRPr sz="3000">
          <a:solidFill>
            <a:srgbClr val="1C4A7C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D4A0183B-8A09-EC9E-B018-993FA7CB70F5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828800" y="1595206"/>
            <a:ext cx="5181600" cy="2154436"/>
          </a:xfrm>
          <a:solidFill>
            <a:srgbClr val="3B6BA6"/>
          </a:solidFill>
        </p:spPr>
        <p:txBody>
          <a:bodyPr/>
          <a:lstStyle/>
          <a:p>
            <a:pPr algn="ctr"/>
            <a:r>
              <a:rPr lang="en-CA" sz="2800" b="1" i="0" u="sng" dirty="0" err="1">
                <a:latin typeface="+mj-lt"/>
              </a:rPr>
              <a:t>R</a:t>
            </a:r>
            <a:r>
              <a:rPr lang="en-CA" sz="2800" b="1" i="0" dirty="0" err="1">
                <a:latin typeface="+mj-lt"/>
              </a:rPr>
              <a:t>e-</a:t>
            </a:r>
            <a:r>
              <a:rPr lang="en-CA" sz="2800" b="1" i="0" u="sng" dirty="0" err="1">
                <a:latin typeface="+mj-lt"/>
              </a:rPr>
              <a:t>EV</a:t>
            </a:r>
            <a:r>
              <a:rPr lang="en-CA" sz="2800" b="1" i="0" dirty="0" err="1">
                <a:latin typeface="+mj-lt"/>
              </a:rPr>
              <a:t>aluating</a:t>
            </a:r>
            <a:r>
              <a:rPr lang="en-CA" sz="2800" b="1" i="0" dirty="0">
                <a:latin typeface="+mj-lt"/>
              </a:rPr>
              <a:t> the </a:t>
            </a:r>
            <a:r>
              <a:rPr lang="en-CA" sz="2800" b="1" i="0" u="sng" dirty="0">
                <a:latin typeface="+mj-lt"/>
              </a:rPr>
              <a:t>I</a:t>
            </a:r>
            <a:r>
              <a:rPr lang="en-CA" sz="2800" b="1" i="0" dirty="0">
                <a:latin typeface="+mj-lt"/>
              </a:rPr>
              <a:t>nhibition of </a:t>
            </a:r>
            <a:r>
              <a:rPr lang="en-CA" sz="2800" b="1" i="0" u="sng" dirty="0">
                <a:latin typeface="+mj-lt"/>
              </a:rPr>
              <a:t>S</a:t>
            </a:r>
            <a:r>
              <a:rPr lang="en-CA" sz="2800" b="1" i="0" dirty="0">
                <a:latin typeface="+mj-lt"/>
              </a:rPr>
              <a:t>tress </a:t>
            </a:r>
            <a:r>
              <a:rPr lang="en-CA" sz="2800" b="1" i="0" u="sng" dirty="0">
                <a:latin typeface="+mj-lt"/>
              </a:rPr>
              <a:t>E</a:t>
            </a:r>
            <a:r>
              <a:rPr lang="en-CA" sz="2800" b="1" i="0" dirty="0">
                <a:latin typeface="+mj-lt"/>
              </a:rPr>
              <a:t>rosions: </a:t>
            </a:r>
          </a:p>
          <a:p>
            <a:pPr algn="ctr"/>
            <a:r>
              <a:rPr lang="en-CA" sz="2800" b="1" i="0" dirty="0">
                <a:latin typeface="+mj-lt"/>
              </a:rPr>
              <a:t>Prophylaxis Against Gastrointestinal Bleeding in the Critically Ill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6FEBD1-1DF1-09E1-6FC2-F77F66917462}"/>
              </a:ext>
            </a:extLst>
          </p:cNvPr>
          <p:cNvSpPr txBox="1"/>
          <p:nvPr/>
        </p:nvSpPr>
        <p:spPr>
          <a:xfrm>
            <a:off x="228600" y="40386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Deborah Cook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McMaster University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On behalf of the REVISE Investigators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the Canadian Critical Care Trials Group &amp;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Australian &amp; NZ Clinical Trials Group</a:t>
            </a:r>
          </a:p>
        </p:txBody>
      </p:sp>
      <p:pic>
        <p:nvPicPr>
          <p:cNvPr id="2" name="Picture 21">
            <a:extLst>
              <a:ext uri="{FF2B5EF4-FFF2-40B4-BE49-F238E27FC236}">
                <a16:creationId xmlns:a16="http://schemas.microsoft.com/office/drawing/2014/main" id="{02C3BC7A-AB23-5774-9B3C-41CBBF500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232" y="285156"/>
            <a:ext cx="2296735" cy="116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588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15E3DA-7644-955A-D985-DC1D9BF5C8B9}"/>
              </a:ext>
            </a:extLst>
          </p:cNvPr>
          <p:cNvSpPr/>
          <p:nvPr/>
        </p:nvSpPr>
        <p:spPr>
          <a:xfrm>
            <a:off x="7639240" y="0"/>
            <a:ext cx="1504759" cy="5810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2A9584-FC3A-3E11-F11D-E680E27AB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04800"/>
            <a:ext cx="7340600" cy="457200"/>
          </a:xfrm>
        </p:spPr>
        <p:txBody>
          <a:bodyPr/>
          <a:lstStyle/>
          <a:p>
            <a:r>
              <a:rPr lang="en-US" sz="3600" b="1" dirty="0">
                <a:latin typeface="+mn-lt"/>
              </a:rPr>
              <a:t>Research Question</a:t>
            </a:r>
            <a:endParaRPr lang="en-CA" sz="3600" b="1" dirty="0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2D74AC-04E5-7143-7B7F-899FF3728E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7841" y="875344"/>
            <a:ext cx="6841838" cy="4431983"/>
          </a:xfrm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/>
              <a:t>In medical-surgical invasively mechanically ventilated patients,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/>
              <a:t>what is the effect of IV</a:t>
            </a:r>
            <a:r>
              <a:rPr lang="en-CA" sz="3600" spc="-5" dirty="0">
                <a:effectLst/>
                <a:ea typeface="Calibri" panose="020F0502020204030204" pitchFamily="34" charset="0"/>
              </a:rPr>
              <a:t> pantoprazole versus placebo on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3600" spc="-5" dirty="0">
                <a:effectLst/>
                <a:ea typeface="Calibri" panose="020F0502020204030204" pitchFamily="34" charset="0"/>
              </a:rPr>
              <a:t>t</a:t>
            </a:r>
            <a:r>
              <a:rPr lang="en-CA" sz="3600" spc="-45" dirty="0">
                <a:effectLst/>
                <a:ea typeface="Calibri" panose="020F0502020204030204" pitchFamily="34" charset="0"/>
              </a:rPr>
              <a:t>he </a:t>
            </a:r>
            <a:r>
              <a:rPr lang="en-CA" sz="3600" spc="-45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primary efficacy </a:t>
            </a:r>
            <a:r>
              <a:rPr lang="en-CA" sz="3600" spc="-45" dirty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outcome </a:t>
            </a:r>
            <a:r>
              <a:rPr lang="en-CA" sz="3600" spc="-45" dirty="0">
                <a:effectLst/>
                <a:ea typeface="Calibri" panose="020F0502020204030204" pitchFamily="34" charset="0"/>
              </a:rPr>
              <a:t>of </a:t>
            </a:r>
            <a:r>
              <a:rPr lang="en-CA" sz="3600" spc="-5" dirty="0">
                <a:effectLst/>
                <a:ea typeface="Calibri" panose="020F0502020204030204" pitchFamily="34" charset="0"/>
              </a:rPr>
              <a:t>clinically</a:t>
            </a:r>
            <a:r>
              <a:rPr lang="en-CA" sz="3600" spc="-55" dirty="0">
                <a:effectLst/>
                <a:ea typeface="Calibri" panose="020F0502020204030204" pitchFamily="34" charset="0"/>
              </a:rPr>
              <a:t> </a:t>
            </a:r>
            <a:r>
              <a:rPr lang="en-CA" sz="3600" spc="-5" dirty="0">
                <a:effectLst/>
                <a:ea typeface="Calibri" panose="020F0502020204030204" pitchFamily="34" charset="0"/>
              </a:rPr>
              <a:t>important</a:t>
            </a:r>
            <a:r>
              <a:rPr lang="en-CA" sz="3600" spc="-45" dirty="0">
                <a:effectLst/>
                <a:ea typeface="Calibri" panose="020F0502020204030204" pitchFamily="34" charset="0"/>
              </a:rPr>
              <a:t> </a:t>
            </a:r>
            <a:r>
              <a:rPr lang="en-CA" sz="3600" spc="-5" dirty="0">
                <a:effectLst/>
                <a:ea typeface="Calibri" panose="020F0502020204030204" pitchFamily="34" charset="0"/>
              </a:rPr>
              <a:t>upper</a:t>
            </a:r>
            <a:r>
              <a:rPr lang="en-CA" sz="3600" spc="-50" dirty="0">
                <a:effectLst/>
                <a:ea typeface="Calibri" panose="020F0502020204030204" pitchFamily="34" charset="0"/>
              </a:rPr>
              <a:t> </a:t>
            </a:r>
            <a:r>
              <a:rPr lang="en-CA" sz="3600" dirty="0">
                <a:effectLst/>
                <a:ea typeface="Calibri" panose="020F0502020204030204" pitchFamily="34" charset="0"/>
              </a:rPr>
              <a:t>GI</a:t>
            </a:r>
            <a:r>
              <a:rPr lang="en-CA" sz="3600" spc="-45" dirty="0">
                <a:effectLst/>
                <a:ea typeface="Calibri" panose="020F0502020204030204" pitchFamily="34" charset="0"/>
              </a:rPr>
              <a:t> </a:t>
            </a:r>
            <a:r>
              <a:rPr lang="en-CA" sz="3600" spc="-5" dirty="0">
                <a:effectLst/>
                <a:ea typeface="Calibri" panose="020F0502020204030204" pitchFamily="34" charset="0"/>
              </a:rPr>
              <a:t>bleeding, and the </a:t>
            </a:r>
            <a:r>
              <a:rPr lang="en-CA" sz="3600" spc="-5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primary safety </a:t>
            </a:r>
            <a:r>
              <a:rPr lang="en-CA" sz="3600" spc="-5" dirty="0">
                <a:effectLst/>
                <a:ea typeface="Calibri" panose="020F0502020204030204" pitchFamily="34" charset="0"/>
              </a:rPr>
              <a:t>outcome of 90-day mortality? </a:t>
            </a:r>
          </a:p>
        </p:txBody>
      </p:sp>
      <p:pic>
        <p:nvPicPr>
          <p:cNvPr id="11" name="Graphic 10" descr="Puzzle outline">
            <a:extLst>
              <a:ext uri="{FF2B5EF4-FFF2-40B4-BE49-F238E27FC236}">
                <a16:creationId xmlns:a16="http://schemas.microsoft.com/office/drawing/2014/main" id="{070149EB-EDE4-C5BD-6852-4748FF890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87138" y="114300"/>
            <a:ext cx="1504759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17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15E3DA-7644-955A-D985-DC1D9BF5C8B9}"/>
              </a:ext>
            </a:extLst>
          </p:cNvPr>
          <p:cNvSpPr/>
          <p:nvPr/>
        </p:nvSpPr>
        <p:spPr>
          <a:xfrm>
            <a:off x="7772400" y="0"/>
            <a:ext cx="1371599" cy="5810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2D74AC-04E5-7143-7B7F-899FF3728E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7840" y="875344"/>
            <a:ext cx="7600760" cy="506548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450"/>
              </a:spcAft>
            </a:pPr>
            <a:r>
              <a:rPr lang="en-US" sz="2800" b="1" dirty="0">
                <a:ea typeface="ＭＳ Ｐゴシック" pitchFamily="-1" charset="-128"/>
                <a:cs typeface="ＭＳ Ｐゴシック" pitchFamily="-1" charset="-128"/>
              </a:rPr>
              <a:t>Design: </a:t>
            </a:r>
            <a:r>
              <a:rPr lang="en-US" sz="2800" dirty="0">
                <a:ea typeface="ＭＳ Ｐゴシック" pitchFamily="-1" charset="-128"/>
                <a:cs typeface="ＭＳ Ｐゴシック" pitchFamily="-1" charset="-128"/>
              </a:rPr>
              <a:t>4800-patient blinded RCT</a:t>
            </a:r>
            <a:endParaRPr lang="en-US" sz="2800" dirty="0"/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800" b="1" dirty="0">
                <a:ea typeface="ＭＳ Ｐゴシック" pitchFamily="-1" charset="-128"/>
                <a:cs typeface="ＭＳ Ｐゴシック" pitchFamily="-1" charset="-128"/>
              </a:rPr>
              <a:t>Setting: </a:t>
            </a:r>
            <a:r>
              <a:rPr lang="en-US" sz="2800" dirty="0">
                <a:ea typeface="ＭＳ Ｐゴシック" pitchFamily="-1" charset="-128"/>
                <a:cs typeface="ＭＳ Ｐゴシック" pitchFamily="-1" charset="-128"/>
              </a:rPr>
              <a:t>68 ICUs in 7 countries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800" b="1" dirty="0">
                <a:ea typeface="ＭＳ Ｐゴシック" pitchFamily="-1" charset="-128"/>
                <a:cs typeface="ＭＳ Ｐゴシック" pitchFamily="-1" charset="-128"/>
              </a:rPr>
              <a:t>Population: </a:t>
            </a:r>
            <a:r>
              <a:rPr lang="en-US" sz="2800" dirty="0">
                <a:ea typeface="ＭＳ Ｐゴシック" pitchFamily="-1" charset="-128"/>
                <a:cs typeface="ＭＳ Ｐゴシック" pitchFamily="-1" charset="-128"/>
              </a:rPr>
              <a:t>Medical-surgical critically adults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800" b="1" dirty="0">
                <a:ea typeface="ＭＳ Ｐゴシック" pitchFamily="-1" charset="-128"/>
                <a:cs typeface="ＭＳ Ｐゴシック" pitchFamily="-1" charset="-128"/>
              </a:rPr>
              <a:t>Intervention: </a:t>
            </a:r>
            <a:r>
              <a:rPr lang="en-CA" sz="2800" dirty="0">
                <a:ea typeface="ＭＳ Ｐゴシック" pitchFamily="-1" charset="-128"/>
                <a:cs typeface="ＭＳ Ｐゴシック" pitchFamily="-1" charset="-128"/>
              </a:rPr>
              <a:t>Placebo 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CA" sz="2800" b="1" dirty="0">
                <a:ea typeface="ＭＳ Ｐゴシック" pitchFamily="-1" charset="-128"/>
                <a:cs typeface="ＭＳ Ｐゴシック" pitchFamily="-1" charset="-128"/>
              </a:rPr>
              <a:t>Comparison: </a:t>
            </a:r>
            <a:r>
              <a:rPr lang="en-CA" sz="2800" dirty="0">
                <a:ea typeface="ＭＳ Ｐゴシック" pitchFamily="-1" charset="-128"/>
                <a:cs typeface="ＭＳ Ｐゴシック" pitchFamily="-1" charset="-128"/>
              </a:rPr>
              <a:t>40mg IV Pantoprazole </a:t>
            </a:r>
            <a:r>
              <a:rPr lang="en-CA" sz="2800" dirty="0"/>
              <a:t> </a:t>
            </a:r>
            <a:endParaRPr lang="en-US" sz="2800" dirty="0">
              <a:ea typeface="ＭＳ Ｐゴシック" pitchFamily="-1" charset="-128"/>
              <a:cs typeface="ＭＳ Ｐゴシック" pitchFamily="-1" charset="-128"/>
            </a:endParaRPr>
          </a:p>
          <a:p>
            <a:pPr>
              <a:spcBef>
                <a:spcPts val="0"/>
              </a:spcBef>
              <a:spcAft>
                <a:spcPts val="1350"/>
              </a:spcAft>
            </a:pPr>
            <a:r>
              <a:rPr lang="en-US" sz="2800" b="1" dirty="0">
                <a:ea typeface="ＭＳ Ｐゴシック" pitchFamily="-1" charset="-128"/>
                <a:cs typeface="ＭＳ Ｐゴシック" pitchFamily="-1" charset="-128"/>
              </a:rPr>
              <a:t>Primary Outcomes: </a:t>
            </a:r>
          </a:p>
          <a:p>
            <a:pPr>
              <a:spcBef>
                <a:spcPts val="0"/>
              </a:spcBef>
              <a:spcAft>
                <a:spcPts val="1350"/>
              </a:spcAft>
            </a:pPr>
            <a:r>
              <a:rPr lang="en-US" sz="2800" b="1" dirty="0">
                <a:ea typeface="ＭＳ Ｐゴシック" pitchFamily="-1" charset="-128"/>
                <a:cs typeface="ＭＳ Ｐゴシック" pitchFamily="-1" charset="-128"/>
              </a:rPr>
              <a:t>Efficacy: </a:t>
            </a:r>
            <a:r>
              <a:rPr lang="en-US" sz="2800" dirty="0">
                <a:ea typeface="ＭＳ Ｐゴシック" pitchFamily="-1" charset="-128"/>
                <a:cs typeface="ＭＳ Ｐゴシック" pitchFamily="-1" charset="-128"/>
              </a:rPr>
              <a:t>Clinically important upper GI bleeding </a:t>
            </a:r>
          </a:p>
          <a:p>
            <a:pPr>
              <a:spcBef>
                <a:spcPts val="0"/>
              </a:spcBef>
              <a:spcAft>
                <a:spcPts val="1350"/>
              </a:spcAft>
            </a:pPr>
            <a:r>
              <a:rPr lang="en-US" sz="2800" b="1" dirty="0">
                <a:ea typeface="ＭＳ Ｐゴシック" pitchFamily="-1" charset="-128"/>
                <a:cs typeface="ＭＳ Ｐゴシック" pitchFamily="-1" charset="-128"/>
              </a:rPr>
              <a:t>Safety: </a:t>
            </a:r>
            <a:r>
              <a:rPr lang="en-US" sz="2800" dirty="0">
                <a:ea typeface="ＭＳ Ｐゴシック" pitchFamily="-1" charset="-128"/>
                <a:cs typeface="ＭＳ Ｐゴシック" pitchFamily="-1" charset="-128"/>
              </a:rPr>
              <a:t>90-day mortality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3600" spc="-5" dirty="0">
              <a:effectLst/>
              <a:ea typeface="Calibri" panose="020F0502020204030204" pitchFamily="34" charset="0"/>
            </a:endParaRPr>
          </a:p>
        </p:txBody>
      </p:sp>
      <p:pic>
        <p:nvPicPr>
          <p:cNvPr id="2" name="Graphic 1" descr="Playbook outline">
            <a:extLst>
              <a:ext uri="{FF2B5EF4-FFF2-40B4-BE49-F238E27FC236}">
                <a16:creationId xmlns:a16="http://schemas.microsoft.com/office/drawing/2014/main" id="{61B6F75E-55E1-9368-F207-A91C7AD45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0" y="-247075"/>
            <a:ext cx="1698362" cy="199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3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website, web page, online advertising&#10;&#10;Description automatically generated">
            <a:extLst>
              <a:ext uri="{FF2B5EF4-FFF2-40B4-BE49-F238E27FC236}">
                <a16:creationId xmlns:a16="http://schemas.microsoft.com/office/drawing/2014/main" id="{E1CABEA9-C1BE-F178-2550-395F47CB6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579" y="-15240"/>
            <a:ext cx="9144453" cy="5806440"/>
          </a:xfrm>
          <a:prstGeom prst="rect">
            <a:avLst/>
          </a:prstGeom>
        </p:spPr>
      </p:pic>
      <p:pic>
        <p:nvPicPr>
          <p:cNvPr id="2" name="Picture 1" descr="Image preview">
            <a:extLst>
              <a:ext uri="{FF2B5EF4-FFF2-40B4-BE49-F238E27FC236}">
                <a16:creationId xmlns:a16="http://schemas.microsoft.com/office/drawing/2014/main" id="{43DEE5D6-4EB6-AC29-76BA-4AE0EDB51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35139"/>
            <a:ext cx="15240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955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ounded Rectangle 120">
            <a:extLst>
              <a:ext uri="{FF2B5EF4-FFF2-40B4-BE49-F238E27FC236}">
                <a16:creationId xmlns:a16="http://schemas.microsoft.com/office/drawing/2014/main" id="{4B0101DE-678C-49FE-89B3-46CDA127A8B0}"/>
              </a:ext>
            </a:extLst>
          </p:cNvPr>
          <p:cNvSpPr/>
          <p:nvPr/>
        </p:nvSpPr>
        <p:spPr>
          <a:xfrm>
            <a:off x="3539667" y="3120628"/>
            <a:ext cx="1607009" cy="652463"/>
          </a:xfrm>
          <a:prstGeom prst="roundRect">
            <a:avLst/>
          </a:prstGeom>
          <a:solidFill>
            <a:schemeClr val="tx2">
              <a:lumMod val="60000"/>
              <a:lumOff val="40000"/>
              <a:alpha val="2272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07" name="Rounded Rectangle 106">
            <a:extLst>
              <a:ext uri="{FF2B5EF4-FFF2-40B4-BE49-F238E27FC236}">
                <a16:creationId xmlns:a16="http://schemas.microsoft.com/office/drawing/2014/main" id="{1AD3D1D6-7EB1-41D2-AE35-209119906CE3}"/>
              </a:ext>
            </a:extLst>
          </p:cNvPr>
          <p:cNvSpPr/>
          <p:nvPr/>
        </p:nvSpPr>
        <p:spPr>
          <a:xfrm>
            <a:off x="3820194" y="2123316"/>
            <a:ext cx="974930" cy="627460"/>
          </a:xfrm>
          <a:prstGeom prst="roundRect">
            <a:avLst/>
          </a:prstGeom>
          <a:solidFill>
            <a:schemeClr val="tx2">
              <a:lumMod val="60000"/>
              <a:lumOff val="40000"/>
              <a:alpha val="2272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id="{E57B61E4-7B15-4E6D-B686-51EDA8FDD0F5}"/>
              </a:ext>
            </a:extLst>
          </p:cNvPr>
          <p:cNvSpPr/>
          <p:nvPr/>
        </p:nvSpPr>
        <p:spPr>
          <a:xfrm>
            <a:off x="3552826" y="4124390"/>
            <a:ext cx="1590675" cy="683419"/>
          </a:xfrm>
          <a:prstGeom prst="roundRect">
            <a:avLst/>
          </a:prstGeom>
          <a:solidFill>
            <a:schemeClr val="tx2">
              <a:lumMod val="60000"/>
              <a:lumOff val="40000"/>
              <a:alpha val="2272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b="1" dirty="0"/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03C053F6-A589-4C9F-81D5-848452F1ED75}"/>
              </a:ext>
            </a:extLst>
          </p:cNvPr>
          <p:cNvSpPr/>
          <p:nvPr/>
        </p:nvSpPr>
        <p:spPr>
          <a:xfrm>
            <a:off x="1740410" y="1986616"/>
            <a:ext cx="1460403" cy="796528"/>
          </a:xfrm>
          <a:prstGeom prst="roundRect">
            <a:avLst/>
          </a:prstGeom>
          <a:solidFill>
            <a:srgbClr val="FFFA8B">
              <a:alpha val="12941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B07DA660-5EC2-48B8-9A48-6F72062886AB}"/>
              </a:ext>
            </a:extLst>
          </p:cNvPr>
          <p:cNvSpPr/>
          <p:nvPr/>
        </p:nvSpPr>
        <p:spPr>
          <a:xfrm>
            <a:off x="1732414" y="3130629"/>
            <a:ext cx="1420476" cy="858905"/>
          </a:xfrm>
          <a:prstGeom prst="roundRect">
            <a:avLst/>
          </a:prstGeom>
          <a:solidFill>
            <a:srgbClr val="FFDF7E">
              <a:alpha val="12941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D7953DB1-B96E-4B75-9CDE-73E6AB660FF0}"/>
              </a:ext>
            </a:extLst>
          </p:cNvPr>
          <p:cNvSpPr/>
          <p:nvPr/>
        </p:nvSpPr>
        <p:spPr>
          <a:xfrm>
            <a:off x="1740410" y="4348848"/>
            <a:ext cx="1420476" cy="827485"/>
          </a:xfrm>
          <a:prstGeom prst="roundRect">
            <a:avLst/>
          </a:prstGeom>
          <a:solidFill>
            <a:srgbClr val="FFDF7E">
              <a:alpha val="12941"/>
            </a:srgb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F82916-845A-4406-A8C3-E38A0E059705}"/>
              </a:ext>
            </a:extLst>
          </p:cNvPr>
          <p:cNvSpPr txBox="1"/>
          <p:nvPr/>
        </p:nvSpPr>
        <p:spPr>
          <a:xfrm>
            <a:off x="-102276" y="125150"/>
            <a:ext cx="46108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tabLst>
                <a:tab pos="3633788" algn="l"/>
              </a:tabLst>
              <a:defRPr/>
            </a:pPr>
            <a:r>
              <a:rPr lang="en-US" altLang="en-US" sz="2400" b="1" dirty="0"/>
              <a:t>Stress Ulcer Prophylaxis </a:t>
            </a:r>
          </a:p>
          <a:p>
            <a:pPr lvl="1">
              <a:tabLst>
                <a:tab pos="3633788" algn="l"/>
              </a:tabLst>
              <a:defRPr/>
            </a:pPr>
            <a:r>
              <a:rPr lang="en-US" altLang="en-US" sz="2400" b="1" dirty="0"/>
              <a:t>Global Research Program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C0D0136-837D-4C02-BE4D-815F83AB5C0D}"/>
              </a:ext>
            </a:extLst>
          </p:cNvPr>
          <p:cNvSpPr txBox="1"/>
          <p:nvPr/>
        </p:nvSpPr>
        <p:spPr>
          <a:xfrm>
            <a:off x="1823309" y="1967970"/>
            <a:ext cx="126588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US" sz="1050" b="1" dirty="0"/>
              <a:t>Binational 1-Day </a:t>
            </a:r>
          </a:p>
          <a:p>
            <a:pPr algn="ctr" eaLnBrk="1" hangingPunct="1">
              <a:defRPr/>
            </a:pPr>
            <a:r>
              <a:rPr lang="en-US" altLang="en-US" sz="1050" b="1" dirty="0"/>
              <a:t>Cross-Sectional</a:t>
            </a:r>
          </a:p>
          <a:p>
            <a:pPr algn="ctr" eaLnBrk="1" hangingPunct="1">
              <a:defRPr/>
            </a:pPr>
            <a:r>
              <a:rPr lang="en-US" altLang="en-US" sz="1050" b="1" dirty="0"/>
              <a:t>Observational Study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C9D6D0F-ADE9-4D4B-BE51-3922010C995A}"/>
              </a:ext>
            </a:extLst>
          </p:cNvPr>
          <p:cNvSpPr txBox="1"/>
          <p:nvPr/>
        </p:nvSpPr>
        <p:spPr>
          <a:xfrm>
            <a:off x="1569860" y="3165598"/>
            <a:ext cx="174018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US" sz="1050" b="1" dirty="0"/>
              <a:t>International 1-Week </a:t>
            </a:r>
          </a:p>
          <a:p>
            <a:pPr algn="ctr" eaLnBrk="1" hangingPunct="1">
              <a:defRPr/>
            </a:pPr>
            <a:r>
              <a:rPr lang="en-US" altLang="en-US" sz="1050" b="1" dirty="0"/>
              <a:t>Period Prevalence </a:t>
            </a:r>
          </a:p>
          <a:p>
            <a:pPr algn="ctr" eaLnBrk="1" hangingPunct="1">
              <a:defRPr/>
            </a:pPr>
            <a:r>
              <a:rPr lang="en-US" altLang="en-US" sz="1050" b="1" dirty="0"/>
              <a:t>Observational Study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44AC198-E50B-4A49-BEE2-428CA6BDA6CA}"/>
              </a:ext>
            </a:extLst>
          </p:cNvPr>
          <p:cNvSpPr txBox="1"/>
          <p:nvPr/>
        </p:nvSpPr>
        <p:spPr>
          <a:xfrm>
            <a:off x="1620710" y="4368476"/>
            <a:ext cx="167018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US" sz="1050" b="1" dirty="0"/>
              <a:t>SUPICU &amp;</a:t>
            </a:r>
          </a:p>
          <a:p>
            <a:pPr algn="ctr" eaLnBrk="1" hangingPunct="1">
              <a:defRPr/>
            </a:pPr>
            <a:r>
              <a:rPr lang="en-US" altLang="en-US" sz="1050" b="1" dirty="0"/>
              <a:t>PEPTIC RCTs</a:t>
            </a:r>
          </a:p>
          <a:p>
            <a:pPr>
              <a:defRPr/>
            </a:pPr>
            <a:endParaRPr lang="en-US" sz="1200" dirty="0"/>
          </a:p>
        </p:txBody>
      </p:sp>
      <p:pic>
        <p:nvPicPr>
          <p:cNvPr id="15374" name="Picture 26" descr="American Flag - Small Decal | Roeda Graphics Online">
            <a:extLst>
              <a:ext uri="{FF2B5EF4-FFF2-40B4-BE49-F238E27FC236}">
                <a16:creationId xmlns:a16="http://schemas.microsoft.com/office/drawing/2014/main" id="{ED86948B-0F82-45DA-99EF-1684769B0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7" t="29160" r="5840" b="29053"/>
          <a:stretch>
            <a:fillRect/>
          </a:stretch>
        </p:blipFill>
        <p:spPr bwMode="auto">
          <a:xfrm>
            <a:off x="2474974" y="2527922"/>
            <a:ext cx="407998" cy="16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5" name="Group 26">
            <a:extLst>
              <a:ext uri="{FF2B5EF4-FFF2-40B4-BE49-F238E27FC236}">
                <a16:creationId xmlns:a16="http://schemas.microsoft.com/office/drawing/2014/main" id="{9ACE3BAD-1082-4F13-9BE9-F3136C64C639}"/>
              </a:ext>
            </a:extLst>
          </p:cNvPr>
          <p:cNvGrpSpPr>
            <a:grpSpLocks/>
          </p:cNvGrpSpPr>
          <p:nvPr/>
        </p:nvGrpSpPr>
        <p:grpSpPr bwMode="auto">
          <a:xfrm>
            <a:off x="3828776" y="2122553"/>
            <a:ext cx="982961" cy="573755"/>
            <a:chOff x="4288725" y="2118684"/>
            <a:chExt cx="984845" cy="717080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B30E20D-2412-48CE-8528-5BECF4F14B61}"/>
                </a:ext>
              </a:extLst>
            </p:cNvPr>
            <p:cNvSpPr txBox="1"/>
            <p:nvPr/>
          </p:nvSpPr>
          <p:spPr>
            <a:xfrm>
              <a:off x="4288725" y="2118684"/>
              <a:ext cx="984845" cy="5192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altLang="en-US" sz="1050" b="1" dirty="0"/>
                <a:t>POPUP Pilot</a:t>
              </a:r>
            </a:p>
            <a:p>
              <a:pPr algn="ctr" eaLnBrk="1" hangingPunct="1">
                <a:defRPr/>
              </a:pPr>
              <a:r>
                <a:rPr lang="en-US" altLang="en-US" sz="1050" b="1" dirty="0"/>
                <a:t> RCT</a:t>
              </a:r>
            </a:p>
          </p:txBody>
        </p:sp>
        <p:pic>
          <p:nvPicPr>
            <p:cNvPr id="15443" name="Picture 46">
              <a:extLst>
                <a:ext uri="{FF2B5EF4-FFF2-40B4-BE49-F238E27FC236}">
                  <a16:creationId xmlns:a16="http://schemas.microsoft.com/office/drawing/2014/main" id="{AE652D14-0B7C-441D-9A12-1613F04DED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5635" y="2608964"/>
              <a:ext cx="435600" cy="22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6FF33390-49D5-4AA0-A7CD-49652696E20C}"/>
              </a:ext>
            </a:extLst>
          </p:cNvPr>
          <p:cNvSpPr txBox="1"/>
          <p:nvPr/>
        </p:nvSpPr>
        <p:spPr>
          <a:xfrm>
            <a:off x="6404143" y="2265140"/>
            <a:ext cx="170900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US" sz="2100" b="1" dirty="0"/>
              <a:t>REVISE</a:t>
            </a:r>
          </a:p>
          <a:p>
            <a:pPr algn="ctr" eaLnBrk="1" hangingPunct="1">
              <a:defRPr/>
            </a:pPr>
            <a:r>
              <a:rPr lang="en-US" altLang="en-US" sz="2100" b="1" dirty="0"/>
              <a:t>RCT</a:t>
            </a:r>
            <a:endParaRPr lang="en-US" sz="1050" dirty="0"/>
          </a:p>
        </p:txBody>
      </p:sp>
      <p:grpSp>
        <p:nvGrpSpPr>
          <p:cNvPr id="15377" name="Group 22">
            <a:extLst>
              <a:ext uri="{FF2B5EF4-FFF2-40B4-BE49-F238E27FC236}">
                <a16:creationId xmlns:a16="http://schemas.microsoft.com/office/drawing/2014/main" id="{0101F57C-9146-42A7-899D-0816150EB1E6}"/>
              </a:ext>
            </a:extLst>
          </p:cNvPr>
          <p:cNvGrpSpPr>
            <a:grpSpLocks/>
          </p:cNvGrpSpPr>
          <p:nvPr/>
        </p:nvGrpSpPr>
        <p:grpSpPr bwMode="auto">
          <a:xfrm>
            <a:off x="3640138" y="4139868"/>
            <a:ext cx="1416050" cy="597694"/>
            <a:chOff x="3743384" y="4219319"/>
            <a:chExt cx="1416172" cy="797400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3DBEE9C-2A1F-406F-A3F5-31C596EFE62D}"/>
                </a:ext>
              </a:extLst>
            </p:cNvPr>
            <p:cNvSpPr txBox="1"/>
            <p:nvPr/>
          </p:nvSpPr>
          <p:spPr>
            <a:xfrm>
              <a:off x="3746559" y="4219319"/>
              <a:ext cx="1412997" cy="7699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altLang="en-US" sz="1050" b="1" dirty="0"/>
                <a:t>Updated </a:t>
              </a:r>
            </a:p>
            <a:p>
              <a:pPr algn="ctr" eaLnBrk="1" hangingPunct="1">
                <a:defRPr/>
              </a:pPr>
              <a:r>
                <a:rPr lang="en-US" altLang="en-US" sz="1050" b="1" dirty="0"/>
                <a:t>Meta-Analysis</a:t>
              </a:r>
            </a:p>
            <a:p>
              <a:pPr>
                <a:defRPr/>
              </a:pPr>
              <a:endParaRPr lang="en-US" sz="1050" b="1" dirty="0"/>
            </a:p>
          </p:txBody>
        </p:sp>
        <p:pic>
          <p:nvPicPr>
            <p:cNvPr id="15439" name="Picture 2">
              <a:extLst>
                <a:ext uri="{FF2B5EF4-FFF2-40B4-BE49-F238E27FC236}">
                  <a16:creationId xmlns:a16="http://schemas.microsoft.com/office/drawing/2014/main" id="{D41167AD-5900-4CB2-949B-93C90919E2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3384" y="4797300"/>
              <a:ext cx="435600" cy="21184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40" name="Picture 46">
              <a:extLst>
                <a:ext uri="{FF2B5EF4-FFF2-40B4-BE49-F238E27FC236}">
                  <a16:creationId xmlns:a16="http://schemas.microsoft.com/office/drawing/2014/main" id="{4A1510B1-E65D-44A5-8B73-57F97849E3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5869" y="4806149"/>
              <a:ext cx="435600" cy="209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41" name="Picture 7">
              <a:extLst>
                <a:ext uri="{FF2B5EF4-FFF2-40B4-BE49-F238E27FC236}">
                  <a16:creationId xmlns:a16="http://schemas.microsoft.com/office/drawing/2014/main" id="{4D0BCE82-BAA6-4DB3-A40D-755A46F1D5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662" y="4804877"/>
              <a:ext cx="435600" cy="211842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378" name="Group 15">
            <a:extLst>
              <a:ext uri="{FF2B5EF4-FFF2-40B4-BE49-F238E27FC236}">
                <a16:creationId xmlns:a16="http://schemas.microsoft.com/office/drawing/2014/main" id="{A51FD92C-1013-4397-B353-54B90A1FDA2A}"/>
              </a:ext>
            </a:extLst>
          </p:cNvPr>
          <p:cNvGrpSpPr>
            <a:grpSpLocks/>
          </p:cNvGrpSpPr>
          <p:nvPr/>
        </p:nvGrpSpPr>
        <p:grpSpPr bwMode="auto">
          <a:xfrm>
            <a:off x="3586163" y="5187618"/>
            <a:ext cx="1516062" cy="634603"/>
            <a:chOff x="2940875" y="5612867"/>
            <a:chExt cx="1515802" cy="846887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C7928F7-9E98-4259-9EE5-C9F5E245072C}"/>
                </a:ext>
              </a:extLst>
            </p:cNvPr>
            <p:cNvSpPr txBox="1"/>
            <p:nvPr/>
          </p:nvSpPr>
          <p:spPr>
            <a:xfrm>
              <a:off x="2940875" y="5612867"/>
              <a:ext cx="1515802" cy="5544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altLang="en-US" sz="1050" b="1" dirty="0"/>
                <a:t>Updated Network </a:t>
              </a:r>
            </a:p>
            <a:p>
              <a:pPr algn="ctr" eaLnBrk="1" hangingPunct="1">
                <a:defRPr/>
              </a:pPr>
              <a:r>
                <a:rPr lang="en-US" altLang="en-US" sz="1050" b="1" dirty="0"/>
                <a:t>Meta-Analysis</a:t>
              </a:r>
            </a:p>
          </p:txBody>
        </p:sp>
        <p:pic>
          <p:nvPicPr>
            <p:cNvPr id="15437" name="Picture 28" descr="Earth globe isolated graphic illustration | free image by rawpixel.com /  Minty | Graphic illustration, Illustration, Earth illustration">
              <a:extLst>
                <a:ext uri="{FF2B5EF4-FFF2-40B4-BE49-F238E27FC236}">
                  <a16:creationId xmlns:a16="http://schemas.microsoft.com/office/drawing/2014/main" id="{B28886ED-7D8C-4A55-A25D-BEEDE76136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83" t="20599" r="20573" b="20705"/>
            <a:stretch>
              <a:fillRect/>
            </a:stretch>
          </p:blipFill>
          <p:spPr bwMode="auto">
            <a:xfrm>
              <a:off x="3518992" y="6118497"/>
              <a:ext cx="344160" cy="341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3" name="Rounded Rectangle 122">
            <a:extLst>
              <a:ext uri="{FF2B5EF4-FFF2-40B4-BE49-F238E27FC236}">
                <a16:creationId xmlns:a16="http://schemas.microsoft.com/office/drawing/2014/main" id="{052C70A3-890C-4BB5-B41D-F863DD9CA8D6}"/>
              </a:ext>
            </a:extLst>
          </p:cNvPr>
          <p:cNvSpPr/>
          <p:nvPr/>
        </p:nvSpPr>
        <p:spPr>
          <a:xfrm>
            <a:off x="3522664" y="5188809"/>
            <a:ext cx="1635125" cy="669131"/>
          </a:xfrm>
          <a:prstGeom prst="roundRect">
            <a:avLst/>
          </a:prstGeom>
          <a:solidFill>
            <a:schemeClr val="tx2">
              <a:lumMod val="60000"/>
              <a:lumOff val="40000"/>
              <a:alpha val="2272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b="1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687F437-A73F-47F3-863F-627EF656D457}"/>
              </a:ext>
            </a:extLst>
          </p:cNvPr>
          <p:cNvSpPr txBox="1"/>
          <p:nvPr/>
        </p:nvSpPr>
        <p:spPr bwMode="auto">
          <a:xfrm>
            <a:off x="3429001" y="1140813"/>
            <a:ext cx="87877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US" sz="1050" b="1" dirty="0"/>
              <a:t>Intensivist </a:t>
            </a:r>
          </a:p>
          <a:p>
            <a:pPr algn="ctr" eaLnBrk="1" hangingPunct="1">
              <a:defRPr/>
            </a:pPr>
            <a:r>
              <a:rPr lang="en-US" altLang="en-US" sz="1050" b="1" dirty="0"/>
              <a:t>Survey</a:t>
            </a:r>
          </a:p>
        </p:txBody>
      </p:sp>
      <p:sp>
        <p:nvSpPr>
          <p:cNvPr id="127" name="Rounded Rectangle 126">
            <a:extLst>
              <a:ext uri="{FF2B5EF4-FFF2-40B4-BE49-F238E27FC236}">
                <a16:creationId xmlns:a16="http://schemas.microsoft.com/office/drawing/2014/main" id="{0F9D63F1-4215-4BC8-876C-DAA7A4826EEB}"/>
              </a:ext>
            </a:extLst>
          </p:cNvPr>
          <p:cNvSpPr/>
          <p:nvPr/>
        </p:nvSpPr>
        <p:spPr>
          <a:xfrm>
            <a:off x="5550018" y="2216944"/>
            <a:ext cx="3302000" cy="946867"/>
          </a:xfrm>
          <a:prstGeom prst="roundRect">
            <a:avLst/>
          </a:prstGeom>
          <a:solidFill>
            <a:srgbClr val="C00000">
              <a:alpha val="23051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EA2AD2C-7188-4BFB-990A-F607B33A55B3}"/>
              </a:ext>
            </a:extLst>
          </p:cNvPr>
          <p:cNvSpPr txBox="1"/>
          <p:nvPr/>
        </p:nvSpPr>
        <p:spPr bwMode="auto">
          <a:xfrm>
            <a:off x="5550017" y="3964144"/>
            <a:ext cx="1590675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1350" b="1" dirty="0"/>
              <a:t>COVID-19</a:t>
            </a:r>
          </a:p>
          <a:p>
            <a:pPr algn="ctr" eaLnBrk="1" hangingPunct="1">
              <a:defRPr/>
            </a:pPr>
            <a:r>
              <a:rPr lang="en-US" altLang="en-US" sz="1350" b="1" dirty="0"/>
              <a:t>Cohort</a:t>
            </a:r>
          </a:p>
          <a:p>
            <a:pPr algn="ctr" eaLnBrk="1" hangingPunct="1">
              <a:defRPr/>
            </a:pPr>
            <a:r>
              <a:rPr lang="en-US" altLang="en-US" sz="1350" b="1" dirty="0"/>
              <a:t>Study</a:t>
            </a:r>
          </a:p>
        </p:txBody>
      </p:sp>
      <p:sp>
        <p:nvSpPr>
          <p:cNvPr id="128" name="Rounded Rectangle 127">
            <a:extLst>
              <a:ext uri="{FF2B5EF4-FFF2-40B4-BE49-F238E27FC236}">
                <a16:creationId xmlns:a16="http://schemas.microsoft.com/office/drawing/2014/main" id="{14DC6274-C1BE-40F8-ADAC-A787A64C2D07}"/>
              </a:ext>
            </a:extLst>
          </p:cNvPr>
          <p:cNvSpPr/>
          <p:nvPr/>
        </p:nvSpPr>
        <p:spPr bwMode="auto">
          <a:xfrm>
            <a:off x="5785693" y="3955599"/>
            <a:ext cx="1099955" cy="704446"/>
          </a:xfrm>
          <a:prstGeom prst="roundRect">
            <a:avLst/>
          </a:prstGeom>
          <a:solidFill>
            <a:schemeClr val="accent2">
              <a:lumMod val="40000"/>
              <a:lumOff val="60000"/>
              <a:alpha val="23051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5BE09CE-C58C-4BCA-BB0B-9201025523A1}"/>
              </a:ext>
            </a:extLst>
          </p:cNvPr>
          <p:cNvSpPr txBox="1"/>
          <p:nvPr/>
        </p:nvSpPr>
        <p:spPr bwMode="auto">
          <a:xfrm>
            <a:off x="7848600" y="3940087"/>
            <a:ext cx="1157413" cy="71558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US" sz="1350" b="1" dirty="0"/>
              <a:t>Pandemic</a:t>
            </a:r>
          </a:p>
          <a:p>
            <a:pPr algn="ctr" eaLnBrk="1" hangingPunct="1">
              <a:defRPr/>
            </a:pPr>
            <a:r>
              <a:rPr lang="en-US" altLang="en-US" sz="1350" b="1" dirty="0"/>
              <a:t>Adaptation</a:t>
            </a:r>
          </a:p>
          <a:p>
            <a:pPr algn="ctr" eaLnBrk="1" hangingPunct="1">
              <a:defRPr/>
            </a:pPr>
            <a:r>
              <a:rPr lang="en-US" altLang="en-US" sz="1350" b="1" dirty="0"/>
              <a:t>Analysis</a:t>
            </a:r>
          </a:p>
        </p:txBody>
      </p:sp>
      <p:grpSp>
        <p:nvGrpSpPr>
          <p:cNvPr id="15384" name="Group 50">
            <a:extLst>
              <a:ext uri="{FF2B5EF4-FFF2-40B4-BE49-F238E27FC236}">
                <a16:creationId xmlns:a16="http://schemas.microsoft.com/office/drawing/2014/main" id="{2B40AB28-FD17-43E5-A08D-1D8614830A87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3361137"/>
            <a:ext cx="2404693" cy="357860"/>
            <a:chOff x="6410535" y="3787985"/>
            <a:chExt cx="2169046" cy="727075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AD1ACCE-5C82-4F2A-9FFF-7D15617DDF73}"/>
                </a:ext>
              </a:extLst>
            </p:cNvPr>
            <p:cNvSpPr txBox="1"/>
            <p:nvPr/>
          </p:nvSpPr>
          <p:spPr>
            <a:xfrm>
              <a:off x="6410535" y="3881648"/>
              <a:ext cx="2169046" cy="6096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altLang="en-US" sz="1350" b="1" dirty="0"/>
                <a:t>Updated Meta-Analysis</a:t>
              </a:r>
            </a:p>
          </p:txBody>
        </p:sp>
        <p:sp>
          <p:nvSpPr>
            <p:cNvPr id="130" name="Rounded Rectangle 129">
              <a:extLst>
                <a:ext uri="{FF2B5EF4-FFF2-40B4-BE49-F238E27FC236}">
                  <a16:creationId xmlns:a16="http://schemas.microsoft.com/office/drawing/2014/main" id="{F4E9E434-9AAD-43E9-9FBF-5C97A5840F51}"/>
                </a:ext>
              </a:extLst>
            </p:cNvPr>
            <p:cNvSpPr/>
            <p:nvPr/>
          </p:nvSpPr>
          <p:spPr>
            <a:xfrm>
              <a:off x="6579015" y="3787985"/>
              <a:ext cx="1832086" cy="72707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  <a:alpha val="23051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/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4E6CDD75-86CE-44C5-A2BD-4154C9034E6F}"/>
              </a:ext>
            </a:extLst>
          </p:cNvPr>
          <p:cNvSpPr txBox="1"/>
          <p:nvPr/>
        </p:nvSpPr>
        <p:spPr bwMode="auto">
          <a:xfrm>
            <a:off x="5728445" y="5524456"/>
            <a:ext cx="2966983" cy="3231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1500" b="1" dirty="0"/>
              <a:t>Updated Practice Guidelines</a:t>
            </a:r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61E535CB-B0ED-4ABB-935D-563278602BAC}"/>
              </a:ext>
            </a:extLst>
          </p:cNvPr>
          <p:cNvSpPr/>
          <p:nvPr/>
        </p:nvSpPr>
        <p:spPr bwMode="auto">
          <a:xfrm>
            <a:off x="5704684" y="5501561"/>
            <a:ext cx="3072730" cy="365839"/>
          </a:xfrm>
          <a:prstGeom prst="roundRect">
            <a:avLst/>
          </a:prstGeom>
          <a:solidFill>
            <a:schemeClr val="accent2">
              <a:lumMod val="75000"/>
              <a:alpha val="7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 b="1" dirty="0"/>
          </a:p>
        </p:txBody>
      </p:sp>
      <p:grpSp>
        <p:nvGrpSpPr>
          <p:cNvPr id="15386" name="Group 38">
            <a:extLst>
              <a:ext uri="{FF2B5EF4-FFF2-40B4-BE49-F238E27FC236}">
                <a16:creationId xmlns:a16="http://schemas.microsoft.com/office/drawing/2014/main" id="{B73B390D-CDA4-4286-9F7C-CC99AD0E4010}"/>
              </a:ext>
            </a:extLst>
          </p:cNvPr>
          <p:cNvGrpSpPr>
            <a:grpSpLocks/>
          </p:cNvGrpSpPr>
          <p:nvPr/>
        </p:nvGrpSpPr>
        <p:grpSpPr bwMode="auto">
          <a:xfrm>
            <a:off x="5583624" y="1089364"/>
            <a:ext cx="3314850" cy="1015663"/>
            <a:chOff x="5618023" y="184340"/>
            <a:chExt cx="1951780" cy="1408529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EABDAF2-5D9A-42A4-AB07-5340AC343E25}"/>
                </a:ext>
              </a:extLst>
            </p:cNvPr>
            <p:cNvSpPr txBox="1"/>
            <p:nvPr/>
          </p:nvSpPr>
          <p:spPr>
            <a:xfrm>
              <a:off x="6190142" y="184340"/>
              <a:ext cx="854370" cy="14085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altLang="en-US" sz="1200" b="1" dirty="0"/>
                <a:t>Patient Important</a:t>
              </a:r>
            </a:p>
            <a:p>
              <a:pPr algn="ctr" eaLnBrk="1" hangingPunct="1">
                <a:defRPr/>
              </a:pPr>
              <a:r>
                <a:rPr lang="en-US" altLang="en-US" sz="1200" b="1" dirty="0"/>
                <a:t>Bleeding</a:t>
              </a:r>
            </a:p>
            <a:p>
              <a:pPr algn="ctr" eaLnBrk="1" hangingPunct="1">
                <a:defRPr/>
              </a:pPr>
              <a:r>
                <a:rPr lang="en-US" altLang="en-US" sz="1200" b="1" dirty="0"/>
                <a:t>Qualitative </a:t>
              </a:r>
            </a:p>
            <a:p>
              <a:pPr algn="ctr" eaLnBrk="1" hangingPunct="1">
                <a:defRPr/>
              </a:pPr>
              <a:r>
                <a:rPr lang="en-US" altLang="en-US" sz="1200" b="1" dirty="0"/>
                <a:t>Study</a:t>
              </a:r>
            </a:p>
            <a:p>
              <a:pPr>
                <a:defRPr/>
              </a:pPr>
              <a:endParaRPr lang="en-US" sz="1200" dirty="0"/>
            </a:p>
          </p:txBody>
        </p:sp>
        <p:sp>
          <p:nvSpPr>
            <p:cNvPr id="120" name="Triangle 119">
              <a:extLst>
                <a:ext uri="{FF2B5EF4-FFF2-40B4-BE49-F238E27FC236}">
                  <a16:creationId xmlns:a16="http://schemas.microsoft.com/office/drawing/2014/main" id="{D915D293-8FF7-446D-A009-34A563097DD3}"/>
                </a:ext>
              </a:extLst>
            </p:cNvPr>
            <p:cNvSpPr/>
            <p:nvPr/>
          </p:nvSpPr>
          <p:spPr>
            <a:xfrm rot="10800000">
              <a:off x="5618023" y="212441"/>
              <a:ext cx="1951780" cy="1231736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  <a:alpha val="22911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500" dirty="0"/>
            </a:p>
          </p:txBody>
        </p:sp>
      </p:grp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4E8ECFD7-835E-43C8-9B3D-D81630DDDC6D}"/>
              </a:ext>
            </a:extLst>
          </p:cNvPr>
          <p:cNvCxnSpPr>
            <a:cxnSpLocks/>
          </p:cNvCxnSpPr>
          <p:nvPr/>
        </p:nvCxnSpPr>
        <p:spPr>
          <a:xfrm>
            <a:off x="7241049" y="2014024"/>
            <a:ext cx="0" cy="1833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92" name="Group 24">
            <a:extLst>
              <a:ext uri="{FF2B5EF4-FFF2-40B4-BE49-F238E27FC236}">
                <a16:creationId xmlns:a16="http://schemas.microsoft.com/office/drawing/2014/main" id="{095FA8B3-B3A6-4626-A820-B85153E1F8DB}"/>
              </a:ext>
            </a:extLst>
          </p:cNvPr>
          <p:cNvGrpSpPr>
            <a:grpSpLocks/>
          </p:cNvGrpSpPr>
          <p:nvPr/>
        </p:nvGrpSpPr>
        <p:grpSpPr bwMode="auto">
          <a:xfrm>
            <a:off x="3581406" y="3126444"/>
            <a:ext cx="1282112" cy="577081"/>
            <a:chOff x="3879762" y="2960264"/>
            <a:chExt cx="1186082" cy="699157"/>
          </a:xfrm>
        </p:grpSpPr>
        <p:pic>
          <p:nvPicPr>
            <p:cNvPr id="15421" name="Picture 46">
              <a:extLst>
                <a:ext uri="{FF2B5EF4-FFF2-40B4-BE49-F238E27FC236}">
                  <a16:creationId xmlns:a16="http://schemas.microsoft.com/office/drawing/2014/main" id="{61E0387B-02ED-4048-87E2-8269E1F494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8775" y="3427640"/>
              <a:ext cx="435600" cy="209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422" name="Group 23">
              <a:extLst>
                <a:ext uri="{FF2B5EF4-FFF2-40B4-BE49-F238E27FC236}">
                  <a16:creationId xmlns:a16="http://schemas.microsoft.com/office/drawing/2014/main" id="{CF538000-8666-41DF-A6C2-0196A4CDFC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9762" y="2960264"/>
              <a:ext cx="1186082" cy="699157"/>
              <a:chOff x="3894519" y="2958510"/>
              <a:chExt cx="1186082" cy="699157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D998E83-F907-4F88-A5D4-1204F2572BCB}"/>
                  </a:ext>
                </a:extLst>
              </p:cNvPr>
              <p:cNvSpPr txBox="1"/>
              <p:nvPr/>
            </p:nvSpPr>
            <p:spPr>
              <a:xfrm>
                <a:off x="4150502" y="2958510"/>
                <a:ext cx="930099" cy="69915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altLang="en-US" sz="1050" b="1" dirty="0"/>
                  <a:t>REVISE Pilot</a:t>
                </a:r>
              </a:p>
              <a:p>
                <a:pPr algn="ctr" eaLnBrk="1" hangingPunct="1">
                  <a:defRPr/>
                </a:pPr>
                <a:r>
                  <a:rPr lang="en-US" altLang="en-US" sz="1050" b="1" dirty="0"/>
                  <a:t> RCT</a:t>
                </a:r>
              </a:p>
              <a:p>
                <a:pPr>
                  <a:defRPr/>
                </a:pPr>
                <a:endParaRPr lang="en-US" sz="1050" b="1" dirty="0"/>
              </a:p>
            </p:txBody>
          </p:sp>
          <p:pic>
            <p:nvPicPr>
              <p:cNvPr id="15424" name="Picture 2">
                <a:extLst>
                  <a:ext uri="{FF2B5EF4-FFF2-40B4-BE49-F238E27FC236}">
                    <a16:creationId xmlns:a16="http://schemas.microsoft.com/office/drawing/2014/main" id="{394ED971-1DC2-47B9-A56F-79EB8EA87E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4519" y="3434838"/>
                <a:ext cx="435600" cy="20736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960BB9F5-C697-4FE2-8D21-EF2E21AD5ED0}"/>
              </a:ext>
            </a:extLst>
          </p:cNvPr>
          <p:cNvCxnSpPr>
            <a:cxnSpLocks/>
          </p:cNvCxnSpPr>
          <p:nvPr/>
        </p:nvCxnSpPr>
        <p:spPr>
          <a:xfrm>
            <a:off x="3909811" y="1783597"/>
            <a:ext cx="0" cy="3309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5D05C7BC-D668-4EDC-AC66-AE40CA956AB8}"/>
              </a:ext>
            </a:extLst>
          </p:cNvPr>
          <p:cNvCxnSpPr>
            <a:cxnSpLocks/>
          </p:cNvCxnSpPr>
          <p:nvPr/>
        </p:nvCxnSpPr>
        <p:spPr>
          <a:xfrm>
            <a:off x="7273925" y="3182541"/>
            <a:ext cx="0" cy="1654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75131DCC-3CF7-47B4-AD0A-8259F370C234}"/>
              </a:ext>
            </a:extLst>
          </p:cNvPr>
          <p:cNvCxnSpPr>
            <a:cxnSpLocks/>
          </p:cNvCxnSpPr>
          <p:nvPr/>
        </p:nvCxnSpPr>
        <p:spPr>
          <a:xfrm flipV="1">
            <a:off x="5121276" y="3199210"/>
            <a:ext cx="623888" cy="20181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97" name="Picture 2">
            <a:extLst>
              <a:ext uri="{FF2B5EF4-FFF2-40B4-BE49-F238E27FC236}">
                <a16:creationId xmlns:a16="http://schemas.microsoft.com/office/drawing/2014/main" id="{9616127A-D794-4F0B-B749-52D4E4875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756" y="1547184"/>
            <a:ext cx="444500" cy="15954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59949908-4FEB-4291-87B2-E9F57E536323}"/>
              </a:ext>
            </a:extLst>
          </p:cNvPr>
          <p:cNvCxnSpPr>
            <a:cxnSpLocks/>
          </p:cNvCxnSpPr>
          <p:nvPr/>
        </p:nvCxnSpPr>
        <p:spPr>
          <a:xfrm>
            <a:off x="4791401" y="2524996"/>
            <a:ext cx="758616" cy="29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E9EAF102-9EC4-4AB3-B51E-7AE3E295884F}"/>
              </a:ext>
            </a:extLst>
          </p:cNvPr>
          <p:cNvCxnSpPr>
            <a:cxnSpLocks/>
          </p:cNvCxnSpPr>
          <p:nvPr/>
        </p:nvCxnSpPr>
        <p:spPr>
          <a:xfrm flipV="1">
            <a:off x="5175250" y="3099199"/>
            <a:ext cx="381000" cy="2488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402" name="Picture 2">
            <a:extLst>
              <a:ext uri="{FF2B5EF4-FFF2-40B4-BE49-F238E27FC236}">
                <a16:creationId xmlns:a16="http://schemas.microsoft.com/office/drawing/2014/main" id="{B2CA1B29-1F7F-42AD-A5A1-9976388EB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738" y="2522936"/>
            <a:ext cx="444500" cy="15954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9B0209E-88D1-4912-A939-25E288EA5FDF}"/>
              </a:ext>
            </a:extLst>
          </p:cNvPr>
          <p:cNvCxnSpPr>
            <a:cxnSpLocks/>
          </p:cNvCxnSpPr>
          <p:nvPr/>
        </p:nvCxnSpPr>
        <p:spPr>
          <a:xfrm>
            <a:off x="4342499" y="2766563"/>
            <a:ext cx="0" cy="3309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66EAB9A0-AD6D-415C-974D-B45AF201DB47}"/>
              </a:ext>
            </a:extLst>
          </p:cNvPr>
          <p:cNvCxnSpPr>
            <a:cxnSpLocks/>
          </p:cNvCxnSpPr>
          <p:nvPr/>
        </p:nvCxnSpPr>
        <p:spPr>
          <a:xfrm>
            <a:off x="4378325" y="3784998"/>
            <a:ext cx="0" cy="3309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2AF76F5-704C-43CA-BD2E-2F0360860C73}"/>
              </a:ext>
            </a:extLst>
          </p:cNvPr>
          <p:cNvCxnSpPr>
            <a:cxnSpLocks/>
            <a:stCxn id="124" idx="2"/>
            <a:endCxn id="123" idx="0"/>
          </p:cNvCxnSpPr>
          <p:nvPr/>
        </p:nvCxnSpPr>
        <p:spPr>
          <a:xfrm flipH="1">
            <a:off x="4340227" y="4807808"/>
            <a:ext cx="7937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53D9E86A-6CFF-4C8A-B7F4-E29398D37BF4}"/>
              </a:ext>
            </a:extLst>
          </p:cNvPr>
          <p:cNvCxnSpPr>
            <a:cxnSpLocks/>
          </p:cNvCxnSpPr>
          <p:nvPr/>
        </p:nvCxnSpPr>
        <p:spPr>
          <a:xfrm>
            <a:off x="5175250" y="1741885"/>
            <a:ext cx="471488" cy="4750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08FEB6C4-BED3-4E33-9735-E1D31ACC68F5}"/>
              </a:ext>
            </a:extLst>
          </p:cNvPr>
          <p:cNvSpPr/>
          <p:nvPr/>
        </p:nvSpPr>
        <p:spPr>
          <a:xfrm>
            <a:off x="257172" y="1762440"/>
            <a:ext cx="1330326" cy="748904"/>
          </a:xfrm>
          <a:prstGeom prst="ellipse">
            <a:avLst/>
          </a:prstGeom>
          <a:solidFill>
            <a:srgbClr val="FFDF7E">
              <a:alpha val="12941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7EFCDFF-7088-4B24-8B1E-651220901590}"/>
              </a:ext>
            </a:extLst>
          </p:cNvPr>
          <p:cNvSpPr txBox="1"/>
          <p:nvPr/>
        </p:nvSpPr>
        <p:spPr>
          <a:xfrm>
            <a:off x="-79377" y="1808992"/>
            <a:ext cx="1971676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1050" b="1" dirty="0"/>
              <a:t>Narrative </a:t>
            </a:r>
          </a:p>
          <a:p>
            <a:pPr algn="ctr" eaLnBrk="1" hangingPunct="1">
              <a:defRPr/>
            </a:pPr>
            <a:r>
              <a:rPr lang="en-US" altLang="en-US" sz="1050" b="1" dirty="0"/>
              <a:t>Review</a:t>
            </a:r>
          </a:p>
        </p:txBody>
      </p:sp>
      <p:pic>
        <p:nvPicPr>
          <p:cNvPr id="15409" name="Picture 2">
            <a:extLst>
              <a:ext uri="{FF2B5EF4-FFF2-40B4-BE49-F238E27FC236}">
                <a16:creationId xmlns:a16="http://schemas.microsoft.com/office/drawing/2014/main" id="{8B921B2D-CEFD-4FFF-A105-4187758A4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29" y="2188233"/>
            <a:ext cx="427037" cy="1643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10" name="Picture 7">
            <a:extLst>
              <a:ext uri="{FF2B5EF4-FFF2-40B4-BE49-F238E27FC236}">
                <a16:creationId xmlns:a16="http://schemas.microsoft.com/office/drawing/2014/main" id="{7B05D9DC-674A-41E8-A48E-0A2211CAA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67" y="2192970"/>
            <a:ext cx="442912" cy="164306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Oval 83">
            <a:extLst>
              <a:ext uri="{FF2B5EF4-FFF2-40B4-BE49-F238E27FC236}">
                <a16:creationId xmlns:a16="http://schemas.microsoft.com/office/drawing/2014/main" id="{4F9EDFA1-DC5B-40CC-976E-2FA85FA237AB}"/>
              </a:ext>
            </a:extLst>
          </p:cNvPr>
          <p:cNvSpPr/>
          <p:nvPr/>
        </p:nvSpPr>
        <p:spPr>
          <a:xfrm>
            <a:off x="241298" y="2781011"/>
            <a:ext cx="1330326" cy="748903"/>
          </a:xfrm>
          <a:prstGeom prst="ellipse">
            <a:avLst/>
          </a:prstGeom>
          <a:solidFill>
            <a:srgbClr val="FFDF7E">
              <a:alpha val="12941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E897664-F241-43E7-8F8A-61D18F035750}"/>
              </a:ext>
            </a:extLst>
          </p:cNvPr>
          <p:cNvSpPr txBox="1"/>
          <p:nvPr/>
        </p:nvSpPr>
        <p:spPr>
          <a:xfrm>
            <a:off x="146874" y="2953881"/>
            <a:ext cx="157541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US" sz="1050" b="1" dirty="0"/>
              <a:t>Meta-Analysis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5C23EA9-CB6D-4510-A61A-D9F1477CD24E}"/>
              </a:ext>
            </a:extLst>
          </p:cNvPr>
          <p:cNvSpPr/>
          <p:nvPr/>
        </p:nvSpPr>
        <p:spPr>
          <a:xfrm>
            <a:off x="256719" y="3806885"/>
            <a:ext cx="1355726" cy="688181"/>
          </a:xfrm>
          <a:prstGeom prst="ellipse">
            <a:avLst/>
          </a:prstGeom>
          <a:solidFill>
            <a:srgbClr val="FFDF7E">
              <a:alpha val="12941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pic>
        <p:nvPicPr>
          <p:cNvPr id="15416" name="Picture 28" descr="Earth globe isolated graphic illustration | free image by rawpixel.com /  Minty | Graphic illustration, Illustration, Earth illustration">
            <a:extLst>
              <a:ext uri="{FF2B5EF4-FFF2-40B4-BE49-F238E27FC236}">
                <a16:creationId xmlns:a16="http://schemas.microsoft.com/office/drawing/2014/main" id="{58566B49-06AE-4F68-9FEB-155DA8150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3" t="20599" r="20573" b="20705"/>
          <a:stretch>
            <a:fillRect/>
          </a:stretch>
        </p:blipFill>
        <p:spPr bwMode="auto">
          <a:xfrm>
            <a:off x="2272572" y="3679238"/>
            <a:ext cx="344488" cy="25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7" name="Picture 28" descr="Earth globe isolated graphic illustration | free image by rawpixel.com /  Minty | Graphic illustration, Illustration, Earth illustration">
            <a:extLst>
              <a:ext uri="{FF2B5EF4-FFF2-40B4-BE49-F238E27FC236}">
                <a16:creationId xmlns:a16="http://schemas.microsoft.com/office/drawing/2014/main" id="{2F4F3559-C2E2-455D-B5DF-7B7B381B8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3" t="20599" r="20573" b="20705"/>
          <a:stretch>
            <a:fillRect/>
          </a:stretch>
        </p:blipFill>
        <p:spPr bwMode="auto">
          <a:xfrm>
            <a:off x="2278814" y="4881951"/>
            <a:ext cx="344488" cy="25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4A93A80-CD91-4C2F-BFED-C614BB7722F8}"/>
              </a:ext>
            </a:extLst>
          </p:cNvPr>
          <p:cNvCxnSpPr>
            <a:cxnSpLocks/>
          </p:cNvCxnSpPr>
          <p:nvPr/>
        </p:nvCxnSpPr>
        <p:spPr>
          <a:xfrm flipV="1">
            <a:off x="5100639" y="3170635"/>
            <a:ext cx="522287" cy="10096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Picture 2">
            <a:extLst>
              <a:ext uri="{FF2B5EF4-FFF2-40B4-BE49-F238E27FC236}">
                <a16:creationId xmlns:a16="http://schemas.microsoft.com/office/drawing/2014/main" id="{5F323BAE-73C2-4BB5-8642-583B8E3C5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97" y="3218028"/>
            <a:ext cx="427037" cy="1643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>
            <a:extLst>
              <a:ext uri="{FF2B5EF4-FFF2-40B4-BE49-F238E27FC236}">
                <a16:creationId xmlns:a16="http://schemas.microsoft.com/office/drawing/2014/main" id="{567C5693-1272-4848-A9A0-AA411A307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08" y="4219420"/>
            <a:ext cx="427037" cy="1643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B6951927-8C99-4F46-9C3F-E05F754393F4}"/>
              </a:ext>
            </a:extLst>
          </p:cNvPr>
          <p:cNvSpPr txBox="1"/>
          <p:nvPr/>
        </p:nvSpPr>
        <p:spPr>
          <a:xfrm>
            <a:off x="261486" y="3848722"/>
            <a:ext cx="130016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US" sz="1050" b="1" dirty="0"/>
              <a:t>Concise </a:t>
            </a:r>
          </a:p>
          <a:p>
            <a:pPr algn="ctr" eaLnBrk="1" hangingPunct="1">
              <a:defRPr/>
            </a:pPr>
            <a:r>
              <a:rPr lang="en-US" altLang="en-US" sz="1050" b="1" dirty="0"/>
              <a:t>Clinical Review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93985A1A-F578-4138-9434-EC0F7C9DF70F}"/>
              </a:ext>
            </a:extLst>
          </p:cNvPr>
          <p:cNvCxnSpPr>
            <a:cxnSpLocks/>
          </p:cNvCxnSpPr>
          <p:nvPr/>
        </p:nvCxnSpPr>
        <p:spPr>
          <a:xfrm>
            <a:off x="3131470" y="5163741"/>
            <a:ext cx="375318" cy="4750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960BB9F5-C697-4FE2-8D21-EF2E21AD5ED0}"/>
              </a:ext>
            </a:extLst>
          </p:cNvPr>
          <p:cNvCxnSpPr>
            <a:cxnSpLocks/>
          </p:cNvCxnSpPr>
          <p:nvPr/>
        </p:nvCxnSpPr>
        <p:spPr>
          <a:xfrm flipH="1">
            <a:off x="906461" y="2527923"/>
            <a:ext cx="5106" cy="2592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960BB9F5-C697-4FE2-8D21-EF2E21AD5ED0}"/>
              </a:ext>
            </a:extLst>
          </p:cNvPr>
          <p:cNvCxnSpPr>
            <a:cxnSpLocks/>
          </p:cNvCxnSpPr>
          <p:nvPr/>
        </p:nvCxnSpPr>
        <p:spPr>
          <a:xfrm flipH="1">
            <a:off x="906461" y="3537525"/>
            <a:ext cx="5106" cy="2592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960BB9F5-C697-4FE2-8D21-EF2E21AD5ED0}"/>
              </a:ext>
            </a:extLst>
          </p:cNvPr>
          <p:cNvCxnSpPr>
            <a:cxnSpLocks/>
          </p:cNvCxnSpPr>
          <p:nvPr/>
        </p:nvCxnSpPr>
        <p:spPr>
          <a:xfrm flipH="1">
            <a:off x="2376944" y="4021342"/>
            <a:ext cx="5106" cy="2592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131470" y="2792121"/>
            <a:ext cx="441365" cy="243655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3089192" y="3977497"/>
            <a:ext cx="437585" cy="13385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Picture 26" descr="American Flag - Small Decal | Roeda Graphics Online">
            <a:extLst>
              <a:ext uri="{FF2B5EF4-FFF2-40B4-BE49-F238E27FC236}">
                <a16:creationId xmlns:a16="http://schemas.microsoft.com/office/drawing/2014/main" id="{F9F4F8ED-1981-4835-BEB9-5D8BBA893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7" t="29160" r="5840" b="29053"/>
          <a:stretch>
            <a:fillRect/>
          </a:stretch>
        </p:blipFill>
        <p:spPr bwMode="auto">
          <a:xfrm>
            <a:off x="961493" y="4226366"/>
            <a:ext cx="407998" cy="16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7">
            <a:extLst>
              <a:ext uri="{FF2B5EF4-FFF2-40B4-BE49-F238E27FC236}">
                <a16:creationId xmlns:a16="http://schemas.microsoft.com/office/drawing/2014/main" id="{5F2C5EB1-F5ED-43A4-A578-295C9E4F1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3508077"/>
            <a:ext cx="435563" cy="182686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Rounded Rectangle 121">
            <a:extLst>
              <a:ext uri="{FF2B5EF4-FFF2-40B4-BE49-F238E27FC236}">
                <a16:creationId xmlns:a16="http://schemas.microsoft.com/office/drawing/2014/main" id="{14DC6274-C1BE-40F8-ADAC-A787A64C2D07}"/>
              </a:ext>
            </a:extLst>
          </p:cNvPr>
          <p:cNvSpPr/>
          <p:nvPr/>
        </p:nvSpPr>
        <p:spPr bwMode="auto">
          <a:xfrm>
            <a:off x="7874176" y="3936966"/>
            <a:ext cx="1066800" cy="694838"/>
          </a:xfrm>
          <a:prstGeom prst="roundRect">
            <a:avLst/>
          </a:prstGeom>
          <a:solidFill>
            <a:schemeClr val="accent2">
              <a:lumMod val="40000"/>
              <a:lumOff val="60000"/>
              <a:alpha val="23051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960BB9F5-C697-4FE2-8D21-EF2E21AD5ED0}"/>
              </a:ext>
            </a:extLst>
          </p:cNvPr>
          <p:cNvCxnSpPr>
            <a:cxnSpLocks/>
          </p:cNvCxnSpPr>
          <p:nvPr/>
        </p:nvCxnSpPr>
        <p:spPr>
          <a:xfrm flipH="1">
            <a:off x="6090894" y="3182165"/>
            <a:ext cx="5106" cy="7758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50">
            <a:extLst>
              <a:ext uri="{FF2B5EF4-FFF2-40B4-BE49-F238E27FC236}">
                <a16:creationId xmlns:a16="http://schemas.microsoft.com/office/drawing/2014/main" id="{F8449F92-CD21-06E2-2942-B9D3E661F8C7}"/>
              </a:ext>
            </a:extLst>
          </p:cNvPr>
          <p:cNvGrpSpPr>
            <a:grpSpLocks/>
          </p:cNvGrpSpPr>
          <p:nvPr/>
        </p:nvGrpSpPr>
        <p:grpSpPr bwMode="auto">
          <a:xfrm>
            <a:off x="6335673" y="4848247"/>
            <a:ext cx="1818185" cy="507831"/>
            <a:chOff x="6899771" y="3881647"/>
            <a:chExt cx="1241204" cy="677024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D63A634-7194-AC0D-2872-4288BE5AEFC7}"/>
                </a:ext>
              </a:extLst>
            </p:cNvPr>
            <p:cNvSpPr txBox="1"/>
            <p:nvPr/>
          </p:nvSpPr>
          <p:spPr>
            <a:xfrm>
              <a:off x="6941225" y="3881647"/>
              <a:ext cx="1199750" cy="6770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US" altLang="en-US" sz="1350" b="1" dirty="0"/>
                <a:t>Economic Evaluation</a:t>
              </a:r>
            </a:p>
          </p:txBody>
        </p:sp>
        <p:sp>
          <p:nvSpPr>
            <p:cNvPr id="129" name="Rounded Rectangle 129">
              <a:extLst>
                <a:ext uri="{FF2B5EF4-FFF2-40B4-BE49-F238E27FC236}">
                  <a16:creationId xmlns:a16="http://schemas.microsoft.com/office/drawing/2014/main" id="{6C66E0EF-98ED-5D25-0BF1-31DA7A4FFCA0}"/>
                </a:ext>
              </a:extLst>
            </p:cNvPr>
            <p:cNvSpPr/>
            <p:nvPr/>
          </p:nvSpPr>
          <p:spPr>
            <a:xfrm>
              <a:off x="6899771" y="3935602"/>
              <a:ext cx="1241204" cy="59363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  <a:alpha val="23051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/>
            </a:p>
          </p:txBody>
        </p:sp>
      </p:grp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60BB9F5-C697-4FE2-8D21-EF2E21AD5ED0}"/>
              </a:ext>
            </a:extLst>
          </p:cNvPr>
          <p:cNvCxnSpPr>
            <a:cxnSpLocks/>
          </p:cNvCxnSpPr>
          <p:nvPr/>
        </p:nvCxnSpPr>
        <p:spPr>
          <a:xfrm flipH="1">
            <a:off x="8378606" y="3182165"/>
            <a:ext cx="5106" cy="7758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619BBCE-9CDD-0E49-F412-6F9FC870638C}"/>
              </a:ext>
            </a:extLst>
          </p:cNvPr>
          <p:cNvCxnSpPr>
            <a:endCxn id="126" idx="0"/>
          </p:cNvCxnSpPr>
          <p:nvPr/>
        </p:nvCxnSpPr>
        <p:spPr>
          <a:xfrm flipH="1">
            <a:off x="7275128" y="3734698"/>
            <a:ext cx="1627" cy="11135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4F5DCDC0-5E08-CC8F-8365-3495C0F98B86}"/>
              </a:ext>
            </a:extLst>
          </p:cNvPr>
          <p:cNvCxnSpPr>
            <a:cxnSpLocks/>
          </p:cNvCxnSpPr>
          <p:nvPr/>
        </p:nvCxnSpPr>
        <p:spPr>
          <a:xfrm>
            <a:off x="7273925" y="5345599"/>
            <a:ext cx="0" cy="1654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25DC1D4-6401-A671-715F-FBB82181637E}"/>
              </a:ext>
            </a:extLst>
          </p:cNvPr>
          <p:cNvCxnSpPr>
            <a:cxnSpLocks/>
          </p:cNvCxnSpPr>
          <p:nvPr/>
        </p:nvCxnSpPr>
        <p:spPr>
          <a:xfrm flipH="1">
            <a:off x="2382050" y="2811200"/>
            <a:ext cx="5106" cy="2592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27BDAA78-1CC3-8F5D-900F-BDB258603FCD}"/>
              </a:ext>
            </a:extLst>
          </p:cNvPr>
          <p:cNvSpPr/>
          <p:nvPr/>
        </p:nvSpPr>
        <p:spPr>
          <a:xfrm>
            <a:off x="272987" y="4750795"/>
            <a:ext cx="1330326" cy="748903"/>
          </a:xfrm>
          <a:prstGeom prst="ellipse">
            <a:avLst/>
          </a:prstGeom>
          <a:solidFill>
            <a:srgbClr val="FFDF7E">
              <a:alpha val="12941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B78C5DD-4DB7-5147-7A84-13C3CB42B81E}"/>
              </a:ext>
            </a:extLst>
          </p:cNvPr>
          <p:cNvCxnSpPr>
            <a:cxnSpLocks/>
          </p:cNvCxnSpPr>
          <p:nvPr/>
        </p:nvCxnSpPr>
        <p:spPr>
          <a:xfrm flipH="1">
            <a:off x="889859" y="4512771"/>
            <a:ext cx="5106" cy="2592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4B536FC0-A493-FD23-0185-D3D78C252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31" y="5195419"/>
            <a:ext cx="427037" cy="1643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983D5C-41E1-87BF-2B27-2E934F4F2F6D}"/>
              </a:ext>
            </a:extLst>
          </p:cNvPr>
          <p:cNvSpPr txBox="1"/>
          <p:nvPr/>
        </p:nvSpPr>
        <p:spPr>
          <a:xfrm>
            <a:off x="107257" y="4939689"/>
            <a:ext cx="157541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US" sz="1050" b="1" dirty="0"/>
              <a:t>Meta-Analysis</a:t>
            </a:r>
          </a:p>
        </p:txBody>
      </p:sp>
      <p:sp>
        <p:nvSpPr>
          <p:cNvPr id="13" name="Rounded Rectangle 124">
            <a:extLst>
              <a:ext uri="{FF2B5EF4-FFF2-40B4-BE49-F238E27FC236}">
                <a16:creationId xmlns:a16="http://schemas.microsoft.com/office/drawing/2014/main" id="{181D3DCF-0358-27A2-4B77-2849B5ABD1AA}"/>
              </a:ext>
            </a:extLst>
          </p:cNvPr>
          <p:cNvSpPr/>
          <p:nvPr/>
        </p:nvSpPr>
        <p:spPr>
          <a:xfrm>
            <a:off x="4402216" y="1107137"/>
            <a:ext cx="715808" cy="671109"/>
          </a:xfrm>
          <a:prstGeom prst="roundRect">
            <a:avLst/>
          </a:prstGeom>
          <a:solidFill>
            <a:schemeClr val="tx2">
              <a:lumMod val="60000"/>
              <a:lumOff val="40000"/>
              <a:alpha val="2272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F3E4D8-34BD-8C56-9A25-826E4DC4FB2B}"/>
              </a:ext>
            </a:extLst>
          </p:cNvPr>
          <p:cNvSpPr txBox="1"/>
          <p:nvPr/>
        </p:nvSpPr>
        <p:spPr bwMode="auto">
          <a:xfrm>
            <a:off x="4337446" y="1129540"/>
            <a:ext cx="84534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US" sz="1050" b="1" dirty="0"/>
              <a:t>Intensivist </a:t>
            </a:r>
          </a:p>
          <a:p>
            <a:pPr algn="ctr" eaLnBrk="1" hangingPunct="1">
              <a:defRPr/>
            </a:pPr>
            <a:r>
              <a:rPr lang="en-US" altLang="en-US" sz="1050" b="1" dirty="0"/>
              <a:t>Survey</a:t>
            </a:r>
          </a:p>
        </p:txBody>
      </p:sp>
      <p:pic>
        <p:nvPicPr>
          <p:cNvPr id="16" name="Picture 46">
            <a:extLst>
              <a:ext uri="{FF2B5EF4-FFF2-40B4-BE49-F238E27FC236}">
                <a16:creationId xmlns:a16="http://schemas.microsoft.com/office/drawing/2014/main" id="{2C7CAC38-8C98-C41A-75C4-EDE9A43CF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940" y="1528953"/>
            <a:ext cx="435563" cy="15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2B55359-92C1-A0FC-3103-656AFB430DFA}"/>
              </a:ext>
            </a:extLst>
          </p:cNvPr>
          <p:cNvCxnSpPr>
            <a:cxnSpLocks/>
          </p:cNvCxnSpPr>
          <p:nvPr/>
        </p:nvCxnSpPr>
        <p:spPr>
          <a:xfrm>
            <a:off x="4861159" y="1776609"/>
            <a:ext cx="10451" cy="13685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B07DA660-5EC2-48B8-9A48-6F72062886AB}"/>
              </a:ext>
            </a:extLst>
          </p:cNvPr>
          <p:cNvSpPr/>
          <p:nvPr/>
        </p:nvSpPr>
        <p:spPr>
          <a:xfrm>
            <a:off x="1708030" y="4312137"/>
            <a:ext cx="1420476" cy="858905"/>
          </a:xfrm>
          <a:prstGeom prst="roundRect">
            <a:avLst/>
          </a:prstGeom>
          <a:solidFill>
            <a:srgbClr val="FFDF7E">
              <a:alpha val="12941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12" name="Rounded Rectangle 124">
            <a:extLst>
              <a:ext uri="{FF2B5EF4-FFF2-40B4-BE49-F238E27FC236}">
                <a16:creationId xmlns:a16="http://schemas.microsoft.com/office/drawing/2014/main" id="{181D3DCF-0358-27A2-4B77-2849B5ABD1AA}"/>
              </a:ext>
            </a:extLst>
          </p:cNvPr>
          <p:cNvSpPr/>
          <p:nvPr/>
        </p:nvSpPr>
        <p:spPr>
          <a:xfrm>
            <a:off x="3510485" y="1107137"/>
            <a:ext cx="715808" cy="671109"/>
          </a:xfrm>
          <a:prstGeom prst="roundRect">
            <a:avLst/>
          </a:prstGeom>
          <a:solidFill>
            <a:schemeClr val="tx2">
              <a:lumMod val="60000"/>
              <a:lumOff val="40000"/>
              <a:alpha val="2272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2A9584-FC3A-3E11-F11D-E680E27AB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9173"/>
            <a:ext cx="7507105" cy="509221"/>
          </a:xfrm>
        </p:spPr>
        <p:txBody>
          <a:bodyPr/>
          <a:lstStyle/>
          <a:p>
            <a:r>
              <a:rPr lang="en-US" sz="3600" b="1" dirty="0">
                <a:solidFill>
                  <a:srgbClr val="002F5F"/>
                </a:solidFill>
                <a:latin typeface="+mn-lt"/>
              </a:rPr>
              <a:t>Impact</a:t>
            </a:r>
            <a:endParaRPr lang="en-CA" sz="3600" b="1" dirty="0">
              <a:solidFill>
                <a:srgbClr val="002F5F"/>
              </a:solidFill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2D74AC-04E5-7143-7B7F-899FF3728E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0" y="846993"/>
            <a:ext cx="8534400" cy="480131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>
                <a:solidFill>
                  <a:schemeClr val="tx2"/>
                </a:solidFill>
                <a:ea typeface="Calibri" panose="020F0502020204030204" pitchFamily="34" charset="0"/>
              </a:rPr>
              <a:t>Ethical Imperative:</a:t>
            </a:r>
          </a:p>
          <a:p>
            <a:r>
              <a:rPr lang="en-CA" sz="2400" b="1" dirty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‘</a:t>
            </a:r>
            <a:r>
              <a:rPr lang="en-CA" sz="2400" dirty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Even</a:t>
            </a:r>
            <a:r>
              <a:rPr lang="en-CA" sz="2400" spc="-30" dirty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CA" sz="2400" dirty="0">
                <a:effectLst/>
                <a:ea typeface="Calibri" panose="020F0502020204030204" pitchFamily="34" charset="0"/>
              </a:rPr>
              <a:t>the</a:t>
            </a:r>
            <a:r>
              <a:rPr lang="en-CA" sz="2400" spc="-30" dirty="0">
                <a:effectLst/>
                <a:ea typeface="Calibri" panose="020F0502020204030204" pitchFamily="34" charset="0"/>
              </a:rPr>
              <a:t> </a:t>
            </a:r>
            <a:r>
              <a:rPr lang="en-CA" sz="2400" dirty="0">
                <a:effectLst/>
                <a:ea typeface="Calibri" panose="020F0502020204030204" pitchFamily="34" charset="0"/>
              </a:rPr>
              <a:t>best</a:t>
            </a:r>
            <a:r>
              <a:rPr lang="en-CA" sz="2400" spc="-30" dirty="0">
                <a:effectLst/>
                <a:ea typeface="Calibri" panose="020F0502020204030204" pitchFamily="34" charset="0"/>
              </a:rPr>
              <a:t>-proven </a:t>
            </a:r>
            <a:r>
              <a:rPr lang="en-CA" sz="2400" dirty="0">
                <a:effectLst/>
                <a:ea typeface="Calibri" panose="020F0502020204030204" pitchFamily="34" charset="0"/>
              </a:rPr>
              <a:t>interventions’</a:t>
            </a:r>
            <a:r>
              <a:rPr lang="en-CA" sz="2400" spc="-30" dirty="0">
                <a:effectLst/>
                <a:ea typeface="Calibri" panose="020F0502020204030204" pitchFamily="34" charset="0"/>
              </a:rPr>
              <a:t> </a:t>
            </a:r>
            <a:r>
              <a:rPr lang="en-CA" sz="2400" dirty="0">
                <a:effectLst/>
                <a:ea typeface="Calibri" panose="020F0502020204030204" pitchFamily="34" charset="0"/>
              </a:rPr>
              <a:t>must</a:t>
            </a:r>
            <a:r>
              <a:rPr lang="en-CA" sz="2400" spc="-30" dirty="0">
                <a:effectLst/>
                <a:ea typeface="Calibri" panose="020F0502020204030204" pitchFamily="34" charset="0"/>
              </a:rPr>
              <a:t> </a:t>
            </a:r>
            <a:r>
              <a:rPr lang="en-CA" sz="2400" dirty="0">
                <a:effectLst/>
                <a:ea typeface="Calibri" panose="020F0502020204030204" pitchFamily="34" charset="0"/>
              </a:rPr>
              <a:t>be continually</a:t>
            </a:r>
            <a:r>
              <a:rPr lang="en-CA" sz="2400" spc="-50" dirty="0">
                <a:effectLst/>
                <a:ea typeface="Calibri" panose="020F0502020204030204" pitchFamily="34" charset="0"/>
              </a:rPr>
              <a:t> re-</a:t>
            </a:r>
            <a:r>
              <a:rPr lang="en-CA" sz="2400" dirty="0">
                <a:effectLst/>
                <a:ea typeface="Calibri" panose="020F0502020204030204" pitchFamily="34" charset="0"/>
              </a:rPr>
              <a:t>evaluated</a:t>
            </a:r>
            <a:r>
              <a:rPr lang="en-CA" sz="2400" spc="-45" dirty="0">
                <a:effectLst/>
                <a:ea typeface="Calibri" panose="020F0502020204030204" pitchFamily="34" charset="0"/>
              </a:rPr>
              <a:t> </a:t>
            </a:r>
            <a:r>
              <a:rPr lang="en-CA" sz="2400" dirty="0">
                <a:effectLst/>
                <a:ea typeface="Calibri" panose="020F0502020204030204" pitchFamily="34" charset="0"/>
              </a:rPr>
              <a:t>through</a:t>
            </a:r>
            <a:r>
              <a:rPr lang="en-CA" sz="2400" spc="-45" dirty="0">
                <a:effectLst/>
                <a:ea typeface="Calibri" panose="020F0502020204030204" pitchFamily="34" charset="0"/>
              </a:rPr>
              <a:t> </a:t>
            </a:r>
            <a:r>
              <a:rPr lang="en-CA" sz="2400" dirty="0">
                <a:effectLst/>
                <a:ea typeface="Calibri" panose="020F0502020204030204" pitchFamily="34" charset="0"/>
              </a:rPr>
              <a:t>research</a:t>
            </a:r>
            <a:r>
              <a:rPr lang="en-CA" sz="2400" spc="-45" dirty="0">
                <a:effectLst/>
                <a:ea typeface="Calibri" panose="020F0502020204030204" pitchFamily="34" charset="0"/>
              </a:rPr>
              <a:t> </a:t>
            </a:r>
            <a:r>
              <a:rPr lang="en-CA" sz="2400" dirty="0">
                <a:effectLst/>
                <a:ea typeface="Calibri" panose="020F0502020204030204" pitchFamily="34" charset="0"/>
              </a:rPr>
              <a:t>for</a:t>
            </a:r>
            <a:r>
              <a:rPr lang="en-CA" sz="2400" spc="-45" dirty="0">
                <a:effectLst/>
                <a:ea typeface="Calibri" panose="020F0502020204030204" pitchFamily="34" charset="0"/>
              </a:rPr>
              <a:t> </a:t>
            </a:r>
            <a:r>
              <a:rPr lang="en-CA" sz="2400" dirty="0">
                <a:effectLst/>
                <a:ea typeface="Calibri" panose="020F0502020204030204" pitchFamily="34" charset="0"/>
              </a:rPr>
              <a:t>their</a:t>
            </a:r>
            <a:r>
              <a:rPr lang="en-CA" sz="2400" spc="-45" dirty="0">
                <a:effectLst/>
                <a:ea typeface="Calibri" panose="020F0502020204030204" pitchFamily="34" charset="0"/>
              </a:rPr>
              <a:t> </a:t>
            </a:r>
            <a:r>
              <a:rPr lang="en-CA" sz="2400" dirty="0">
                <a:effectLst/>
                <a:ea typeface="Calibri" panose="020F0502020204030204" pitchFamily="34" charset="0"/>
              </a:rPr>
              <a:t>safety,</a:t>
            </a:r>
            <a:r>
              <a:rPr lang="en-CA" sz="2400" spc="-50" dirty="0">
                <a:effectLst/>
                <a:ea typeface="Calibri" panose="020F0502020204030204" pitchFamily="34" charset="0"/>
              </a:rPr>
              <a:t> </a:t>
            </a:r>
            <a:r>
              <a:rPr lang="en-CA" sz="2400" dirty="0">
                <a:effectLst/>
                <a:ea typeface="Calibri" panose="020F0502020204030204" pitchFamily="34" charset="0"/>
              </a:rPr>
              <a:t>effectiveness,</a:t>
            </a:r>
            <a:r>
              <a:rPr lang="en-CA" sz="2400" spc="-45" dirty="0">
                <a:effectLst/>
                <a:ea typeface="Calibri" panose="020F0502020204030204" pitchFamily="34" charset="0"/>
              </a:rPr>
              <a:t> </a:t>
            </a:r>
            <a:r>
              <a:rPr lang="en-CA" sz="2400" dirty="0">
                <a:effectLst/>
                <a:ea typeface="Calibri" panose="020F0502020204030204" pitchFamily="34" charset="0"/>
              </a:rPr>
              <a:t>efficiency,</a:t>
            </a:r>
            <a:r>
              <a:rPr lang="en-CA" sz="2400" spc="-45" dirty="0">
                <a:effectLst/>
                <a:ea typeface="Calibri" panose="020F0502020204030204" pitchFamily="34" charset="0"/>
              </a:rPr>
              <a:t> </a:t>
            </a:r>
            <a:r>
              <a:rPr lang="en-CA" sz="2400" dirty="0">
                <a:effectLst/>
                <a:ea typeface="Calibri" panose="020F0502020204030204" pitchFamily="34" charset="0"/>
              </a:rPr>
              <a:t>accessibility</a:t>
            </a:r>
            <a:r>
              <a:rPr lang="en-CA" sz="2400" spc="-45" dirty="0">
                <a:effectLst/>
                <a:ea typeface="Calibri" panose="020F0502020204030204" pitchFamily="34" charset="0"/>
              </a:rPr>
              <a:t> </a:t>
            </a:r>
            <a:r>
              <a:rPr lang="en-CA" sz="2400" dirty="0">
                <a:effectLst/>
                <a:ea typeface="Calibri" panose="020F0502020204030204" pitchFamily="34" charset="0"/>
              </a:rPr>
              <a:t>and</a:t>
            </a:r>
            <a:r>
              <a:rPr lang="en-CA" sz="2400" spc="-45" dirty="0">
                <a:effectLst/>
                <a:ea typeface="Calibri" panose="020F0502020204030204" pitchFamily="34" charset="0"/>
              </a:rPr>
              <a:t> </a:t>
            </a:r>
            <a:r>
              <a:rPr lang="en-CA" sz="2400" dirty="0">
                <a:effectLst/>
                <a:ea typeface="Calibri" panose="020F0502020204030204" pitchFamily="34" charset="0"/>
              </a:rPr>
              <a:t>quality” [Declaration of Helsinki]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kern="1200" dirty="0">
                <a:solidFill>
                  <a:schemeClr val="tx2"/>
                </a:solidFill>
                <a:ea typeface="Times New Roman" panose="02020603050405020304" pitchFamily="18" charset="0"/>
              </a:rPr>
              <a:t>Research Features: </a:t>
            </a:r>
          </a:p>
          <a:p>
            <a:r>
              <a:rPr lang="en-GB" sz="2400" kern="1200" dirty="0">
                <a:ea typeface="Times New Roman" panose="02020603050405020304" pitchFamily="18" charset="0"/>
              </a:rPr>
              <a:t>REVISE will produce high quality data that </a:t>
            </a:r>
            <a:r>
              <a:rPr lang="en-CA" sz="2400" kern="1200" dirty="0">
                <a:ea typeface="Times New Roman" panose="02020603050405020304" pitchFamily="18" charset="0"/>
              </a:rPr>
              <a:t>doubles the RCT evidence on this topic</a:t>
            </a: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kern="1200" dirty="0">
                <a:solidFill>
                  <a:schemeClr val="tx2"/>
                </a:solidFill>
                <a:ea typeface="Times New Roman" panose="02020603050405020304" pitchFamily="18" charset="0"/>
              </a:rPr>
              <a:t>COVID Relevance: </a:t>
            </a:r>
          </a:p>
          <a:p>
            <a:r>
              <a:rPr lang="en-GB" sz="2400" kern="1200" dirty="0">
                <a:ea typeface="Times New Roman" panose="02020603050405020304" pitchFamily="18" charset="0"/>
              </a:rPr>
              <a:t>PPIs may cause harm in patients with COVID-19</a:t>
            </a: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Health Systems Impact</a:t>
            </a:r>
            <a:r>
              <a:rPr lang="en-CA" sz="2400" b="1" spc="-5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:</a:t>
            </a:r>
            <a:endParaRPr lang="en-CA" sz="2400" spc="-5" dirty="0">
              <a:ea typeface="Calibri" panose="020F0502020204030204" pitchFamily="34" charset="0"/>
            </a:endParaRPr>
          </a:p>
          <a:p>
            <a:r>
              <a:rPr lang="en-CA" sz="2400" spc="-5" dirty="0">
                <a:ea typeface="Calibri" panose="020F0502020204030204" pitchFamily="34" charset="0"/>
              </a:rPr>
              <a:t>M</a:t>
            </a:r>
            <a:r>
              <a:rPr lang="en-CA" sz="2400" spc="-5" dirty="0">
                <a:effectLst/>
                <a:ea typeface="Calibri" panose="020F0502020204030204" pitchFamily="34" charset="0"/>
              </a:rPr>
              <a:t>ost ICU patients around the world </a:t>
            </a:r>
            <a:r>
              <a:rPr lang="en-CA" sz="2400" dirty="0">
                <a:effectLst/>
                <a:ea typeface="Calibri" panose="020F0502020204030204" pitchFamily="34" charset="0"/>
              </a:rPr>
              <a:t>receive</a:t>
            </a:r>
            <a:r>
              <a:rPr lang="en-CA" sz="2400" spc="-5" dirty="0">
                <a:effectLst/>
                <a:ea typeface="Calibri" panose="020F0502020204030204" pitchFamily="34" charset="0"/>
              </a:rPr>
              <a:t> daily </a:t>
            </a:r>
            <a:r>
              <a:rPr lang="en-CA" sz="2400" spc="-5" dirty="0">
                <a:ea typeface="Calibri" panose="020F0502020204030204" pitchFamily="34" charset="0"/>
              </a:rPr>
              <a:t>acid suppression, even when possible harms are more serious or more</a:t>
            </a:r>
            <a:r>
              <a:rPr lang="en-CA" sz="2400" spc="-35" dirty="0">
                <a:effectLst/>
                <a:ea typeface="Calibri" panose="020F0502020204030204" pitchFamily="34" charset="0"/>
              </a:rPr>
              <a:t> </a:t>
            </a:r>
            <a:r>
              <a:rPr lang="en-CA" sz="2400" spc="-5" dirty="0">
                <a:effectLst/>
                <a:ea typeface="Calibri" panose="020F0502020204030204" pitchFamily="34" charset="0"/>
              </a:rPr>
              <a:t>common</a:t>
            </a:r>
            <a:r>
              <a:rPr lang="en-CA" sz="2400" spc="-35" dirty="0">
                <a:effectLst/>
                <a:ea typeface="Calibri" panose="020F0502020204030204" pitchFamily="34" charset="0"/>
              </a:rPr>
              <a:t> </a:t>
            </a:r>
            <a:r>
              <a:rPr lang="en-CA" sz="2400" dirty="0">
                <a:effectLst/>
                <a:ea typeface="Calibri" panose="020F0502020204030204" pitchFamily="34" charset="0"/>
              </a:rPr>
              <a:t>than</a:t>
            </a:r>
            <a:r>
              <a:rPr lang="en-CA" sz="2400" spc="-35" dirty="0">
                <a:effectLst/>
                <a:ea typeface="Calibri" panose="020F0502020204030204" pitchFamily="34" charset="0"/>
              </a:rPr>
              <a:t> </a:t>
            </a:r>
            <a:r>
              <a:rPr lang="en-CA" sz="2400" spc="-30" dirty="0">
                <a:effectLst/>
                <a:ea typeface="Calibri" panose="020F0502020204030204" pitchFamily="34" charset="0"/>
              </a:rPr>
              <a:t>upper</a:t>
            </a:r>
            <a:r>
              <a:rPr lang="en-CA" sz="2400" spc="-65" dirty="0">
                <a:effectLst/>
                <a:ea typeface="Calibri" panose="020F0502020204030204" pitchFamily="34" charset="0"/>
              </a:rPr>
              <a:t> </a:t>
            </a:r>
            <a:r>
              <a:rPr lang="en-CA" sz="2400" dirty="0">
                <a:effectLst/>
                <a:ea typeface="Calibri" panose="020F0502020204030204" pitchFamily="34" charset="0"/>
              </a:rPr>
              <a:t>GI</a:t>
            </a:r>
            <a:r>
              <a:rPr lang="en-CA" sz="2400" spc="-5" dirty="0">
                <a:effectLst/>
                <a:ea typeface="Calibri" panose="020F0502020204030204" pitchFamily="34" charset="0"/>
              </a:rPr>
              <a:t> bleeding</a:t>
            </a:r>
            <a:r>
              <a:rPr lang="en-CA" sz="2400" spc="-40" dirty="0">
                <a:effectLst/>
                <a:ea typeface="Calibri" panose="020F0502020204030204" pitchFamily="34" charset="0"/>
              </a:rPr>
              <a:t>  </a:t>
            </a:r>
          </a:p>
        </p:txBody>
      </p:sp>
      <p:pic>
        <p:nvPicPr>
          <p:cNvPr id="4" name="Graphic 3" descr="Lightbulb and gear outline">
            <a:extLst>
              <a:ext uri="{FF2B5EF4-FFF2-40B4-BE49-F238E27FC236}">
                <a16:creationId xmlns:a16="http://schemas.microsoft.com/office/drawing/2014/main" id="{89B2F78C-7175-177A-8764-E3C5D08FE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2800" y="162500"/>
            <a:ext cx="1752600" cy="18949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521AD2-8000-57B0-A6A5-A4DC0C6BBC0E}"/>
              </a:ext>
            </a:extLst>
          </p:cNvPr>
          <p:cNvCxnSpPr/>
          <p:nvPr/>
        </p:nvCxnSpPr>
        <p:spPr>
          <a:xfrm flipH="1">
            <a:off x="0" y="5867400"/>
            <a:ext cx="9220200" cy="0"/>
          </a:xfrm>
          <a:prstGeom prst="line">
            <a:avLst/>
          </a:prstGeom>
          <a:ln>
            <a:solidFill>
              <a:srgbClr val="3B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2B2435E-B0DA-B8FA-2C0D-7401B849C7A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98" y="6100129"/>
            <a:ext cx="1135385" cy="627558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26E513-0A70-313C-65A2-5B6B9BF53BD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0"/>
            <a:ext cx="1862032" cy="631687"/>
          </a:xfrm>
          <a:prstGeom prst="rect">
            <a:avLst/>
          </a:prstGeom>
          <a:noFill/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DEFF13B7-1098-FE63-BEF1-F2B83F8BA1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287188"/>
            <a:ext cx="1371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90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62"/>
          <p:cNvCxnSpPr>
            <a:stCxn id="64" idx="0"/>
          </p:cNvCxnSpPr>
          <p:nvPr/>
        </p:nvCxnSpPr>
        <p:spPr>
          <a:xfrm flipH="1" flipV="1">
            <a:off x="336257" y="4073178"/>
            <a:ext cx="4616" cy="11665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1380884" y="4067916"/>
            <a:ext cx="0" cy="12403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6481120" y="4073194"/>
            <a:ext cx="0" cy="377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/>
        </p:nvSpPr>
        <p:spPr>
          <a:xfrm>
            <a:off x="74504" y="5315647"/>
            <a:ext cx="634767" cy="6311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ounded Rectangle 7"/>
          <p:cNvSpPr/>
          <p:nvPr/>
        </p:nvSpPr>
        <p:spPr>
          <a:xfrm>
            <a:off x="1063500" y="5304736"/>
            <a:ext cx="634767" cy="6311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ounded Rectangle 6"/>
          <p:cNvSpPr/>
          <p:nvPr/>
        </p:nvSpPr>
        <p:spPr>
          <a:xfrm>
            <a:off x="6392968" y="4441116"/>
            <a:ext cx="846032" cy="881124"/>
          </a:xfrm>
          <a:prstGeom prst="roundRect">
            <a:avLst/>
          </a:prstGeom>
          <a:solidFill>
            <a:srgbClr val="B8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0" name="Rounded Rectangle 69"/>
          <p:cNvSpPr/>
          <p:nvPr/>
        </p:nvSpPr>
        <p:spPr>
          <a:xfrm>
            <a:off x="5347443" y="2951019"/>
            <a:ext cx="692690" cy="1598606"/>
          </a:xfrm>
          <a:prstGeom prst="roundRect">
            <a:avLst/>
          </a:prstGeom>
          <a:solidFill>
            <a:srgbClr val="FF7C8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335434" y="2935420"/>
            <a:ext cx="7553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2400 </a:t>
            </a:r>
          </a:p>
          <a:p>
            <a:pPr algn="ctr"/>
            <a:r>
              <a:rPr lang="en-US" sz="1200" dirty="0"/>
              <a:t>Patients</a:t>
            </a:r>
          </a:p>
          <a:p>
            <a:pPr algn="ctr"/>
            <a:r>
              <a:rPr lang="en-US" sz="1200" dirty="0"/>
              <a:t>Interim</a:t>
            </a:r>
          </a:p>
          <a:p>
            <a:pPr algn="ctr"/>
            <a:r>
              <a:rPr lang="en-US" sz="1200" dirty="0"/>
              <a:t>Analysis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3992078" y="2935419"/>
            <a:ext cx="4111179" cy="2049982"/>
          </a:xfrm>
          <a:prstGeom prst="roundRect">
            <a:avLst/>
          </a:prstGeom>
          <a:solidFill>
            <a:srgbClr val="FF7C8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646797" y="2974697"/>
            <a:ext cx="1748372" cy="2042928"/>
          </a:xfrm>
          <a:prstGeom prst="roundRect">
            <a:avLst/>
          </a:prstGeom>
          <a:solidFill>
            <a:schemeClr val="accent4">
              <a:lumMod val="60000"/>
              <a:lumOff val="4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5778815" y="1744491"/>
            <a:ext cx="913320" cy="964413"/>
          </a:xfrm>
          <a:prstGeom prst="roundRect">
            <a:avLst/>
          </a:prstGeom>
          <a:solidFill>
            <a:srgbClr val="FFCC66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1919797" y="3802375"/>
            <a:ext cx="0" cy="2342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52817" y="3200400"/>
            <a:ext cx="85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1200" b="1" baseline="30000" dirty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Canadian</a:t>
            </a:r>
          </a:p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Patient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67189" y="4090682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July </a:t>
            </a:r>
          </a:p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2019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2493943" y="3433465"/>
            <a:ext cx="0" cy="6132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057400" y="2971800"/>
            <a:ext cx="902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Pandemic</a:t>
            </a:r>
          </a:p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declared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49821" y="4090682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Mar </a:t>
            </a:r>
          </a:p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2020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64400" y="4557727"/>
            <a:ext cx="1551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VANGUARD PHASE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3635652" y="3822463"/>
            <a:ext cx="0" cy="2342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223324" y="3208454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1200</a:t>
            </a:r>
            <a:r>
              <a:rPr lang="en-US" sz="1200" b="1" baseline="30000" dirty="0"/>
              <a:t>th</a:t>
            </a:r>
            <a:r>
              <a:rPr lang="en-US" sz="1200" b="1" dirty="0"/>
              <a:t> </a:t>
            </a:r>
          </a:p>
          <a:p>
            <a:pPr algn="ctr"/>
            <a:r>
              <a:rPr lang="en-US" sz="1200" dirty="0"/>
              <a:t>Patient </a:t>
            </a:r>
          </a:p>
          <a:p>
            <a:pPr algn="ctr"/>
            <a:r>
              <a:rPr lang="en-US" sz="1200" dirty="0"/>
              <a:t>Randomized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74268" y="4087963"/>
            <a:ext cx="559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June </a:t>
            </a:r>
          </a:p>
          <a:p>
            <a:pPr algn="ctr"/>
            <a:r>
              <a:rPr lang="en-US" sz="1200" dirty="0"/>
              <a:t>2021</a:t>
            </a:r>
          </a:p>
        </p:txBody>
      </p:sp>
      <p:sp>
        <p:nvSpPr>
          <p:cNvPr id="43" name="Right Arrow 42"/>
          <p:cNvSpPr/>
          <p:nvPr/>
        </p:nvSpPr>
        <p:spPr>
          <a:xfrm>
            <a:off x="159635" y="4022990"/>
            <a:ext cx="7943623" cy="96085"/>
          </a:xfrm>
          <a:prstGeom prst="rightArrow">
            <a:avLst/>
          </a:prstGeom>
          <a:solidFill>
            <a:schemeClr val="tx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007412" y="2939564"/>
            <a:ext cx="7649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1200</a:t>
            </a:r>
          </a:p>
          <a:p>
            <a:pPr algn="ctr"/>
            <a:r>
              <a:rPr lang="en-US" sz="1200" dirty="0"/>
              <a:t>Patients</a:t>
            </a:r>
          </a:p>
          <a:p>
            <a:pPr algn="ctr"/>
            <a:r>
              <a:rPr lang="en-US" sz="1200" dirty="0"/>
              <a:t>Mortality</a:t>
            </a:r>
          </a:p>
          <a:p>
            <a:pPr algn="ctr"/>
            <a:r>
              <a:rPr lang="en-US" sz="1200" dirty="0"/>
              <a:t>Analysis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4379909" y="3839969"/>
            <a:ext cx="0" cy="2342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127637" y="4091809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Nov</a:t>
            </a:r>
          </a:p>
          <a:p>
            <a:pPr algn="ctr"/>
            <a:r>
              <a:rPr lang="en-US" sz="1200" dirty="0"/>
              <a:t>2021</a:t>
            </a: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5719882" y="3837252"/>
            <a:ext cx="0" cy="2342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438976" y="4072036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Aug</a:t>
            </a:r>
          </a:p>
          <a:p>
            <a:pPr algn="ctr"/>
            <a:r>
              <a:rPr lang="en-US" sz="1200" dirty="0"/>
              <a:t>2022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03245" y="1727537"/>
            <a:ext cx="1154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Interim </a:t>
            </a:r>
          </a:p>
          <a:p>
            <a:pPr algn="ctr"/>
            <a:r>
              <a:rPr lang="en-US" sz="1200" dirty="0"/>
              <a:t>Analysis  </a:t>
            </a:r>
          </a:p>
          <a:p>
            <a:pPr algn="ctr"/>
            <a:r>
              <a:rPr lang="en-US" sz="1200" dirty="0"/>
              <a:t>At 50% to DMC </a:t>
            </a:r>
          </a:p>
          <a:p>
            <a:pPr algn="ctr"/>
            <a:r>
              <a:rPr lang="en-US" sz="1200" dirty="0"/>
              <a:t>Nov 2022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6215542" y="2708903"/>
            <a:ext cx="0" cy="13625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6327171" y="4076925"/>
            <a:ext cx="0" cy="13255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7380163" y="3810566"/>
            <a:ext cx="0" cy="2342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915041" y="3163669"/>
            <a:ext cx="933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4800</a:t>
            </a:r>
            <a:r>
              <a:rPr lang="en-US" sz="1200" dirty="0"/>
              <a:t> </a:t>
            </a:r>
          </a:p>
          <a:p>
            <a:pPr algn="ctr"/>
            <a:r>
              <a:rPr lang="en-US" sz="1200" dirty="0"/>
              <a:t>Patients</a:t>
            </a:r>
          </a:p>
          <a:p>
            <a:pPr algn="ctr"/>
            <a:r>
              <a:rPr lang="en-US" sz="1200" dirty="0"/>
              <a:t>Sept 2023 </a:t>
            </a:r>
          </a:p>
        </p:txBody>
      </p:sp>
      <p:sp>
        <p:nvSpPr>
          <p:cNvPr id="65" name="Oval 64"/>
          <p:cNvSpPr/>
          <p:nvPr/>
        </p:nvSpPr>
        <p:spPr>
          <a:xfrm>
            <a:off x="6947178" y="1586826"/>
            <a:ext cx="2044421" cy="820908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Database Lock &amp;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Adjudication Completion TBD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8628576-5052-4800-B937-7F06C5014A03}"/>
              </a:ext>
            </a:extLst>
          </p:cNvPr>
          <p:cNvSpPr txBox="1"/>
          <p:nvPr/>
        </p:nvSpPr>
        <p:spPr>
          <a:xfrm>
            <a:off x="8077444" y="3687368"/>
            <a:ext cx="11427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Manuscript</a:t>
            </a:r>
          </a:p>
          <a:p>
            <a:pPr algn="ctr"/>
            <a:r>
              <a:rPr lang="en-US" sz="1400" b="1" dirty="0">
                <a:solidFill>
                  <a:schemeClr val="accent1"/>
                </a:solidFill>
              </a:rPr>
              <a:t>Submitted</a:t>
            </a:r>
          </a:p>
          <a:p>
            <a:pPr algn="ctr"/>
            <a:r>
              <a:rPr lang="en-US" sz="1400" dirty="0">
                <a:solidFill>
                  <a:schemeClr val="accent1"/>
                </a:solidFill>
              </a:rPr>
              <a:t>TBD</a:t>
            </a:r>
          </a:p>
        </p:txBody>
      </p:sp>
      <p:pic>
        <p:nvPicPr>
          <p:cNvPr id="67" name="Picture 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914" y="228600"/>
            <a:ext cx="1459675" cy="105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TextBox 73"/>
          <p:cNvSpPr txBox="1"/>
          <p:nvPr/>
        </p:nvSpPr>
        <p:spPr>
          <a:xfrm>
            <a:off x="6281519" y="4486747"/>
            <a:ext cx="1100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Pandemic </a:t>
            </a:r>
          </a:p>
          <a:p>
            <a:pPr algn="ctr"/>
            <a:r>
              <a:rPr lang="en-US" sz="1200" dirty="0"/>
              <a:t>Adaptation </a:t>
            </a:r>
          </a:p>
          <a:p>
            <a:pPr algn="ctr"/>
            <a:r>
              <a:rPr lang="en-US" sz="1200" dirty="0"/>
              <a:t>Manuscript</a:t>
            </a:r>
          </a:p>
          <a:p>
            <a:pPr algn="ctr"/>
            <a:r>
              <a:rPr lang="en-US" sz="1200" dirty="0"/>
              <a:t>June 2023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707355" y="4655405"/>
            <a:ext cx="1528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MAIN TRIAL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59137" y="5296483"/>
            <a:ext cx="843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REVISE</a:t>
            </a:r>
          </a:p>
          <a:p>
            <a:pPr algn="ctr"/>
            <a:r>
              <a:rPr lang="en-US" sz="1200" dirty="0"/>
              <a:t>Pilot Results </a:t>
            </a:r>
          </a:p>
          <a:p>
            <a:pPr algn="ctr"/>
            <a:r>
              <a:rPr lang="en-US" sz="1200" dirty="0"/>
              <a:t>2017</a:t>
            </a:r>
          </a:p>
        </p:txBody>
      </p:sp>
      <p:cxnSp>
        <p:nvCxnSpPr>
          <p:cNvPr id="66" name="Straight Connector 65"/>
          <p:cNvCxnSpPr>
            <a:cxnSpLocks/>
            <a:endCxn id="89" idx="4"/>
          </p:cNvCxnSpPr>
          <p:nvPr/>
        </p:nvCxnSpPr>
        <p:spPr>
          <a:xfrm flipH="1" flipV="1">
            <a:off x="1639382" y="2737109"/>
            <a:ext cx="3117" cy="13343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1919797" y="3802375"/>
            <a:ext cx="0" cy="2342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1185645" y="1907621"/>
            <a:ext cx="907474" cy="82948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1185646" y="1905000"/>
            <a:ext cx="950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Health Canada</a:t>
            </a:r>
          </a:p>
          <a:p>
            <a:pPr algn="ctr"/>
            <a:r>
              <a:rPr lang="en-US" sz="1200" dirty="0"/>
              <a:t>NOL </a:t>
            </a:r>
          </a:p>
          <a:p>
            <a:pPr algn="ctr"/>
            <a:r>
              <a:rPr lang="en-US" sz="1200" dirty="0"/>
              <a:t>May 2019</a:t>
            </a:r>
          </a:p>
        </p:txBody>
      </p:sp>
      <p:cxnSp>
        <p:nvCxnSpPr>
          <p:cNvPr id="91" name="Straight Connector 90"/>
          <p:cNvCxnSpPr>
            <a:cxnSpLocks/>
          </p:cNvCxnSpPr>
          <p:nvPr/>
        </p:nvCxnSpPr>
        <p:spPr>
          <a:xfrm flipH="1" flipV="1">
            <a:off x="847069" y="2738796"/>
            <a:ext cx="5849" cy="13343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325461" y="1907621"/>
            <a:ext cx="907474" cy="82948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325462" y="1905000"/>
            <a:ext cx="950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Australian </a:t>
            </a:r>
          </a:p>
          <a:p>
            <a:pPr algn="ctr"/>
            <a:r>
              <a:rPr lang="en-US" sz="1200" dirty="0"/>
              <a:t>HREC Approval</a:t>
            </a:r>
          </a:p>
          <a:p>
            <a:pPr algn="ctr"/>
            <a:r>
              <a:rPr lang="en-US" sz="1200" dirty="0"/>
              <a:t>Oct 2017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626698" y="3227870"/>
            <a:ext cx="900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1200" b="1" baseline="30000" dirty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Australian</a:t>
            </a:r>
          </a:p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Patient </a:t>
            </a:r>
          </a:p>
        </p:txBody>
      </p:sp>
      <p:cxnSp>
        <p:nvCxnSpPr>
          <p:cNvPr id="95" name="Straight Connector 94"/>
          <p:cNvCxnSpPr/>
          <p:nvPr/>
        </p:nvCxnSpPr>
        <p:spPr>
          <a:xfrm flipV="1">
            <a:off x="3077077" y="3812482"/>
            <a:ext cx="0" cy="2342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744755" y="4057730"/>
            <a:ext cx="690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Sept</a:t>
            </a:r>
          </a:p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2020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0A72FE9-5B68-03BA-E7C9-947A891E9249}"/>
              </a:ext>
            </a:extLst>
          </p:cNvPr>
          <p:cNvCxnSpPr>
            <a:cxnSpLocks/>
          </p:cNvCxnSpPr>
          <p:nvPr/>
        </p:nvCxnSpPr>
        <p:spPr>
          <a:xfrm>
            <a:off x="7807470" y="2419862"/>
            <a:ext cx="18825" cy="16249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Rounded Rectangle 68"/>
          <p:cNvSpPr/>
          <p:nvPr/>
        </p:nvSpPr>
        <p:spPr>
          <a:xfrm>
            <a:off x="7455677" y="5410200"/>
            <a:ext cx="850123" cy="625928"/>
          </a:xfrm>
          <a:prstGeom prst="roundRect">
            <a:avLst/>
          </a:prstGeom>
          <a:solidFill>
            <a:srgbClr val="FFCC66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Final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Analysis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TBD</a:t>
            </a:r>
          </a:p>
          <a:p>
            <a:pPr algn="ctr"/>
            <a:endParaRPr lang="en-US" dirty="0"/>
          </a:p>
        </p:txBody>
      </p:sp>
      <p:cxnSp>
        <p:nvCxnSpPr>
          <p:cNvPr id="76" name="Straight Connector 75"/>
          <p:cNvCxnSpPr/>
          <p:nvPr/>
        </p:nvCxnSpPr>
        <p:spPr>
          <a:xfrm flipV="1">
            <a:off x="7859570" y="4076925"/>
            <a:ext cx="0" cy="13255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-76200" y="5239694"/>
            <a:ext cx="834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POPUP </a:t>
            </a:r>
          </a:p>
          <a:p>
            <a:pPr algn="ctr"/>
            <a:r>
              <a:rPr lang="en-US" sz="1200" dirty="0"/>
              <a:t>Pilot Results</a:t>
            </a:r>
          </a:p>
          <a:p>
            <a:pPr algn="ctr"/>
            <a:r>
              <a:rPr lang="en-US" sz="1200" dirty="0"/>
              <a:t>2016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26557" y="5392041"/>
            <a:ext cx="1220621" cy="853025"/>
          </a:xfrm>
          <a:prstGeom prst="roundRect">
            <a:avLst/>
          </a:prstGeom>
          <a:solidFill>
            <a:srgbClr val="B8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9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Protocol &amp;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Statistical Analysis Plan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May 2023</a:t>
            </a:r>
          </a:p>
          <a:p>
            <a:pPr algn="ctr"/>
            <a:endParaRPr lang="en-CA" dirty="0"/>
          </a:p>
        </p:txBody>
      </p:sp>
      <p:sp>
        <p:nvSpPr>
          <p:cNvPr id="9" name="Rounded Rectangle 8"/>
          <p:cNvSpPr/>
          <p:nvPr/>
        </p:nvSpPr>
        <p:spPr>
          <a:xfrm>
            <a:off x="228600" y="6130261"/>
            <a:ext cx="830116" cy="6515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REVISE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Pilot Protocol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2016</a:t>
            </a:r>
          </a:p>
          <a:p>
            <a:pPr algn="ctr"/>
            <a:endParaRPr lang="en-CA" dirty="0"/>
          </a:p>
        </p:txBody>
      </p:sp>
      <p:sp>
        <p:nvSpPr>
          <p:cNvPr id="97" name="Rounded Rectangle 96"/>
          <p:cNvSpPr/>
          <p:nvPr/>
        </p:nvSpPr>
        <p:spPr>
          <a:xfrm>
            <a:off x="4044961" y="2968438"/>
            <a:ext cx="692690" cy="1598606"/>
          </a:xfrm>
          <a:prstGeom prst="roundRect">
            <a:avLst/>
          </a:prstGeom>
          <a:solidFill>
            <a:srgbClr val="FF7C8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53">
            <a:extLst>
              <a:ext uri="{FF2B5EF4-FFF2-40B4-BE49-F238E27FC236}">
                <a16:creationId xmlns:a16="http://schemas.microsoft.com/office/drawing/2014/main" id="{A1AC7D3E-A38C-DABD-095D-8F46DA91C323}"/>
              </a:ext>
            </a:extLst>
          </p:cNvPr>
          <p:cNvSpPr/>
          <p:nvPr/>
        </p:nvSpPr>
        <p:spPr>
          <a:xfrm>
            <a:off x="4320112" y="1772697"/>
            <a:ext cx="950969" cy="964413"/>
          </a:xfrm>
          <a:prstGeom prst="roundRect">
            <a:avLst/>
          </a:prstGeom>
          <a:solidFill>
            <a:srgbClr val="FFCC66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Mortality Analysis 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At 25% to DMC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Nov 2022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3465AC8-EDF7-9178-3348-D277B90E99DD}"/>
              </a:ext>
            </a:extLst>
          </p:cNvPr>
          <p:cNvCxnSpPr/>
          <p:nvPr/>
        </p:nvCxnSpPr>
        <p:spPr>
          <a:xfrm flipV="1">
            <a:off x="4810956" y="2714342"/>
            <a:ext cx="0" cy="13625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643658" y="4985401"/>
            <a:ext cx="0" cy="9613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49824" y="4267200"/>
            <a:ext cx="1245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EXTERNAL PILOTS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59635" y="3150429"/>
            <a:ext cx="1504420" cy="1834972"/>
          </a:xfrm>
          <a:prstGeom prst="roundRect">
            <a:avLst/>
          </a:prstGeom>
          <a:solidFill>
            <a:schemeClr val="accent1">
              <a:lumMod val="7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itle 4">
            <a:extLst>
              <a:ext uri="{FF2B5EF4-FFF2-40B4-BE49-F238E27FC236}">
                <a16:creationId xmlns:a16="http://schemas.microsoft.com/office/drawing/2014/main" id="{6E2A9584-FC3A-3E11-F11D-E680E27ABC72}"/>
              </a:ext>
            </a:extLst>
          </p:cNvPr>
          <p:cNvSpPr txBox="1">
            <a:spLocks/>
          </p:cNvSpPr>
          <p:nvPr/>
        </p:nvSpPr>
        <p:spPr>
          <a:xfrm>
            <a:off x="533400" y="405195"/>
            <a:ext cx="7128978" cy="4166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eaLnBrk="1" hangingPunct="1">
              <a:defRPr sz="4500">
                <a:solidFill>
                  <a:srgbClr val="1C4A7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/>
            <a:r>
              <a:rPr lang="en-US" sz="3600" b="1" kern="0" dirty="0">
                <a:latin typeface="+mn-lt"/>
              </a:rPr>
              <a:t>Progress</a:t>
            </a:r>
            <a:endParaRPr lang="en-CA" sz="3600" b="1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004291"/>
      </p:ext>
    </p:extLst>
  </p:cSld>
  <p:clrMapOvr>
    <a:masterClrMapping/>
  </p:clrMapOvr>
</p:sld>
</file>

<file path=ppt/theme/theme1.xml><?xml version="1.0" encoding="utf-8"?>
<a:theme xmlns:a="http://schemas.openxmlformats.org/drawingml/2006/main" name="PHRI Theme">
  <a:themeElements>
    <a:clrScheme name="PHRI">
      <a:dk1>
        <a:srgbClr val="002F5F"/>
      </a:dk1>
      <a:lt1>
        <a:srgbClr val="FFFFFF"/>
      </a:lt1>
      <a:dk2>
        <a:srgbClr val="C4262E"/>
      </a:dk2>
      <a:lt2>
        <a:srgbClr val="909192"/>
      </a:lt2>
      <a:accent1>
        <a:srgbClr val="4B92DB"/>
      </a:accent1>
      <a:accent2>
        <a:srgbClr val="002F5F"/>
      </a:accent2>
      <a:accent3>
        <a:srgbClr val="C4262E"/>
      </a:accent3>
      <a:accent4>
        <a:srgbClr val="909192"/>
      </a:accent4>
      <a:accent5>
        <a:srgbClr val="4B92DB"/>
      </a:accent5>
      <a:accent6>
        <a:srgbClr val="FFFFFF"/>
      </a:accent6>
      <a:hlink>
        <a:srgbClr val="4B92DB"/>
      </a:hlink>
      <a:folHlink>
        <a:srgbClr val="C4262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3BEB1AD0340E468D477139C7E6DBD8" ma:contentTypeVersion="13" ma:contentTypeDescription="Create a new document." ma:contentTypeScope="" ma:versionID="7091b6aa82201025c173208055b54e54">
  <xsd:schema xmlns:xsd="http://www.w3.org/2001/XMLSchema" xmlns:xs="http://www.w3.org/2001/XMLSchema" xmlns:p="http://schemas.microsoft.com/office/2006/metadata/properties" xmlns:ns2="f5ee7e71-09ac-4c02-865c-9c648656807f" xmlns:ns3="f936bd3e-f241-4811-aae3-9536cd51b658" targetNamespace="http://schemas.microsoft.com/office/2006/metadata/properties" ma:root="true" ma:fieldsID="5a8412cef8f6b668b339446751519ceb" ns2:_="" ns3:_="">
    <xsd:import namespace="f5ee7e71-09ac-4c02-865c-9c648656807f"/>
    <xsd:import namespace="f936bd3e-f241-4811-aae3-9536cd51b65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e7e71-09ac-4c02-865c-9c648656807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b3bd45d0-aadd-4f31-bce2-3c5993825758}" ma:internalName="TaxCatchAll" ma:showField="CatchAllData" ma:web="f5ee7e71-09ac-4c02-865c-9c64865680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36bd3e-f241-4811-aae3-9536cd51b6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faf260b-1e44-4780-8ae1-0b8ba4d51a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2EBC4B-C2A5-4C0C-90DC-419BA2CB8BF1}"/>
</file>

<file path=customXml/itemProps2.xml><?xml version="1.0" encoding="utf-8"?>
<ds:datastoreItem xmlns:ds="http://schemas.openxmlformats.org/officeDocument/2006/customXml" ds:itemID="{448725A9-EC66-40EF-9664-DEED743F0BD9}"/>
</file>

<file path=docProps/app.xml><?xml version="1.0" encoding="utf-8"?>
<Properties xmlns="http://schemas.openxmlformats.org/officeDocument/2006/extended-properties" xmlns:vt="http://schemas.openxmlformats.org/officeDocument/2006/docPropsVTypes">
  <Template>PHRI_PowerPoint_Template</Template>
  <TotalTime>1090</TotalTime>
  <Words>387</Words>
  <Application>Microsoft Office PowerPoint</Application>
  <PresentationFormat>On-screen Show (4:3)</PresentationFormat>
  <Paragraphs>153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Tahoma</vt:lpstr>
      <vt:lpstr>Verdana</vt:lpstr>
      <vt:lpstr>PHRI Theme</vt:lpstr>
      <vt:lpstr>PowerPoint Presentation</vt:lpstr>
      <vt:lpstr>Research Question</vt:lpstr>
      <vt:lpstr>PowerPoint Presentation</vt:lpstr>
      <vt:lpstr>PowerPoint Presentation</vt:lpstr>
      <vt:lpstr>PowerPoint Presentation</vt:lpstr>
      <vt:lpstr>Impact</vt:lpstr>
      <vt:lpstr>PowerPoint Presentation</vt:lpstr>
    </vt:vector>
  </TitlesOfParts>
  <Company>PHRI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Blacher, Aviva</dc:creator>
  <cp:lastModifiedBy>Cook, Deborah</cp:lastModifiedBy>
  <cp:revision>47</cp:revision>
  <cp:lastPrinted>2017-05-08T14:43:19Z</cp:lastPrinted>
  <dcterms:created xsi:type="dcterms:W3CDTF">2023-03-29T15:45:17Z</dcterms:created>
  <dcterms:modified xsi:type="dcterms:W3CDTF">2023-09-20T01:51:18Z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2016-08-02T00:00:00Z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2017-05-04T00:00:00Z</vt:filetime>
  </property>
</Properties>
</file>