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2" r:id="rId3"/>
    <p:sldId id="301" r:id="rId4"/>
    <p:sldId id="295" r:id="rId5"/>
    <p:sldId id="300" r:id="rId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DA2ED2-B3D4-0818-E57B-CA2105DF602B}" name="Blacher, Aviva" initials="BA" userId="S::aviva.blacher@PHRI.CA::c8b74450-3c34-4a03-81c1-0168641f95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BEE9"/>
    <a:srgbClr val="4B92DB"/>
    <a:srgbClr val="002F5F"/>
    <a:srgbClr val="3B6BA6"/>
    <a:srgbClr val="9599A6"/>
    <a:srgbClr val="EDF4F6"/>
    <a:srgbClr val="CA4A42"/>
    <a:srgbClr val="2B4260"/>
    <a:srgbClr val="3CA8D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68" d="100"/>
          <a:sy n="68" d="100"/>
        </p:scale>
        <p:origin x="1224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393BC2-4CEF-43A1-B3D0-4186E7B7F26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5D373A1C-7134-471A-9C29-7A7D5ACF8828}">
      <dgm:prSet phldrT="[Text]" custT="1"/>
      <dgm:spPr>
        <a:solidFill>
          <a:srgbClr val="3B6BA6"/>
        </a:solidFill>
        <a:ln>
          <a:solidFill>
            <a:srgbClr val="93BEE9"/>
          </a:solidFill>
        </a:ln>
      </dgm:spPr>
      <dgm:t>
        <a:bodyPr/>
        <a:lstStyle/>
        <a:p>
          <a:r>
            <a:rPr lang="en-CA" sz="1400" b="1" dirty="0"/>
            <a:t>Recruitment</a:t>
          </a:r>
        </a:p>
      </dgm:t>
    </dgm:pt>
    <dgm:pt modelId="{5656632D-5B73-4105-B8A4-CCE26EEDD66C}" type="parTrans" cxnId="{E9E15FAA-19B7-4ACC-9A28-5445E639C80D}">
      <dgm:prSet/>
      <dgm:spPr/>
      <dgm:t>
        <a:bodyPr/>
        <a:lstStyle/>
        <a:p>
          <a:endParaRPr lang="en-CA"/>
        </a:p>
      </dgm:t>
    </dgm:pt>
    <dgm:pt modelId="{4CED1FDC-E915-4F7E-B9D5-D73367CC6198}" type="sibTrans" cxnId="{E9E15FAA-19B7-4ACC-9A28-5445E639C80D}">
      <dgm:prSet/>
      <dgm:spPr/>
      <dgm:t>
        <a:bodyPr/>
        <a:lstStyle/>
        <a:p>
          <a:endParaRPr lang="en-CA"/>
        </a:p>
      </dgm:t>
    </dgm:pt>
    <dgm:pt modelId="{5BA94950-652A-42D7-A1C1-D416A276540F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CA" sz="1400" dirty="0"/>
            <a:t>Ongoing</a:t>
          </a:r>
        </a:p>
      </dgm:t>
    </dgm:pt>
    <dgm:pt modelId="{900C1F7D-155C-40E3-BDC3-2D6BC78881CF}" type="parTrans" cxnId="{227B68E9-7AA8-4958-81D7-EF092468CC65}">
      <dgm:prSet/>
      <dgm:spPr/>
      <dgm:t>
        <a:bodyPr/>
        <a:lstStyle/>
        <a:p>
          <a:endParaRPr lang="en-CA"/>
        </a:p>
      </dgm:t>
    </dgm:pt>
    <dgm:pt modelId="{63DF847B-FC82-4F5B-81CF-D2E699A03991}" type="sibTrans" cxnId="{227B68E9-7AA8-4958-81D7-EF092468CC65}">
      <dgm:prSet/>
      <dgm:spPr/>
      <dgm:t>
        <a:bodyPr/>
        <a:lstStyle/>
        <a:p>
          <a:endParaRPr lang="en-CA"/>
        </a:p>
      </dgm:t>
    </dgm:pt>
    <dgm:pt modelId="{2F90D0CF-C43D-4708-8883-BFCF015B8157}">
      <dgm:prSet phldrT="[Text]" custT="1"/>
      <dgm:spPr>
        <a:solidFill>
          <a:srgbClr val="3B6BA6"/>
        </a:solidFill>
        <a:ln>
          <a:solidFill>
            <a:srgbClr val="93BEE9"/>
          </a:solidFill>
        </a:ln>
      </dgm:spPr>
      <dgm:t>
        <a:bodyPr/>
        <a:lstStyle/>
        <a:p>
          <a:r>
            <a:rPr lang="en-CA" sz="1400" b="1" dirty="0"/>
            <a:t>Enrolment</a:t>
          </a:r>
        </a:p>
      </dgm:t>
    </dgm:pt>
    <dgm:pt modelId="{2AFCA30E-EF8D-45DF-B09B-098A9139B052}" type="parTrans" cxnId="{3262DADD-19FE-41B8-80DD-E3C72B999DDA}">
      <dgm:prSet/>
      <dgm:spPr/>
      <dgm:t>
        <a:bodyPr/>
        <a:lstStyle/>
        <a:p>
          <a:endParaRPr lang="en-CA"/>
        </a:p>
      </dgm:t>
    </dgm:pt>
    <dgm:pt modelId="{02507DD1-A02F-4998-B2DE-00AF8CF20EB0}" type="sibTrans" cxnId="{3262DADD-19FE-41B8-80DD-E3C72B999DDA}">
      <dgm:prSet/>
      <dgm:spPr/>
      <dgm:t>
        <a:bodyPr/>
        <a:lstStyle/>
        <a:p>
          <a:endParaRPr lang="en-CA"/>
        </a:p>
      </dgm:t>
    </dgm:pt>
    <dgm:pt modelId="{C158CFD7-2DE3-4C68-838B-FD3A167542DE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CA" sz="1400" dirty="0"/>
            <a:t>Anticipated Completion by end of     Q1 2024</a:t>
          </a:r>
        </a:p>
      </dgm:t>
    </dgm:pt>
    <dgm:pt modelId="{282E6F32-58B0-433B-8042-0329201D6F72}" type="parTrans" cxnId="{45884228-239A-4729-B2B2-1FAB3E57F663}">
      <dgm:prSet/>
      <dgm:spPr/>
      <dgm:t>
        <a:bodyPr/>
        <a:lstStyle/>
        <a:p>
          <a:endParaRPr lang="en-CA"/>
        </a:p>
      </dgm:t>
    </dgm:pt>
    <dgm:pt modelId="{96E4C2BB-B223-45A1-9DD9-D8D8D65DFCE1}" type="sibTrans" cxnId="{45884228-239A-4729-B2B2-1FAB3E57F663}">
      <dgm:prSet/>
      <dgm:spPr/>
      <dgm:t>
        <a:bodyPr/>
        <a:lstStyle/>
        <a:p>
          <a:endParaRPr lang="en-CA"/>
        </a:p>
      </dgm:t>
    </dgm:pt>
    <dgm:pt modelId="{D70DDB1D-1742-4234-B399-DB5BF3B9D538}">
      <dgm:prSet phldrT="[Text]" custT="1"/>
      <dgm:spPr>
        <a:solidFill>
          <a:srgbClr val="3B6BA6"/>
        </a:solidFill>
        <a:ln>
          <a:solidFill>
            <a:srgbClr val="93BEE9"/>
          </a:solidFill>
        </a:ln>
      </dgm:spPr>
      <dgm:t>
        <a:bodyPr/>
        <a:lstStyle/>
        <a:p>
          <a:r>
            <a:rPr lang="en-CA" sz="1400" b="1" dirty="0"/>
            <a:t>Trial Follow Up</a:t>
          </a:r>
        </a:p>
      </dgm:t>
    </dgm:pt>
    <dgm:pt modelId="{BC66D4FA-1692-4BB0-AE5A-AD01728793EF}" type="parTrans" cxnId="{198A6288-24E2-4C66-919C-D2ABEF7CA38C}">
      <dgm:prSet/>
      <dgm:spPr/>
      <dgm:t>
        <a:bodyPr/>
        <a:lstStyle/>
        <a:p>
          <a:endParaRPr lang="en-CA"/>
        </a:p>
      </dgm:t>
    </dgm:pt>
    <dgm:pt modelId="{42042F62-E1C8-4E23-B757-BD1A41612BA6}" type="sibTrans" cxnId="{198A6288-24E2-4C66-919C-D2ABEF7CA38C}">
      <dgm:prSet/>
      <dgm:spPr/>
      <dgm:t>
        <a:bodyPr/>
        <a:lstStyle/>
        <a:p>
          <a:endParaRPr lang="en-CA"/>
        </a:p>
      </dgm:t>
    </dgm:pt>
    <dgm:pt modelId="{5FE5A8F4-87E9-4AD7-AD0B-91C2F8BDB56D}">
      <dgm:prSet phldrT="[Text]" custT="1"/>
      <dgm:spPr/>
      <dgm:t>
        <a:bodyPr/>
        <a:lstStyle/>
        <a:p>
          <a:r>
            <a:rPr lang="en-CA" sz="1400" dirty="0"/>
            <a:t>Q2/Q3 2024</a:t>
          </a:r>
        </a:p>
      </dgm:t>
    </dgm:pt>
    <dgm:pt modelId="{3B89DD95-A90D-4A29-8FD3-334A66CD297D}" type="parTrans" cxnId="{07EF953B-E812-45A1-BE7A-70AEC677A8AC}">
      <dgm:prSet/>
      <dgm:spPr/>
      <dgm:t>
        <a:bodyPr/>
        <a:lstStyle/>
        <a:p>
          <a:endParaRPr lang="en-CA"/>
        </a:p>
      </dgm:t>
    </dgm:pt>
    <dgm:pt modelId="{0DF60E97-3F85-4A03-A006-B5FBDEF2A4B3}" type="sibTrans" cxnId="{07EF953B-E812-45A1-BE7A-70AEC677A8AC}">
      <dgm:prSet/>
      <dgm:spPr/>
      <dgm:t>
        <a:bodyPr/>
        <a:lstStyle/>
        <a:p>
          <a:endParaRPr lang="en-CA"/>
        </a:p>
      </dgm:t>
    </dgm:pt>
    <dgm:pt modelId="{FA0A163C-BACE-47B7-BA9A-D70A438803A1}">
      <dgm:prSet phldrT="[Text]" custT="1"/>
      <dgm:spPr>
        <a:solidFill>
          <a:srgbClr val="3B6BA6"/>
        </a:solidFill>
        <a:ln>
          <a:solidFill>
            <a:srgbClr val="93BEE9"/>
          </a:solidFill>
        </a:ln>
      </dgm:spPr>
      <dgm:t>
        <a:bodyPr/>
        <a:lstStyle/>
        <a:p>
          <a:r>
            <a:rPr lang="en-CA" sz="1400" b="1" dirty="0"/>
            <a:t>Data Cleaning/ Analysis</a:t>
          </a:r>
        </a:p>
      </dgm:t>
    </dgm:pt>
    <dgm:pt modelId="{E7F67A6B-EAFE-4FAC-8A73-831DA733A835}" type="parTrans" cxnId="{12C84AEA-B806-4495-8557-8D9710B17F89}">
      <dgm:prSet/>
      <dgm:spPr/>
      <dgm:t>
        <a:bodyPr/>
        <a:lstStyle/>
        <a:p>
          <a:endParaRPr lang="en-CA"/>
        </a:p>
      </dgm:t>
    </dgm:pt>
    <dgm:pt modelId="{85FEB864-DB45-4714-9032-282D0EC3FE2F}" type="sibTrans" cxnId="{12C84AEA-B806-4495-8557-8D9710B17F89}">
      <dgm:prSet/>
      <dgm:spPr/>
      <dgm:t>
        <a:bodyPr/>
        <a:lstStyle/>
        <a:p>
          <a:endParaRPr lang="en-CA"/>
        </a:p>
      </dgm:t>
    </dgm:pt>
    <dgm:pt modelId="{DE3E2664-F4DD-40A0-94C5-314204EE293F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CA" sz="1400" dirty="0"/>
            <a:t>89 % of randomized population enrolled</a:t>
          </a:r>
        </a:p>
      </dgm:t>
    </dgm:pt>
    <dgm:pt modelId="{0729BA69-0BBC-4BDC-AAC6-5628D2691F5F}" type="parTrans" cxnId="{E4BE8DD8-9336-42F8-9673-CDAE85E24D4A}">
      <dgm:prSet/>
      <dgm:spPr/>
      <dgm:t>
        <a:bodyPr/>
        <a:lstStyle/>
        <a:p>
          <a:endParaRPr lang="en-CA"/>
        </a:p>
      </dgm:t>
    </dgm:pt>
    <dgm:pt modelId="{8A846588-B887-49EE-9F4A-917ABC7AC968}" type="sibTrans" cxnId="{E4BE8DD8-9336-42F8-9673-CDAE85E24D4A}">
      <dgm:prSet/>
      <dgm:spPr/>
      <dgm:t>
        <a:bodyPr/>
        <a:lstStyle/>
        <a:p>
          <a:endParaRPr lang="en-CA"/>
        </a:p>
      </dgm:t>
    </dgm:pt>
    <dgm:pt modelId="{9AB0CC47-C96F-4343-AA34-044A9F1D8F16}">
      <dgm:prSet custT="1"/>
      <dgm:spPr/>
      <dgm:t>
        <a:bodyPr/>
        <a:lstStyle/>
        <a:p>
          <a:r>
            <a:rPr lang="en-CA" sz="1400" dirty="0"/>
            <a:t>Q4 2024</a:t>
          </a:r>
        </a:p>
      </dgm:t>
    </dgm:pt>
    <dgm:pt modelId="{83873AE8-9681-4F17-A5AC-E8F2A9C932D3}" type="parTrans" cxnId="{A0D59FA1-60EE-4552-A75E-A0A406E585C4}">
      <dgm:prSet/>
      <dgm:spPr/>
      <dgm:t>
        <a:bodyPr/>
        <a:lstStyle/>
        <a:p>
          <a:endParaRPr lang="en-CA"/>
        </a:p>
      </dgm:t>
    </dgm:pt>
    <dgm:pt modelId="{263208E0-1C31-4724-87E0-0B5B8FEA7479}" type="sibTrans" cxnId="{A0D59FA1-60EE-4552-A75E-A0A406E585C4}">
      <dgm:prSet/>
      <dgm:spPr/>
      <dgm:t>
        <a:bodyPr/>
        <a:lstStyle/>
        <a:p>
          <a:endParaRPr lang="en-CA"/>
        </a:p>
      </dgm:t>
    </dgm:pt>
    <dgm:pt modelId="{78ADA358-42E1-41CD-A4F1-651F5A94ACBC}">
      <dgm:prSet custT="1"/>
      <dgm:spPr/>
      <dgm:t>
        <a:bodyPr/>
        <a:lstStyle/>
        <a:p>
          <a:pPr>
            <a:lnSpc>
              <a:spcPct val="150000"/>
            </a:lnSpc>
          </a:pPr>
          <a:endParaRPr lang="en-CA" sz="1400" dirty="0"/>
        </a:p>
      </dgm:t>
    </dgm:pt>
    <dgm:pt modelId="{B21562CD-E5AE-4583-9A63-4320B56C6E94}" type="parTrans" cxnId="{349E111A-330B-4608-B657-08B03753F7F2}">
      <dgm:prSet/>
      <dgm:spPr/>
      <dgm:t>
        <a:bodyPr/>
        <a:lstStyle/>
        <a:p>
          <a:endParaRPr lang="en-CA"/>
        </a:p>
      </dgm:t>
    </dgm:pt>
    <dgm:pt modelId="{5B7D0556-E564-477B-8305-00E28D6506EF}" type="sibTrans" cxnId="{349E111A-330B-4608-B657-08B03753F7F2}">
      <dgm:prSet/>
      <dgm:spPr/>
      <dgm:t>
        <a:bodyPr/>
        <a:lstStyle/>
        <a:p>
          <a:endParaRPr lang="en-CA"/>
        </a:p>
      </dgm:t>
    </dgm:pt>
    <dgm:pt modelId="{C2A68366-521D-435E-832A-D131D051EF93}" type="pres">
      <dgm:prSet presAssocID="{61393BC2-4CEF-43A1-B3D0-4186E7B7F26D}" presName="linearFlow" presStyleCnt="0">
        <dgm:presLayoutVars>
          <dgm:dir/>
          <dgm:animLvl val="lvl"/>
          <dgm:resizeHandles val="exact"/>
        </dgm:presLayoutVars>
      </dgm:prSet>
      <dgm:spPr/>
    </dgm:pt>
    <dgm:pt modelId="{2F7F19D8-1724-4836-BDDF-337B011DD305}" type="pres">
      <dgm:prSet presAssocID="{5D373A1C-7134-471A-9C29-7A7D5ACF8828}" presName="composite" presStyleCnt="0"/>
      <dgm:spPr/>
    </dgm:pt>
    <dgm:pt modelId="{65B1493E-D9A4-4725-98D9-4B9EFE2819F4}" type="pres">
      <dgm:prSet presAssocID="{5D373A1C-7134-471A-9C29-7A7D5ACF8828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2A3C9B0-4DCE-4CDD-AD6E-248224BE259F}" type="pres">
      <dgm:prSet presAssocID="{5D373A1C-7134-471A-9C29-7A7D5ACF8828}" presName="parSh" presStyleLbl="node1" presStyleIdx="0" presStyleCnt="4"/>
      <dgm:spPr/>
    </dgm:pt>
    <dgm:pt modelId="{13F20562-ABE4-4393-9E15-919E566F2D80}" type="pres">
      <dgm:prSet presAssocID="{5D373A1C-7134-471A-9C29-7A7D5ACF8828}" presName="desTx" presStyleLbl="fgAcc1" presStyleIdx="0" presStyleCnt="4" custScaleX="108966" custScaleY="88963">
        <dgm:presLayoutVars>
          <dgm:bulletEnabled val="1"/>
        </dgm:presLayoutVars>
      </dgm:prSet>
      <dgm:spPr/>
    </dgm:pt>
    <dgm:pt modelId="{4167E117-DE7F-475E-95A8-176124502EEF}" type="pres">
      <dgm:prSet presAssocID="{4CED1FDC-E915-4F7E-B9D5-D73367CC6198}" presName="sibTrans" presStyleLbl="sibTrans2D1" presStyleIdx="0" presStyleCnt="3"/>
      <dgm:spPr/>
    </dgm:pt>
    <dgm:pt modelId="{29F73FD3-DA2E-49FB-B6DA-3F72D973F442}" type="pres">
      <dgm:prSet presAssocID="{4CED1FDC-E915-4F7E-B9D5-D73367CC6198}" presName="connTx" presStyleLbl="sibTrans2D1" presStyleIdx="0" presStyleCnt="3"/>
      <dgm:spPr/>
    </dgm:pt>
    <dgm:pt modelId="{5E7843D5-8FF8-4C54-8086-E4C1F3A15BD4}" type="pres">
      <dgm:prSet presAssocID="{2F90D0CF-C43D-4708-8883-BFCF015B8157}" presName="composite" presStyleCnt="0"/>
      <dgm:spPr/>
    </dgm:pt>
    <dgm:pt modelId="{0CFC5EF9-DD53-4658-B003-17DB63FB56A6}" type="pres">
      <dgm:prSet presAssocID="{2F90D0CF-C43D-4708-8883-BFCF015B8157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B7C553D-7A76-4323-999F-24C30001D45E}" type="pres">
      <dgm:prSet presAssocID="{2F90D0CF-C43D-4708-8883-BFCF015B8157}" presName="parSh" presStyleLbl="node1" presStyleIdx="1" presStyleCnt="4"/>
      <dgm:spPr/>
    </dgm:pt>
    <dgm:pt modelId="{330757E3-3180-4C97-A054-1D7D939A200E}" type="pres">
      <dgm:prSet presAssocID="{2F90D0CF-C43D-4708-8883-BFCF015B8157}" presName="desTx" presStyleLbl="fgAcc1" presStyleIdx="1" presStyleCnt="4" custScaleY="88963">
        <dgm:presLayoutVars>
          <dgm:bulletEnabled val="1"/>
        </dgm:presLayoutVars>
      </dgm:prSet>
      <dgm:spPr/>
    </dgm:pt>
    <dgm:pt modelId="{1485B19A-EB86-4C5C-AAAC-8A5698A03579}" type="pres">
      <dgm:prSet presAssocID="{02507DD1-A02F-4998-B2DE-00AF8CF20EB0}" presName="sibTrans" presStyleLbl="sibTrans2D1" presStyleIdx="1" presStyleCnt="3"/>
      <dgm:spPr/>
    </dgm:pt>
    <dgm:pt modelId="{790DF6BA-C8D6-4E8D-BE32-19A798E486DF}" type="pres">
      <dgm:prSet presAssocID="{02507DD1-A02F-4998-B2DE-00AF8CF20EB0}" presName="connTx" presStyleLbl="sibTrans2D1" presStyleIdx="1" presStyleCnt="3"/>
      <dgm:spPr/>
    </dgm:pt>
    <dgm:pt modelId="{34549A50-8282-44BE-808D-2554AC4C90C1}" type="pres">
      <dgm:prSet presAssocID="{D70DDB1D-1742-4234-B399-DB5BF3B9D538}" presName="composite" presStyleCnt="0"/>
      <dgm:spPr/>
    </dgm:pt>
    <dgm:pt modelId="{E810DE36-B92B-4206-8B69-79C156223B81}" type="pres">
      <dgm:prSet presAssocID="{D70DDB1D-1742-4234-B399-DB5BF3B9D538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FA9095C-7479-4E38-A578-EB3001AA4047}" type="pres">
      <dgm:prSet presAssocID="{D70DDB1D-1742-4234-B399-DB5BF3B9D538}" presName="parSh" presStyleLbl="node1" presStyleIdx="2" presStyleCnt="4"/>
      <dgm:spPr/>
    </dgm:pt>
    <dgm:pt modelId="{A517D9DA-49FD-4912-9BE5-4776716C0B0D}" type="pres">
      <dgm:prSet presAssocID="{D70DDB1D-1742-4234-B399-DB5BF3B9D538}" presName="desTx" presStyleLbl="fgAcc1" presStyleIdx="2" presStyleCnt="4" custScaleY="88963">
        <dgm:presLayoutVars>
          <dgm:bulletEnabled val="1"/>
        </dgm:presLayoutVars>
      </dgm:prSet>
      <dgm:spPr/>
    </dgm:pt>
    <dgm:pt modelId="{AFA538EC-0EAE-4A4C-A7AE-174F302D72AE}" type="pres">
      <dgm:prSet presAssocID="{42042F62-E1C8-4E23-B757-BD1A41612BA6}" presName="sibTrans" presStyleLbl="sibTrans2D1" presStyleIdx="2" presStyleCnt="3"/>
      <dgm:spPr/>
    </dgm:pt>
    <dgm:pt modelId="{95412C8F-DBB3-4291-BC99-116BB33C9290}" type="pres">
      <dgm:prSet presAssocID="{42042F62-E1C8-4E23-B757-BD1A41612BA6}" presName="connTx" presStyleLbl="sibTrans2D1" presStyleIdx="2" presStyleCnt="3"/>
      <dgm:spPr/>
    </dgm:pt>
    <dgm:pt modelId="{92800645-E719-41E8-BA48-011ACDD68109}" type="pres">
      <dgm:prSet presAssocID="{FA0A163C-BACE-47B7-BA9A-D70A438803A1}" presName="composite" presStyleCnt="0"/>
      <dgm:spPr/>
    </dgm:pt>
    <dgm:pt modelId="{39490775-3E9E-4086-87A2-9A7D1176A290}" type="pres">
      <dgm:prSet presAssocID="{FA0A163C-BACE-47B7-BA9A-D70A438803A1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C06659F-CD74-4D77-85AA-697A6677BE27}" type="pres">
      <dgm:prSet presAssocID="{FA0A163C-BACE-47B7-BA9A-D70A438803A1}" presName="parSh" presStyleLbl="node1" presStyleIdx="3" presStyleCnt="4"/>
      <dgm:spPr/>
    </dgm:pt>
    <dgm:pt modelId="{691ECBA7-2564-40F5-AA3A-F71C84B1C3C9}" type="pres">
      <dgm:prSet presAssocID="{FA0A163C-BACE-47B7-BA9A-D70A438803A1}" presName="desTx" presStyleLbl="fgAcc1" presStyleIdx="3" presStyleCnt="4" custScaleY="86947">
        <dgm:presLayoutVars>
          <dgm:bulletEnabled val="1"/>
        </dgm:presLayoutVars>
      </dgm:prSet>
      <dgm:spPr/>
    </dgm:pt>
  </dgm:ptLst>
  <dgm:cxnLst>
    <dgm:cxn modelId="{35C33F08-0ABF-4C12-B832-EA3D41B2A9AF}" type="presOf" srcId="{D70DDB1D-1742-4234-B399-DB5BF3B9D538}" destId="{E810DE36-B92B-4206-8B69-79C156223B81}" srcOrd="0" destOrd="0" presId="urn:microsoft.com/office/officeart/2005/8/layout/process3"/>
    <dgm:cxn modelId="{BC386B12-119A-4827-8FFF-206C20D63763}" type="presOf" srcId="{61393BC2-4CEF-43A1-B3D0-4186E7B7F26D}" destId="{C2A68366-521D-435E-832A-D131D051EF93}" srcOrd="0" destOrd="0" presId="urn:microsoft.com/office/officeart/2005/8/layout/process3"/>
    <dgm:cxn modelId="{349E111A-330B-4608-B657-08B03753F7F2}" srcId="{5D373A1C-7134-471A-9C29-7A7D5ACF8828}" destId="{78ADA358-42E1-41CD-A4F1-651F5A94ACBC}" srcOrd="2" destOrd="0" parTransId="{B21562CD-E5AE-4583-9A63-4320B56C6E94}" sibTransId="{5B7D0556-E564-477B-8305-00E28D6506EF}"/>
    <dgm:cxn modelId="{D925DD20-9A13-4333-B54C-A5CF77C67963}" type="presOf" srcId="{C158CFD7-2DE3-4C68-838B-FD3A167542DE}" destId="{330757E3-3180-4C97-A054-1D7D939A200E}" srcOrd="0" destOrd="0" presId="urn:microsoft.com/office/officeart/2005/8/layout/process3"/>
    <dgm:cxn modelId="{95E6FD25-B9CE-4DB7-8F28-F4E4F787227B}" type="presOf" srcId="{FA0A163C-BACE-47B7-BA9A-D70A438803A1}" destId="{39490775-3E9E-4086-87A2-9A7D1176A290}" srcOrd="0" destOrd="0" presId="urn:microsoft.com/office/officeart/2005/8/layout/process3"/>
    <dgm:cxn modelId="{45884228-239A-4729-B2B2-1FAB3E57F663}" srcId="{2F90D0CF-C43D-4708-8883-BFCF015B8157}" destId="{C158CFD7-2DE3-4C68-838B-FD3A167542DE}" srcOrd="0" destOrd="0" parTransId="{282E6F32-58B0-433B-8042-0329201D6F72}" sibTransId="{96E4C2BB-B223-45A1-9DD9-D8D8D65DFCE1}"/>
    <dgm:cxn modelId="{5042F728-EB77-4D35-A952-F73235F400C7}" type="presOf" srcId="{02507DD1-A02F-4998-B2DE-00AF8CF20EB0}" destId="{1485B19A-EB86-4C5C-AAAC-8A5698A03579}" srcOrd="0" destOrd="0" presId="urn:microsoft.com/office/officeart/2005/8/layout/process3"/>
    <dgm:cxn modelId="{07EF953B-E812-45A1-BE7A-70AEC677A8AC}" srcId="{D70DDB1D-1742-4234-B399-DB5BF3B9D538}" destId="{5FE5A8F4-87E9-4AD7-AD0B-91C2F8BDB56D}" srcOrd="0" destOrd="0" parTransId="{3B89DD95-A90D-4A29-8FD3-334A66CD297D}" sibTransId="{0DF60E97-3F85-4A03-A006-B5FBDEF2A4B3}"/>
    <dgm:cxn modelId="{146B373D-5CC4-429C-8B87-744C4212DF87}" type="presOf" srcId="{5D373A1C-7134-471A-9C29-7A7D5ACF8828}" destId="{65B1493E-D9A4-4725-98D9-4B9EFE2819F4}" srcOrd="0" destOrd="0" presId="urn:microsoft.com/office/officeart/2005/8/layout/process3"/>
    <dgm:cxn modelId="{412DCD5C-0FEF-4329-B546-FBAC964A3D32}" type="presOf" srcId="{DE3E2664-F4DD-40A0-94C5-314204EE293F}" destId="{13F20562-ABE4-4393-9E15-919E566F2D80}" srcOrd="0" destOrd="1" presId="urn:microsoft.com/office/officeart/2005/8/layout/process3"/>
    <dgm:cxn modelId="{2BC03D5D-944D-450A-A2A3-984D6DA98E05}" type="presOf" srcId="{4CED1FDC-E915-4F7E-B9D5-D73367CC6198}" destId="{29F73FD3-DA2E-49FB-B6DA-3F72D973F442}" srcOrd="1" destOrd="0" presId="urn:microsoft.com/office/officeart/2005/8/layout/process3"/>
    <dgm:cxn modelId="{139B2165-0742-42A4-8178-9F4D6B02D618}" type="presOf" srcId="{42042F62-E1C8-4E23-B757-BD1A41612BA6}" destId="{AFA538EC-0EAE-4A4C-A7AE-174F302D72AE}" srcOrd="0" destOrd="0" presId="urn:microsoft.com/office/officeart/2005/8/layout/process3"/>
    <dgm:cxn modelId="{9D352567-D8E9-460E-826E-D134158E097A}" type="presOf" srcId="{5D373A1C-7134-471A-9C29-7A7D5ACF8828}" destId="{E2A3C9B0-4DCE-4CDD-AD6E-248224BE259F}" srcOrd="1" destOrd="0" presId="urn:microsoft.com/office/officeart/2005/8/layout/process3"/>
    <dgm:cxn modelId="{194D344A-3ADB-4A1F-9B74-DC3CAA6B383F}" type="presOf" srcId="{78ADA358-42E1-41CD-A4F1-651F5A94ACBC}" destId="{13F20562-ABE4-4393-9E15-919E566F2D80}" srcOrd="0" destOrd="2" presId="urn:microsoft.com/office/officeart/2005/8/layout/process3"/>
    <dgm:cxn modelId="{1459E153-1DDE-40D9-9293-B665B397797A}" type="presOf" srcId="{5BA94950-652A-42D7-A1C1-D416A276540F}" destId="{13F20562-ABE4-4393-9E15-919E566F2D80}" srcOrd="0" destOrd="0" presId="urn:microsoft.com/office/officeart/2005/8/layout/process3"/>
    <dgm:cxn modelId="{A1ED3B80-673F-49B5-B13D-C65695971DF9}" type="presOf" srcId="{FA0A163C-BACE-47B7-BA9A-D70A438803A1}" destId="{CC06659F-CD74-4D77-85AA-697A6677BE27}" srcOrd="1" destOrd="0" presId="urn:microsoft.com/office/officeart/2005/8/layout/process3"/>
    <dgm:cxn modelId="{8BFB9082-1183-4317-BA49-35112B509A1C}" type="presOf" srcId="{4CED1FDC-E915-4F7E-B9D5-D73367CC6198}" destId="{4167E117-DE7F-475E-95A8-176124502EEF}" srcOrd="0" destOrd="0" presId="urn:microsoft.com/office/officeart/2005/8/layout/process3"/>
    <dgm:cxn modelId="{198A6288-24E2-4C66-919C-D2ABEF7CA38C}" srcId="{61393BC2-4CEF-43A1-B3D0-4186E7B7F26D}" destId="{D70DDB1D-1742-4234-B399-DB5BF3B9D538}" srcOrd="2" destOrd="0" parTransId="{BC66D4FA-1692-4BB0-AE5A-AD01728793EF}" sibTransId="{42042F62-E1C8-4E23-B757-BD1A41612BA6}"/>
    <dgm:cxn modelId="{65C25592-C010-4271-97A2-D98D2C5CC94A}" type="presOf" srcId="{2F90D0CF-C43D-4708-8883-BFCF015B8157}" destId="{AB7C553D-7A76-4323-999F-24C30001D45E}" srcOrd="1" destOrd="0" presId="urn:microsoft.com/office/officeart/2005/8/layout/process3"/>
    <dgm:cxn modelId="{F63DC89D-2B7E-49E2-A413-C6892C6B0294}" type="presOf" srcId="{2F90D0CF-C43D-4708-8883-BFCF015B8157}" destId="{0CFC5EF9-DD53-4658-B003-17DB63FB56A6}" srcOrd="0" destOrd="0" presId="urn:microsoft.com/office/officeart/2005/8/layout/process3"/>
    <dgm:cxn modelId="{A0D59FA1-60EE-4552-A75E-A0A406E585C4}" srcId="{FA0A163C-BACE-47B7-BA9A-D70A438803A1}" destId="{9AB0CC47-C96F-4343-AA34-044A9F1D8F16}" srcOrd="0" destOrd="0" parTransId="{83873AE8-9681-4F17-A5AC-E8F2A9C932D3}" sibTransId="{263208E0-1C31-4724-87E0-0B5B8FEA7479}"/>
    <dgm:cxn modelId="{E9E15FAA-19B7-4ACC-9A28-5445E639C80D}" srcId="{61393BC2-4CEF-43A1-B3D0-4186E7B7F26D}" destId="{5D373A1C-7134-471A-9C29-7A7D5ACF8828}" srcOrd="0" destOrd="0" parTransId="{5656632D-5B73-4105-B8A4-CCE26EEDD66C}" sibTransId="{4CED1FDC-E915-4F7E-B9D5-D73367CC6198}"/>
    <dgm:cxn modelId="{45FD7AAD-D054-4A7C-9E4F-614C0A1EDC2C}" type="presOf" srcId="{9AB0CC47-C96F-4343-AA34-044A9F1D8F16}" destId="{691ECBA7-2564-40F5-AA3A-F71C84B1C3C9}" srcOrd="0" destOrd="0" presId="urn:microsoft.com/office/officeart/2005/8/layout/process3"/>
    <dgm:cxn modelId="{E4BE8DD8-9336-42F8-9673-CDAE85E24D4A}" srcId="{5D373A1C-7134-471A-9C29-7A7D5ACF8828}" destId="{DE3E2664-F4DD-40A0-94C5-314204EE293F}" srcOrd="1" destOrd="0" parTransId="{0729BA69-0BBC-4BDC-AAC6-5628D2691F5F}" sibTransId="{8A846588-B887-49EE-9F4A-917ABC7AC968}"/>
    <dgm:cxn modelId="{3262DADD-19FE-41B8-80DD-E3C72B999DDA}" srcId="{61393BC2-4CEF-43A1-B3D0-4186E7B7F26D}" destId="{2F90D0CF-C43D-4708-8883-BFCF015B8157}" srcOrd="1" destOrd="0" parTransId="{2AFCA30E-EF8D-45DF-B09B-098A9139B052}" sibTransId="{02507DD1-A02F-4998-B2DE-00AF8CF20EB0}"/>
    <dgm:cxn modelId="{A6CD8FDF-7ECE-44A1-ABE0-426CC268CFBD}" type="presOf" srcId="{D70DDB1D-1742-4234-B399-DB5BF3B9D538}" destId="{9FA9095C-7479-4E38-A578-EB3001AA4047}" srcOrd="1" destOrd="0" presId="urn:microsoft.com/office/officeart/2005/8/layout/process3"/>
    <dgm:cxn modelId="{6547B0E5-07E9-436F-997A-7D9B37859A82}" type="presOf" srcId="{42042F62-E1C8-4E23-B757-BD1A41612BA6}" destId="{95412C8F-DBB3-4291-BC99-116BB33C9290}" srcOrd="1" destOrd="0" presId="urn:microsoft.com/office/officeart/2005/8/layout/process3"/>
    <dgm:cxn modelId="{227B68E9-7AA8-4958-81D7-EF092468CC65}" srcId="{5D373A1C-7134-471A-9C29-7A7D5ACF8828}" destId="{5BA94950-652A-42D7-A1C1-D416A276540F}" srcOrd="0" destOrd="0" parTransId="{900C1F7D-155C-40E3-BDC3-2D6BC78881CF}" sibTransId="{63DF847B-FC82-4F5B-81CF-D2E699A03991}"/>
    <dgm:cxn modelId="{12C84AEA-B806-4495-8557-8D9710B17F89}" srcId="{61393BC2-4CEF-43A1-B3D0-4186E7B7F26D}" destId="{FA0A163C-BACE-47B7-BA9A-D70A438803A1}" srcOrd="3" destOrd="0" parTransId="{E7F67A6B-EAFE-4FAC-8A73-831DA733A835}" sibTransId="{85FEB864-DB45-4714-9032-282D0EC3FE2F}"/>
    <dgm:cxn modelId="{CEDFDBEB-41C3-4F48-8F8A-205081D74D95}" type="presOf" srcId="{02507DD1-A02F-4998-B2DE-00AF8CF20EB0}" destId="{790DF6BA-C8D6-4E8D-BE32-19A798E486DF}" srcOrd="1" destOrd="0" presId="urn:microsoft.com/office/officeart/2005/8/layout/process3"/>
    <dgm:cxn modelId="{DE44E0F0-6C61-4DFC-AC66-1F9DDC67791E}" type="presOf" srcId="{5FE5A8F4-87E9-4AD7-AD0B-91C2F8BDB56D}" destId="{A517D9DA-49FD-4912-9BE5-4776716C0B0D}" srcOrd="0" destOrd="0" presId="urn:microsoft.com/office/officeart/2005/8/layout/process3"/>
    <dgm:cxn modelId="{29B88955-8F2A-4D89-ACD1-ADDCB7CEC2A6}" type="presParOf" srcId="{C2A68366-521D-435E-832A-D131D051EF93}" destId="{2F7F19D8-1724-4836-BDDF-337B011DD305}" srcOrd="0" destOrd="0" presId="urn:microsoft.com/office/officeart/2005/8/layout/process3"/>
    <dgm:cxn modelId="{1BBF7809-C694-4856-8370-8DFE3EBC76D4}" type="presParOf" srcId="{2F7F19D8-1724-4836-BDDF-337B011DD305}" destId="{65B1493E-D9A4-4725-98D9-4B9EFE2819F4}" srcOrd="0" destOrd="0" presId="urn:microsoft.com/office/officeart/2005/8/layout/process3"/>
    <dgm:cxn modelId="{50595B61-1D0D-42FB-B145-17EA81EF697B}" type="presParOf" srcId="{2F7F19D8-1724-4836-BDDF-337B011DD305}" destId="{E2A3C9B0-4DCE-4CDD-AD6E-248224BE259F}" srcOrd="1" destOrd="0" presId="urn:microsoft.com/office/officeart/2005/8/layout/process3"/>
    <dgm:cxn modelId="{B71480DF-377A-4071-87C4-D2D4189EE818}" type="presParOf" srcId="{2F7F19D8-1724-4836-BDDF-337B011DD305}" destId="{13F20562-ABE4-4393-9E15-919E566F2D80}" srcOrd="2" destOrd="0" presId="urn:microsoft.com/office/officeart/2005/8/layout/process3"/>
    <dgm:cxn modelId="{335B03A4-2AFB-4968-9D2D-6A00A3BBDE83}" type="presParOf" srcId="{C2A68366-521D-435E-832A-D131D051EF93}" destId="{4167E117-DE7F-475E-95A8-176124502EEF}" srcOrd="1" destOrd="0" presId="urn:microsoft.com/office/officeart/2005/8/layout/process3"/>
    <dgm:cxn modelId="{F047D54B-0CC8-405B-8428-74DB40F81A07}" type="presParOf" srcId="{4167E117-DE7F-475E-95A8-176124502EEF}" destId="{29F73FD3-DA2E-49FB-B6DA-3F72D973F442}" srcOrd="0" destOrd="0" presId="urn:microsoft.com/office/officeart/2005/8/layout/process3"/>
    <dgm:cxn modelId="{F42BEFDF-4DF1-41BC-9CB3-16AE19B17D81}" type="presParOf" srcId="{C2A68366-521D-435E-832A-D131D051EF93}" destId="{5E7843D5-8FF8-4C54-8086-E4C1F3A15BD4}" srcOrd="2" destOrd="0" presId="urn:microsoft.com/office/officeart/2005/8/layout/process3"/>
    <dgm:cxn modelId="{620E17B2-514C-4F4D-921D-706465A5F90E}" type="presParOf" srcId="{5E7843D5-8FF8-4C54-8086-E4C1F3A15BD4}" destId="{0CFC5EF9-DD53-4658-B003-17DB63FB56A6}" srcOrd="0" destOrd="0" presId="urn:microsoft.com/office/officeart/2005/8/layout/process3"/>
    <dgm:cxn modelId="{518AAAD4-45CC-43DB-8A55-4D09846786E9}" type="presParOf" srcId="{5E7843D5-8FF8-4C54-8086-E4C1F3A15BD4}" destId="{AB7C553D-7A76-4323-999F-24C30001D45E}" srcOrd="1" destOrd="0" presId="urn:microsoft.com/office/officeart/2005/8/layout/process3"/>
    <dgm:cxn modelId="{16A62A13-9D07-4215-828D-D5BDF8ABA5E2}" type="presParOf" srcId="{5E7843D5-8FF8-4C54-8086-E4C1F3A15BD4}" destId="{330757E3-3180-4C97-A054-1D7D939A200E}" srcOrd="2" destOrd="0" presId="urn:microsoft.com/office/officeart/2005/8/layout/process3"/>
    <dgm:cxn modelId="{432BAC57-1C45-4EC2-85D3-1AD15AD0E6DD}" type="presParOf" srcId="{C2A68366-521D-435E-832A-D131D051EF93}" destId="{1485B19A-EB86-4C5C-AAAC-8A5698A03579}" srcOrd="3" destOrd="0" presId="urn:microsoft.com/office/officeart/2005/8/layout/process3"/>
    <dgm:cxn modelId="{CE5FCC99-6A64-4F71-A24D-7E0CE243DF10}" type="presParOf" srcId="{1485B19A-EB86-4C5C-AAAC-8A5698A03579}" destId="{790DF6BA-C8D6-4E8D-BE32-19A798E486DF}" srcOrd="0" destOrd="0" presId="urn:microsoft.com/office/officeart/2005/8/layout/process3"/>
    <dgm:cxn modelId="{EF42EBE4-CABC-402E-8CD2-13098095F7BF}" type="presParOf" srcId="{C2A68366-521D-435E-832A-D131D051EF93}" destId="{34549A50-8282-44BE-808D-2554AC4C90C1}" srcOrd="4" destOrd="0" presId="urn:microsoft.com/office/officeart/2005/8/layout/process3"/>
    <dgm:cxn modelId="{A87A19B8-74E2-47D6-B83F-C87D7C05D4D5}" type="presParOf" srcId="{34549A50-8282-44BE-808D-2554AC4C90C1}" destId="{E810DE36-B92B-4206-8B69-79C156223B81}" srcOrd="0" destOrd="0" presId="urn:microsoft.com/office/officeart/2005/8/layout/process3"/>
    <dgm:cxn modelId="{DB209024-08CD-4018-AFA8-42CD8F37735B}" type="presParOf" srcId="{34549A50-8282-44BE-808D-2554AC4C90C1}" destId="{9FA9095C-7479-4E38-A578-EB3001AA4047}" srcOrd="1" destOrd="0" presId="urn:microsoft.com/office/officeart/2005/8/layout/process3"/>
    <dgm:cxn modelId="{F4F673CB-D474-4897-B38D-98650C593DFA}" type="presParOf" srcId="{34549A50-8282-44BE-808D-2554AC4C90C1}" destId="{A517D9DA-49FD-4912-9BE5-4776716C0B0D}" srcOrd="2" destOrd="0" presId="urn:microsoft.com/office/officeart/2005/8/layout/process3"/>
    <dgm:cxn modelId="{C6C55C61-0AAF-40FF-80ED-B2AE04756A65}" type="presParOf" srcId="{C2A68366-521D-435E-832A-D131D051EF93}" destId="{AFA538EC-0EAE-4A4C-A7AE-174F302D72AE}" srcOrd="5" destOrd="0" presId="urn:microsoft.com/office/officeart/2005/8/layout/process3"/>
    <dgm:cxn modelId="{1102359E-85B1-445B-9DA6-692DE36FBE78}" type="presParOf" srcId="{AFA538EC-0EAE-4A4C-A7AE-174F302D72AE}" destId="{95412C8F-DBB3-4291-BC99-116BB33C9290}" srcOrd="0" destOrd="0" presId="urn:microsoft.com/office/officeart/2005/8/layout/process3"/>
    <dgm:cxn modelId="{F0821983-BBA7-45F3-861E-F134DADC11ED}" type="presParOf" srcId="{C2A68366-521D-435E-832A-D131D051EF93}" destId="{92800645-E719-41E8-BA48-011ACDD68109}" srcOrd="6" destOrd="0" presId="urn:microsoft.com/office/officeart/2005/8/layout/process3"/>
    <dgm:cxn modelId="{5089C54B-A24D-4E13-8C11-BAF1C6433A5D}" type="presParOf" srcId="{92800645-E719-41E8-BA48-011ACDD68109}" destId="{39490775-3E9E-4086-87A2-9A7D1176A290}" srcOrd="0" destOrd="0" presId="urn:microsoft.com/office/officeart/2005/8/layout/process3"/>
    <dgm:cxn modelId="{7CBFDA41-68C1-46B6-9AB1-0FAF0CA78D9A}" type="presParOf" srcId="{92800645-E719-41E8-BA48-011ACDD68109}" destId="{CC06659F-CD74-4D77-85AA-697A6677BE27}" srcOrd="1" destOrd="0" presId="urn:microsoft.com/office/officeart/2005/8/layout/process3"/>
    <dgm:cxn modelId="{DC33A347-492A-4138-9808-0D3F1C64B06E}" type="presParOf" srcId="{92800645-E719-41E8-BA48-011ACDD68109}" destId="{691ECBA7-2564-40F5-AA3A-F71C84B1C3C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3C9B0-4DCE-4CDD-AD6E-248224BE259F}">
      <dsp:nvSpPr>
        <dsp:cNvPr id="0" name=""/>
        <dsp:cNvSpPr/>
      </dsp:nvSpPr>
      <dsp:spPr>
        <a:xfrm>
          <a:off x="849" y="21309"/>
          <a:ext cx="1380881" cy="2030400"/>
        </a:xfrm>
        <a:prstGeom prst="roundRect">
          <a:avLst>
            <a:gd name="adj" fmla="val 10000"/>
          </a:avLst>
        </a:prstGeom>
        <a:solidFill>
          <a:srgbClr val="3B6BA6"/>
        </a:solidFill>
        <a:ln w="25400" cap="flat" cmpd="sng" algn="ctr">
          <a:solidFill>
            <a:srgbClr val="93BEE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 dirty="0"/>
            <a:t>Recruitment</a:t>
          </a:r>
        </a:p>
      </dsp:txBody>
      <dsp:txXfrm>
        <a:off x="849" y="21309"/>
        <a:ext cx="1380881" cy="552352"/>
      </dsp:txXfrm>
    </dsp:sp>
    <dsp:sp modelId="{13F20562-ABE4-4393-9E15-919E566F2D80}">
      <dsp:nvSpPr>
        <dsp:cNvPr id="0" name=""/>
        <dsp:cNvSpPr/>
      </dsp:nvSpPr>
      <dsp:spPr>
        <a:xfrm>
          <a:off x="221775" y="723058"/>
          <a:ext cx="1504691" cy="2408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/>
            <a:t>Ongoing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/>
            <a:t>89 % of randomized population enrolled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400" kern="1200" dirty="0"/>
        </a:p>
      </dsp:txBody>
      <dsp:txXfrm>
        <a:off x="265846" y="767129"/>
        <a:ext cx="1416549" cy="2320264"/>
      </dsp:txXfrm>
    </dsp:sp>
    <dsp:sp modelId="{4167E117-DE7F-475E-95A8-176124502EEF}">
      <dsp:nvSpPr>
        <dsp:cNvPr id="0" name=""/>
        <dsp:cNvSpPr/>
      </dsp:nvSpPr>
      <dsp:spPr>
        <a:xfrm>
          <a:off x="1606543" y="125585"/>
          <a:ext cx="476603" cy="343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500" kern="1200"/>
        </a:p>
      </dsp:txBody>
      <dsp:txXfrm>
        <a:off x="1606543" y="194345"/>
        <a:ext cx="373463" cy="206279"/>
      </dsp:txXfrm>
    </dsp:sp>
    <dsp:sp modelId="{AB7C553D-7A76-4323-999F-24C30001D45E}">
      <dsp:nvSpPr>
        <dsp:cNvPr id="0" name=""/>
        <dsp:cNvSpPr/>
      </dsp:nvSpPr>
      <dsp:spPr>
        <a:xfrm>
          <a:off x="2280982" y="21309"/>
          <a:ext cx="1380881" cy="2030400"/>
        </a:xfrm>
        <a:prstGeom prst="roundRect">
          <a:avLst>
            <a:gd name="adj" fmla="val 10000"/>
          </a:avLst>
        </a:prstGeom>
        <a:solidFill>
          <a:srgbClr val="3B6BA6"/>
        </a:solidFill>
        <a:ln w="25400" cap="flat" cmpd="sng" algn="ctr">
          <a:solidFill>
            <a:srgbClr val="93BEE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 dirty="0"/>
            <a:t>Enrolment</a:t>
          </a:r>
        </a:p>
      </dsp:txBody>
      <dsp:txXfrm>
        <a:off x="2280982" y="21309"/>
        <a:ext cx="1380881" cy="552352"/>
      </dsp:txXfrm>
    </dsp:sp>
    <dsp:sp modelId="{330757E3-3180-4C97-A054-1D7D939A200E}">
      <dsp:nvSpPr>
        <dsp:cNvPr id="0" name=""/>
        <dsp:cNvSpPr/>
      </dsp:nvSpPr>
      <dsp:spPr>
        <a:xfrm>
          <a:off x="2563813" y="723058"/>
          <a:ext cx="1380881" cy="2408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/>
            <a:t>Anticipated Completion by end of     Q1 2024</a:t>
          </a:r>
        </a:p>
      </dsp:txBody>
      <dsp:txXfrm>
        <a:off x="2604258" y="763503"/>
        <a:ext cx="1299991" cy="2327516"/>
      </dsp:txXfrm>
    </dsp:sp>
    <dsp:sp modelId="{1485B19A-EB86-4C5C-AAAC-8A5698A03579}">
      <dsp:nvSpPr>
        <dsp:cNvPr id="0" name=""/>
        <dsp:cNvSpPr/>
      </dsp:nvSpPr>
      <dsp:spPr>
        <a:xfrm>
          <a:off x="3871200" y="125585"/>
          <a:ext cx="443793" cy="343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500" kern="1200"/>
        </a:p>
      </dsp:txBody>
      <dsp:txXfrm>
        <a:off x="3871200" y="194345"/>
        <a:ext cx="340653" cy="206279"/>
      </dsp:txXfrm>
    </dsp:sp>
    <dsp:sp modelId="{9FA9095C-7479-4E38-A578-EB3001AA4047}">
      <dsp:nvSpPr>
        <dsp:cNvPr id="0" name=""/>
        <dsp:cNvSpPr/>
      </dsp:nvSpPr>
      <dsp:spPr>
        <a:xfrm>
          <a:off x="4499210" y="21309"/>
          <a:ext cx="1380881" cy="2030400"/>
        </a:xfrm>
        <a:prstGeom prst="roundRect">
          <a:avLst>
            <a:gd name="adj" fmla="val 10000"/>
          </a:avLst>
        </a:prstGeom>
        <a:solidFill>
          <a:srgbClr val="3B6BA6"/>
        </a:solidFill>
        <a:ln w="25400" cap="flat" cmpd="sng" algn="ctr">
          <a:solidFill>
            <a:srgbClr val="93BEE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 dirty="0"/>
            <a:t>Trial Follow Up</a:t>
          </a:r>
        </a:p>
      </dsp:txBody>
      <dsp:txXfrm>
        <a:off x="4499210" y="21309"/>
        <a:ext cx="1380881" cy="552352"/>
      </dsp:txXfrm>
    </dsp:sp>
    <dsp:sp modelId="{A517D9DA-49FD-4912-9BE5-4776716C0B0D}">
      <dsp:nvSpPr>
        <dsp:cNvPr id="0" name=""/>
        <dsp:cNvSpPr/>
      </dsp:nvSpPr>
      <dsp:spPr>
        <a:xfrm>
          <a:off x="4782041" y="723058"/>
          <a:ext cx="1380881" cy="2408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/>
            <a:t>Q2/Q3 2024</a:t>
          </a:r>
        </a:p>
      </dsp:txBody>
      <dsp:txXfrm>
        <a:off x="4822486" y="763503"/>
        <a:ext cx="1299991" cy="2327516"/>
      </dsp:txXfrm>
    </dsp:sp>
    <dsp:sp modelId="{AFA538EC-0EAE-4A4C-A7AE-174F302D72AE}">
      <dsp:nvSpPr>
        <dsp:cNvPr id="0" name=""/>
        <dsp:cNvSpPr/>
      </dsp:nvSpPr>
      <dsp:spPr>
        <a:xfrm rot="21145">
          <a:off x="6089423" y="132485"/>
          <a:ext cx="443802" cy="343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500" kern="1200"/>
        </a:p>
      </dsp:txBody>
      <dsp:txXfrm>
        <a:off x="6089424" y="200928"/>
        <a:ext cx="340662" cy="206279"/>
      </dsp:txXfrm>
    </dsp:sp>
    <dsp:sp modelId="{CC06659F-CD74-4D77-85AA-697A6677BE27}">
      <dsp:nvSpPr>
        <dsp:cNvPr id="0" name=""/>
        <dsp:cNvSpPr/>
      </dsp:nvSpPr>
      <dsp:spPr>
        <a:xfrm>
          <a:off x="6717437" y="34953"/>
          <a:ext cx="1380881" cy="2030400"/>
        </a:xfrm>
        <a:prstGeom prst="roundRect">
          <a:avLst>
            <a:gd name="adj" fmla="val 10000"/>
          </a:avLst>
        </a:prstGeom>
        <a:solidFill>
          <a:srgbClr val="3B6BA6"/>
        </a:solidFill>
        <a:ln w="25400" cap="flat" cmpd="sng" algn="ctr">
          <a:solidFill>
            <a:srgbClr val="93BEE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 dirty="0"/>
            <a:t>Data Cleaning/ Analysis</a:t>
          </a:r>
        </a:p>
      </dsp:txBody>
      <dsp:txXfrm>
        <a:off x="6717437" y="34953"/>
        <a:ext cx="1380881" cy="552352"/>
      </dsp:txXfrm>
    </dsp:sp>
    <dsp:sp modelId="{691ECBA7-2564-40F5-AA3A-F71C84B1C3C9}">
      <dsp:nvSpPr>
        <dsp:cNvPr id="0" name=""/>
        <dsp:cNvSpPr/>
      </dsp:nvSpPr>
      <dsp:spPr>
        <a:xfrm>
          <a:off x="7000268" y="763991"/>
          <a:ext cx="1380881" cy="2353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/>
            <a:t>Q4 2024</a:t>
          </a:r>
        </a:p>
      </dsp:txBody>
      <dsp:txXfrm>
        <a:off x="7040713" y="804436"/>
        <a:ext cx="1299991" cy="2272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emf"/><Relationship Id="rId7" Type="http://schemas.microsoft.com/office/2007/relationships/hdphoto" Target="../media/hdphoto1.wdp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 A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3B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315200" cy="148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A6FB11-675F-7CD8-7A11-99F80985637E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0" name="Rectangle 49"/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E0A63401-BC8C-6A3E-4C77-5580C24F0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030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9C328537-96AF-2DBC-9EBB-85E0592134B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3264052" y="0"/>
            <a:ext cx="58799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800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1051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800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119095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ECF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800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593670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4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172200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2B4260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38862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999E2ABF-315E-ADC5-5FDE-6CBCDC7DE751}"/>
              </a:ext>
            </a:extLst>
          </p:cNvPr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C5545BFB-8DCA-EA8F-C9D1-9A0EC3D89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" y="5986787"/>
            <a:ext cx="1995189" cy="6762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6A11E1-8FEF-2200-E938-5FCC575100E8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9DDFE3-1654-4E1B-1889-BD408C8558D2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2261DC5A-E1D8-03C0-BD47-88894F94E1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7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0A7617AE-8148-4CD4-D7A2-B38BFE08F26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FE9B9F2-76DB-95C0-16C6-B87C4F89B58B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55E0DD-0E86-014D-D2CB-6D117B98645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3F97DA3D-CEAF-F452-53DE-51B28C8F30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3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7A648453-3AE4-A127-8F57-9151157A23E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4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-47625"/>
            <a:ext cx="9144000" cy="6267964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38862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929BE9F2-5378-5926-2AC8-107236F487BD}"/>
              </a:ext>
            </a:extLst>
          </p:cNvPr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34145B16-A3B6-5C24-8AA4-B71C04D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937268"/>
            <a:ext cx="1523999" cy="51656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82A4C14-806E-EA8B-B6D1-28997185FE1A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3053D3-6016-5D13-F4E0-18A2D8AECEAC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31B122E1-90B7-B545-73D2-6FABC6F90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2" name="Picture 11" descr="CIHR's leaf identifier - full-colour portrait version">
              <a:extLst>
                <a:ext uri="{FF2B5EF4-FFF2-40B4-BE49-F238E27FC236}">
                  <a16:creationId xmlns:a16="http://schemas.microsoft.com/office/drawing/2014/main" id="{768C975A-FF5A-BF9C-0446-75A96BEE35C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C6C279-CD5F-B532-A23B-C0349705505A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43B83C-075B-8A22-4956-5A6B6D9B8188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2940BE27-5EB1-49B1-AB29-D14FCC29E6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3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16346F2D-33A8-EB55-51C1-94425D01D6F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1463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5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6077876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45720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3657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4E52DA55-9C2B-8A81-EA2A-B0C7450E16F5}"/>
              </a:ext>
            </a:extLst>
          </p:cNvPr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C003973F-6046-3F4F-017B-F2C7677F5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" y="5986787"/>
            <a:ext cx="1995189" cy="6762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BFCC8A4-6D51-F7C2-2A86-37AF40A02F02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066651B-E350-CAA5-077A-33FE0CBBDF51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53963A4B-8F64-2FBC-3987-DD1EA15AA1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7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911AFB5F-05D0-203E-AED7-5B5CF9E2FF1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C5C6-6B3C-F4FC-7AC5-66D2CE200055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6AF07E2-F052-E57F-7AC9-FD4632F95962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BD654B39-BC7E-0BD5-5DA0-9D461872B9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3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0E57548D-D9C1-E79E-C4C6-D7E8654A89A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5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5963576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45720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3657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F70816BE-290E-6F44-0E27-8AAC07938473}"/>
              </a:ext>
            </a:extLst>
          </p:cNvPr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FA72DC53-158D-734A-DB91-CEE7B67812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937268"/>
            <a:ext cx="1523999" cy="51656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6920E3E-3FB0-5F0C-7A3E-A97FC1CD085F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675A428-B228-D841-D5B4-47799DBD55A0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5F155823-D5DA-9956-F8D3-3315788F0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7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D561A061-BC6E-3033-ECF8-0EDF455A256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E93A06-F82C-2394-D096-40EFC0BDC72A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72DA3F-9CE3-7D84-79E9-510EAF8BDECB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348E29D0-F726-0BED-C87C-EE947BE6A6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1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5FAEEE96-6940-65F1-8F02-A298035EB70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732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6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6858000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5562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43434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47969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6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5562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43434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709818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CA4A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" name="Holder 2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315200" cy="148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AB02EA-A3FC-ECF5-78C8-D553707BB530}"/>
              </a:ext>
            </a:extLst>
          </p:cNvPr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7AC058-73DB-142C-E8F3-B786CB05006D}"/>
              </a:ext>
            </a:extLst>
          </p:cNvPr>
          <p:cNvGrpSpPr/>
          <p:nvPr userDrawn="1"/>
        </p:nvGrpSpPr>
        <p:grpSpPr>
          <a:xfrm>
            <a:off x="0" y="5924550"/>
            <a:ext cx="9144000" cy="914400"/>
            <a:chOff x="0" y="5943600"/>
            <a:chExt cx="9144000" cy="9144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630736-0351-33E6-DBBE-2BDBE27476B9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609CF273-572D-2D86-AE40-C7040142DE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5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2902AAEE-647D-82BB-D870-F1BA1673316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7007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943600"/>
          </a:xfrm>
        </p:spPr>
        <p:txBody>
          <a:bodyPr vert="horz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Holder 2"/>
          <p:cNvSpPr>
            <a:spLocks noGrp="1"/>
          </p:cNvSpPr>
          <p:nvPr>
            <p:ph type="ctrTitle"/>
          </p:nvPr>
        </p:nvSpPr>
        <p:spPr>
          <a:xfrm>
            <a:off x="914400" y="914399"/>
            <a:ext cx="7315200" cy="14996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1F497D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05BADA-AAB2-BAA3-158C-D8399D9AC85A}"/>
              </a:ext>
            </a:extLst>
          </p:cNvPr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6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803136" y="6172200"/>
            <a:ext cx="1990344" cy="453613"/>
            <a:chOff x="6163056" y="5867400"/>
            <a:chExt cx="2633848" cy="576072"/>
          </a:xfrm>
        </p:grpSpPr>
        <p:pic>
          <p:nvPicPr>
            <p:cNvPr id="20" name="Picture 19" descr="HHS_RGB.emf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056" y="5867400"/>
              <a:ext cx="1377521" cy="484631"/>
            </a:xfrm>
            <a:prstGeom prst="rect">
              <a:avLst/>
            </a:prstGeom>
          </p:spPr>
        </p:pic>
        <p:pic>
          <p:nvPicPr>
            <p:cNvPr id="21" name="Picture 20" descr="Mac_CMYK_HS-tagline.emf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112" y="5867400"/>
              <a:ext cx="1042792" cy="576072"/>
            </a:xfrm>
            <a:prstGeom prst="rect">
              <a:avLst/>
            </a:prstGeom>
          </p:spPr>
        </p:pic>
      </p:grpSp>
      <p:sp>
        <p:nvSpPr>
          <p:cNvPr id="15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943600"/>
          </a:xfrm>
        </p:spPr>
        <p:txBody>
          <a:bodyPr vert="horz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Holder 2"/>
          <p:cNvSpPr>
            <a:spLocks noGrp="1"/>
          </p:cNvSpPr>
          <p:nvPr>
            <p:ph type="ctrTitle"/>
          </p:nvPr>
        </p:nvSpPr>
        <p:spPr>
          <a:xfrm>
            <a:off x="914400" y="914399"/>
            <a:ext cx="7315200" cy="14996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1F497D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2" name="object 33"/>
          <p:cNvSpPr txBox="1"/>
          <p:nvPr userDrawn="1"/>
        </p:nvSpPr>
        <p:spPr>
          <a:xfrm>
            <a:off x="457200" y="6291072"/>
            <a:ext cx="1657350" cy="325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www.</a:t>
            </a:r>
            <a:r>
              <a:rPr sz="1200" b="0" spc="25" dirty="0">
                <a:solidFill>
                  <a:srgbClr val="0F2C52"/>
                </a:solidFill>
                <a:latin typeface="Tahoma"/>
                <a:cs typeface="Tahoma"/>
              </a:rPr>
              <a:t>phri</a:t>
            </a: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.ca</a:t>
            </a:r>
            <a:endParaRPr sz="1200" b="0" dirty="0">
              <a:latin typeface="Arial"/>
              <a:cs typeface="Arial"/>
            </a:endParaRPr>
          </a:p>
        </p:txBody>
      </p:sp>
      <p:pic>
        <p:nvPicPr>
          <p:cNvPr id="23" name="Picture 22" descr="PHRI_VisualIdentity_Primary_Colour.em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5925312"/>
            <a:ext cx="1855007" cy="5760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B9D4265-A1A7-8275-DAEF-15702B65B16D}"/>
              </a:ext>
            </a:extLst>
          </p:cNvPr>
          <p:cNvGrpSpPr/>
          <p:nvPr userDrawn="1"/>
        </p:nvGrpSpPr>
        <p:grpSpPr>
          <a:xfrm>
            <a:off x="0" y="5950250"/>
            <a:ext cx="9144000" cy="914400"/>
            <a:chOff x="0" y="5943600"/>
            <a:chExt cx="9144000" cy="9144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DA0EBF7-50AA-AD96-8698-9E40C149D4A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9BDA498-1AFE-3710-E4D4-43105590B182}"/>
                </a:ext>
              </a:extLst>
            </p:cNvPr>
            <p:cNvGrpSpPr/>
            <p:nvPr userDrawn="1"/>
          </p:nvGrpSpPr>
          <p:grpSpPr>
            <a:xfrm>
              <a:off x="6803136" y="6172200"/>
              <a:ext cx="1990344" cy="453613"/>
              <a:chOff x="6163056" y="5867400"/>
              <a:chExt cx="2633848" cy="576072"/>
            </a:xfrm>
          </p:grpSpPr>
          <p:pic>
            <p:nvPicPr>
              <p:cNvPr id="7" name="Picture 6" descr="HHS_RGB.emf">
                <a:extLst>
                  <a:ext uri="{FF2B5EF4-FFF2-40B4-BE49-F238E27FC236}">
                    <a16:creationId xmlns:a16="http://schemas.microsoft.com/office/drawing/2014/main" id="{FF8EFADD-C15D-AC99-B875-236449F49B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3056" y="5867400"/>
                <a:ext cx="1377521" cy="484631"/>
              </a:xfrm>
              <a:prstGeom prst="rect">
                <a:avLst/>
              </a:prstGeom>
            </p:spPr>
          </p:pic>
          <p:pic>
            <p:nvPicPr>
              <p:cNvPr id="8" name="Picture 7" descr="Mac_CMYK_HS-tagline.emf">
                <a:extLst>
                  <a:ext uri="{FF2B5EF4-FFF2-40B4-BE49-F238E27FC236}">
                    <a16:creationId xmlns:a16="http://schemas.microsoft.com/office/drawing/2014/main" id="{2C099CC8-84A1-A355-2ABC-51D4D635FF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4112" y="5867400"/>
                <a:ext cx="1042792" cy="576072"/>
              </a:xfrm>
              <a:prstGeom prst="rect">
                <a:avLst/>
              </a:prstGeom>
            </p:spPr>
          </p:pic>
        </p:grpSp>
        <p:pic>
          <p:nvPicPr>
            <p:cNvPr id="5" name="Picture 4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F89D9655-06EC-7528-AAA4-2DBB5F422A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11" y="6088383"/>
              <a:ext cx="1695450" cy="574675"/>
            </a:xfrm>
            <a:prstGeom prst="rect">
              <a:avLst/>
            </a:prstGeom>
          </p:spPr>
        </p:pic>
        <p:pic>
          <p:nvPicPr>
            <p:cNvPr id="6" name="Picture 5" descr="PHRI_VisualIdentity_Primary_Colour.emf">
              <a:extLst>
                <a:ext uri="{FF2B5EF4-FFF2-40B4-BE49-F238E27FC236}">
                  <a16:creationId xmlns:a16="http://schemas.microsoft.com/office/drawing/2014/main" id="{6116ACDE-8834-D295-1EAA-29AC1A63D2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6090177"/>
              <a:ext cx="1757064" cy="545656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9B39D56-E478-FC94-099C-AC4AF688A8B9}"/>
              </a:ext>
            </a:extLst>
          </p:cNvPr>
          <p:cNvGrpSpPr/>
          <p:nvPr userDrawn="1"/>
        </p:nvGrpSpPr>
        <p:grpSpPr>
          <a:xfrm>
            <a:off x="0" y="5981284"/>
            <a:ext cx="9144000" cy="914400"/>
            <a:chOff x="0" y="5943600"/>
            <a:chExt cx="91440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1671EB-F545-D39E-7FDD-CFEFC366FE1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E82DBE7E-8E51-714E-6473-FEE91A9E66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6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0B753CBC-5B8C-EBB7-B8C3-07126BBD976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540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1A"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raphic 21" descr="Maple Leaf with solid fill">
            <a:extLst>
              <a:ext uri="{FF2B5EF4-FFF2-40B4-BE49-F238E27FC236}">
                <a16:creationId xmlns:a16="http://schemas.microsoft.com/office/drawing/2014/main" id="{EB8ED9B5-0126-336B-7314-EC4A4DBA6F81}"/>
              </a:ext>
            </a:extLst>
          </p:cNvPr>
          <p:cNvSpPr>
            <a:spLocks noChangeAspect="1"/>
          </p:cNvSpPr>
          <p:nvPr/>
        </p:nvSpPr>
        <p:spPr>
          <a:xfrm rot="20324253">
            <a:off x="4631423" y="-118047"/>
            <a:ext cx="6942170" cy="7094094"/>
          </a:xfrm>
          <a:custGeom>
            <a:avLst/>
            <a:gdLst>
              <a:gd name="connsiteX0" fmla="*/ 4946548 w 6674596"/>
              <a:gd name="connsiteY0" fmla="*/ 4765417 h 6835145"/>
              <a:gd name="connsiteX1" fmla="*/ 6674597 w 6674596"/>
              <a:gd name="connsiteY1" fmla="*/ 3665269 h 6835145"/>
              <a:gd name="connsiteX2" fmla="*/ 6200797 w 6674596"/>
              <a:gd name="connsiteY2" fmla="*/ 3504876 h 6835145"/>
              <a:gd name="connsiteX3" fmla="*/ 6103357 w 6674596"/>
              <a:gd name="connsiteY3" fmla="*/ 3307977 h 6835145"/>
              <a:gd name="connsiteX4" fmla="*/ 6107591 w 6674596"/>
              <a:gd name="connsiteY4" fmla="*/ 3296870 h 6835145"/>
              <a:gd name="connsiteX5" fmla="*/ 6500844 w 6674596"/>
              <a:gd name="connsiteY5" fmla="*/ 2373737 h 6835145"/>
              <a:gd name="connsiteX6" fmla="*/ 5508506 w 6674596"/>
              <a:gd name="connsiteY6" fmla="*/ 2587336 h 6835145"/>
              <a:gd name="connsiteX7" fmla="*/ 5323965 w 6674596"/>
              <a:gd name="connsiteY7" fmla="*/ 2468140 h 6835145"/>
              <a:gd name="connsiteX8" fmla="*/ 5321549 w 6674596"/>
              <a:gd name="connsiteY8" fmla="*/ 2453584 h 6835145"/>
              <a:gd name="connsiteX9" fmla="*/ 5263917 w 6674596"/>
              <a:gd name="connsiteY9" fmla="*/ 1963629 h 6835145"/>
              <a:gd name="connsiteX10" fmla="*/ 4530226 w 6674596"/>
              <a:gd name="connsiteY10" fmla="*/ 2777632 h 6835145"/>
              <a:gd name="connsiteX11" fmla="*/ 4365677 w 6674596"/>
              <a:gd name="connsiteY11" fmla="*/ 2786130 h 6835145"/>
              <a:gd name="connsiteX12" fmla="*/ 4329133 w 6674596"/>
              <a:gd name="connsiteY12" fmla="*/ 2678445 h 6835145"/>
              <a:gd name="connsiteX13" fmla="*/ 4670890 w 6674596"/>
              <a:gd name="connsiteY13" fmla="*/ 833577 h 6835145"/>
              <a:gd name="connsiteX14" fmla="*/ 4075378 w 6674596"/>
              <a:gd name="connsiteY14" fmla="*/ 1230870 h 6835145"/>
              <a:gd name="connsiteX15" fmla="*/ 3859946 w 6674596"/>
              <a:gd name="connsiteY15" fmla="*/ 1187832 h 6835145"/>
              <a:gd name="connsiteX16" fmla="*/ 3846866 w 6674596"/>
              <a:gd name="connsiteY16" fmla="*/ 1163917 h 6835145"/>
              <a:gd name="connsiteX17" fmla="*/ 3337493 w 6674596"/>
              <a:gd name="connsiteY17" fmla="*/ 0 h 6835145"/>
              <a:gd name="connsiteX18" fmla="*/ 2828274 w 6674596"/>
              <a:gd name="connsiteY18" fmla="*/ 1163917 h 6835145"/>
              <a:gd name="connsiteX19" fmla="*/ 2623678 w 6674596"/>
              <a:gd name="connsiteY19" fmla="*/ 1243950 h 6835145"/>
              <a:gd name="connsiteX20" fmla="*/ 2599763 w 6674596"/>
              <a:gd name="connsiteY20" fmla="*/ 1230870 h 6835145"/>
              <a:gd name="connsiteX21" fmla="*/ 2003785 w 6674596"/>
              <a:gd name="connsiteY21" fmla="*/ 833577 h 6835145"/>
              <a:gd name="connsiteX22" fmla="*/ 2345542 w 6674596"/>
              <a:gd name="connsiteY22" fmla="*/ 2678445 h 6835145"/>
              <a:gd name="connsiteX23" fmla="*/ 2252134 w 6674596"/>
              <a:gd name="connsiteY23" fmla="*/ 2814177 h 6835145"/>
              <a:gd name="connsiteX24" fmla="*/ 2144449 w 6674596"/>
              <a:gd name="connsiteY24" fmla="*/ 2777632 h 6835145"/>
              <a:gd name="connsiteX25" fmla="*/ 1410758 w 6674596"/>
              <a:gd name="connsiteY25" fmla="*/ 1963629 h 6835145"/>
              <a:gd name="connsiteX26" fmla="*/ 1353126 w 6674596"/>
              <a:gd name="connsiteY26" fmla="*/ 2453584 h 6835145"/>
              <a:gd name="connsiteX27" fmla="*/ 1180725 w 6674596"/>
              <a:gd name="connsiteY27" fmla="*/ 2589751 h 6835145"/>
              <a:gd name="connsiteX28" fmla="*/ 1166169 w 6674596"/>
              <a:gd name="connsiteY28" fmla="*/ 2587336 h 6835145"/>
              <a:gd name="connsiteX29" fmla="*/ 173753 w 6674596"/>
              <a:gd name="connsiteY29" fmla="*/ 2373737 h 6835145"/>
              <a:gd name="connsiteX30" fmla="*/ 567006 w 6674596"/>
              <a:gd name="connsiteY30" fmla="*/ 3296870 h 6835145"/>
              <a:gd name="connsiteX31" fmla="*/ 484907 w 6674596"/>
              <a:gd name="connsiteY31" fmla="*/ 3500643 h 6835145"/>
              <a:gd name="connsiteX32" fmla="*/ 473800 w 6674596"/>
              <a:gd name="connsiteY32" fmla="*/ 3504876 h 6835145"/>
              <a:gd name="connsiteX33" fmla="*/ 0 w 6674596"/>
              <a:gd name="connsiteY33" fmla="*/ 3665269 h 6835145"/>
              <a:gd name="connsiteX34" fmla="*/ 1728437 w 6674596"/>
              <a:gd name="connsiteY34" fmla="*/ 4765417 h 6835145"/>
              <a:gd name="connsiteX35" fmla="*/ 1789255 w 6674596"/>
              <a:gd name="connsiteY35" fmla="*/ 4954160 h 6835145"/>
              <a:gd name="connsiteX36" fmla="*/ 1503654 w 6674596"/>
              <a:gd name="connsiteY36" fmla="*/ 5668200 h 6835145"/>
              <a:gd name="connsiteX37" fmla="*/ 3082029 w 6674596"/>
              <a:gd name="connsiteY37" fmla="*/ 5305005 h 6835145"/>
              <a:gd name="connsiteX38" fmla="*/ 3175143 w 6674596"/>
              <a:gd name="connsiteY38" fmla="*/ 5363282 h 6835145"/>
              <a:gd name="connsiteX39" fmla="*/ 3177022 w 6674596"/>
              <a:gd name="connsiteY39" fmla="*/ 5384541 h 6835145"/>
              <a:gd name="connsiteX40" fmla="*/ 3104476 w 6674596"/>
              <a:gd name="connsiteY40" fmla="*/ 6835145 h 6835145"/>
              <a:gd name="connsiteX41" fmla="*/ 3570509 w 6674596"/>
              <a:gd name="connsiteY41" fmla="*/ 6835145 h 6835145"/>
              <a:gd name="connsiteX42" fmla="*/ 3497963 w 6674596"/>
              <a:gd name="connsiteY42" fmla="*/ 5384308 h 6835145"/>
              <a:gd name="connsiteX43" fmla="*/ 3571946 w 6674596"/>
              <a:gd name="connsiteY43" fmla="*/ 5303118 h 6835145"/>
              <a:gd name="connsiteX44" fmla="*/ 3592956 w 6674596"/>
              <a:gd name="connsiteY44" fmla="*/ 5305005 h 6835145"/>
              <a:gd name="connsiteX45" fmla="*/ 5171331 w 6674596"/>
              <a:gd name="connsiteY45" fmla="*/ 5668200 h 6835145"/>
              <a:gd name="connsiteX46" fmla="*/ 4885731 w 6674596"/>
              <a:gd name="connsiteY46" fmla="*/ 4954160 h 6835145"/>
              <a:gd name="connsiteX47" fmla="*/ 4946548 w 6674596"/>
              <a:gd name="connsiteY47" fmla="*/ 4765417 h 683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674596" h="6835145">
                <a:moveTo>
                  <a:pt x="4946548" y="4765417"/>
                </a:moveTo>
                <a:lnTo>
                  <a:pt x="6674597" y="3665269"/>
                </a:lnTo>
                <a:lnTo>
                  <a:pt x="6200797" y="3504876"/>
                </a:lnTo>
                <a:cubicBezTo>
                  <a:pt x="6119521" y="3477411"/>
                  <a:pt x="6075893" y="3389253"/>
                  <a:pt x="6103357" y="3307977"/>
                </a:cubicBezTo>
                <a:cubicBezTo>
                  <a:pt x="6104624" y="3304226"/>
                  <a:pt x="6106037" y="3300521"/>
                  <a:pt x="6107591" y="3296870"/>
                </a:cubicBezTo>
                <a:lnTo>
                  <a:pt x="6500844" y="2373737"/>
                </a:lnTo>
                <a:lnTo>
                  <a:pt x="5508506" y="2587336"/>
                </a:lnTo>
                <a:cubicBezTo>
                  <a:pt x="5424628" y="2605379"/>
                  <a:pt x="5342008" y="2552018"/>
                  <a:pt x="5323965" y="2468140"/>
                </a:cubicBezTo>
                <a:cubicBezTo>
                  <a:pt x="5322932" y="2463332"/>
                  <a:pt x="5322124" y="2458470"/>
                  <a:pt x="5321549" y="2453584"/>
                </a:cubicBezTo>
                <a:lnTo>
                  <a:pt x="5263917" y="1963629"/>
                </a:lnTo>
                <a:lnTo>
                  <a:pt x="4530226" y="2777632"/>
                </a:lnTo>
                <a:cubicBezTo>
                  <a:pt x="4487133" y="2825416"/>
                  <a:pt x="4413461" y="2829222"/>
                  <a:pt x="4365677" y="2786130"/>
                </a:cubicBezTo>
                <a:cubicBezTo>
                  <a:pt x="4335618" y="2759022"/>
                  <a:pt x="4321777" y="2718252"/>
                  <a:pt x="4329133" y="2678445"/>
                </a:cubicBezTo>
                <a:lnTo>
                  <a:pt x="4670890" y="833577"/>
                </a:lnTo>
                <a:lnTo>
                  <a:pt x="4075378" y="1230870"/>
                </a:lnTo>
                <a:cubicBezTo>
                  <a:pt x="4004005" y="1278475"/>
                  <a:pt x="3907551" y="1259205"/>
                  <a:pt x="3859946" y="1187832"/>
                </a:cubicBezTo>
                <a:cubicBezTo>
                  <a:pt x="3854890" y="1180259"/>
                  <a:pt x="3850517" y="1172258"/>
                  <a:pt x="3846866" y="1163917"/>
                </a:cubicBezTo>
                <a:lnTo>
                  <a:pt x="3337493" y="0"/>
                </a:lnTo>
                <a:lnTo>
                  <a:pt x="2828274" y="1163917"/>
                </a:lnTo>
                <a:cubicBezTo>
                  <a:pt x="2793881" y="1242513"/>
                  <a:pt x="2702275" y="1278343"/>
                  <a:pt x="2623678" y="1243950"/>
                </a:cubicBezTo>
                <a:cubicBezTo>
                  <a:pt x="2615336" y="1240299"/>
                  <a:pt x="2607336" y="1235919"/>
                  <a:pt x="2599763" y="1230870"/>
                </a:cubicBezTo>
                <a:lnTo>
                  <a:pt x="2003785" y="833577"/>
                </a:lnTo>
                <a:lnTo>
                  <a:pt x="2345542" y="2678445"/>
                </a:lnTo>
                <a:cubicBezTo>
                  <a:pt x="2357232" y="2741717"/>
                  <a:pt x="2315413" y="2802487"/>
                  <a:pt x="2252134" y="2814177"/>
                </a:cubicBezTo>
                <a:cubicBezTo>
                  <a:pt x="2212327" y="2821532"/>
                  <a:pt x="2171557" y="2807691"/>
                  <a:pt x="2144449" y="2777632"/>
                </a:cubicBezTo>
                <a:lnTo>
                  <a:pt x="1410758" y="1963629"/>
                </a:lnTo>
                <a:lnTo>
                  <a:pt x="1353126" y="2453584"/>
                </a:lnTo>
                <a:cubicBezTo>
                  <a:pt x="1343122" y="2538791"/>
                  <a:pt x="1265931" y="2599755"/>
                  <a:pt x="1180725" y="2589751"/>
                </a:cubicBezTo>
                <a:cubicBezTo>
                  <a:pt x="1175839" y="2589177"/>
                  <a:pt x="1170977" y="2588369"/>
                  <a:pt x="1166169" y="2587336"/>
                </a:cubicBezTo>
                <a:lnTo>
                  <a:pt x="173753" y="2373737"/>
                </a:lnTo>
                <a:lnTo>
                  <a:pt x="567006" y="3296870"/>
                </a:lnTo>
                <a:cubicBezTo>
                  <a:pt x="600607" y="3375808"/>
                  <a:pt x="563845" y="3467042"/>
                  <a:pt x="484907" y="3500643"/>
                </a:cubicBezTo>
                <a:cubicBezTo>
                  <a:pt x="481256" y="3502196"/>
                  <a:pt x="477551" y="3503610"/>
                  <a:pt x="473800" y="3504876"/>
                </a:cubicBezTo>
                <a:lnTo>
                  <a:pt x="0" y="3665269"/>
                </a:lnTo>
                <a:lnTo>
                  <a:pt x="1728437" y="4765417"/>
                </a:lnTo>
                <a:cubicBezTo>
                  <a:pt x="1791453" y="4805527"/>
                  <a:pt x="1816999" y="4884807"/>
                  <a:pt x="1789255" y="4954160"/>
                </a:cubicBezTo>
                <a:lnTo>
                  <a:pt x="1503654" y="5668200"/>
                </a:lnTo>
                <a:lnTo>
                  <a:pt x="3082029" y="5305005"/>
                </a:lnTo>
                <a:cubicBezTo>
                  <a:pt x="3123832" y="5295389"/>
                  <a:pt x="3165519" y="5321479"/>
                  <a:pt x="3175143" y="5363282"/>
                </a:cubicBezTo>
                <a:cubicBezTo>
                  <a:pt x="3176743" y="5370249"/>
                  <a:pt x="3177372" y="5377403"/>
                  <a:pt x="3177022" y="5384541"/>
                </a:cubicBezTo>
                <a:lnTo>
                  <a:pt x="3104476" y="6835145"/>
                </a:lnTo>
                <a:lnTo>
                  <a:pt x="3570509" y="6835145"/>
                </a:lnTo>
                <a:lnTo>
                  <a:pt x="3497963" y="5384308"/>
                </a:lnTo>
                <a:cubicBezTo>
                  <a:pt x="3495975" y="5341457"/>
                  <a:pt x="3529094" y="5305106"/>
                  <a:pt x="3571946" y="5303118"/>
                </a:cubicBezTo>
                <a:cubicBezTo>
                  <a:pt x="3579007" y="5302784"/>
                  <a:pt x="3586075" y="5303421"/>
                  <a:pt x="3592956" y="5305005"/>
                </a:cubicBezTo>
                <a:lnTo>
                  <a:pt x="5171331" y="5668200"/>
                </a:lnTo>
                <a:lnTo>
                  <a:pt x="4885731" y="4954160"/>
                </a:lnTo>
                <a:cubicBezTo>
                  <a:pt x="4857986" y="4884807"/>
                  <a:pt x="4883533" y="4805527"/>
                  <a:pt x="4946548" y="4765417"/>
                </a:cubicBezTo>
                <a:close/>
              </a:path>
            </a:pathLst>
          </a:custGeom>
          <a:gradFill flip="none" rotWithShape="1">
            <a:gsLst>
              <a:gs pos="82000">
                <a:srgbClr val="D57771">
                  <a:alpha val="67000"/>
                </a:srgbClr>
              </a:gs>
              <a:gs pos="67000">
                <a:srgbClr val="DFA3A0"/>
              </a:gs>
              <a:gs pos="3000">
                <a:schemeClr val="accent1">
                  <a:lumMod val="5000"/>
                  <a:lumOff val="95000"/>
                  <a:alpha val="29000"/>
                </a:schemeClr>
              </a:gs>
              <a:gs pos="100000">
                <a:srgbClr val="CA4A42">
                  <a:alpha val="68000"/>
                </a:srgbClr>
              </a:gs>
            </a:gsLst>
            <a:lin ang="16200000" scaled="1"/>
            <a:tileRect/>
          </a:gradFill>
          <a:ln w="7094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CA"/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object 33"/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2" name="Picture 1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643787C2-11D4-466C-D2AC-1EFB42DE2D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6002893"/>
            <a:ext cx="1888412" cy="640080"/>
          </a:xfrm>
          <a:prstGeom prst="rect">
            <a:avLst/>
          </a:prstGeom>
        </p:spPr>
      </p:pic>
      <p:pic>
        <p:nvPicPr>
          <p:cNvPr id="3" name="Picture 2" descr="CIHR's leaf identifier - full-colour portrait version">
            <a:extLst>
              <a:ext uri="{FF2B5EF4-FFF2-40B4-BE49-F238E27FC236}">
                <a16:creationId xmlns:a16="http://schemas.microsoft.com/office/drawing/2014/main" id="{A4257D62-FC1B-9747-80B4-79701B075C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61" y="6007624"/>
            <a:ext cx="2570166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1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A"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d organic and natural maple leaf flat icon for apps and websites">
            <a:extLst>
              <a:ext uri="{FF2B5EF4-FFF2-40B4-BE49-F238E27FC236}">
                <a16:creationId xmlns:a16="http://schemas.microsoft.com/office/drawing/2014/main" id="{A5323CF2-A776-E138-0E96-A36095FC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2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CrisscrossEtching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4268">
            <a:off x="3214595" y="-411406"/>
            <a:ext cx="8156299" cy="81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object 33"/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14" name="Picture 13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C4A8F806-0225-6592-A52B-A48DBAC1E2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6002893"/>
            <a:ext cx="1888412" cy="640080"/>
          </a:xfrm>
          <a:prstGeom prst="rect">
            <a:avLst/>
          </a:prstGeom>
        </p:spPr>
      </p:pic>
      <p:pic>
        <p:nvPicPr>
          <p:cNvPr id="2" name="Picture 1" descr="CIHR's leaf identifier - full-colour portrait version">
            <a:extLst>
              <a:ext uri="{FF2B5EF4-FFF2-40B4-BE49-F238E27FC236}">
                <a16:creationId xmlns:a16="http://schemas.microsoft.com/office/drawing/2014/main" id="{0B0A2EC1-44B5-B87B-F2A2-381F822712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61" y="6007624"/>
            <a:ext cx="2570166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3"/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2" name="Picture 1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5BA58C07-D3D7-9985-6C69-252FE2D8B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937268"/>
            <a:ext cx="1523999" cy="516562"/>
          </a:xfrm>
          <a:prstGeom prst="rect">
            <a:avLst/>
          </a:prstGeom>
        </p:spPr>
      </p:pic>
      <p:sp>
        <p:nvSpPr>
          <p:cNvPr id="3" name="Graphic 15" descr="Maple Leaf outline">
            <a:extLst>
              <a:ext uri="{FF2B5EF4-FFF2-40B4-BE49-F238E27FC236}">
                <a16:creationId xmlns:a16="http://schemas.microsoft.com/office/drawing/2014/main" id="{1810C4AF-C006-93EA-3AED-347218A5166B}"/>
              </a:ext>
            </a:extLst>
          </p:cNvPr>
          <p:cNvSpPr/>
          <p:nvPr userDrawn="1"/>
        </p:nvSpPr>
        <p:spPr>
          <a:xfrm rot="20356013">
            <a:off x="4959032" y="-130136"/>
            <a:ext cx="7322185" cy="7118270"/>
          </a:xfrm>
          <a:custGeom>
            <a:avLst/>
            <a:gdLst>
              <a:gd name="connsiteX0" fmla="*/ 4597158 w 6257242"/>
              <a:gd name="connsiteY0" fmla="*/ 4471446 h 6136283"/>
              <a:gd name="connsiteX1" fmla="*/ 6257242 w 6257242"/>
              <a:gd name="connsiteY1" fmla="*/ 3414383 h 6136283"/>
              <a:gd name="connsiteX2" fmla="*/ 5696077 w 6257242"/>
              <a:gd name="connsiteY2" fmla="*/ 3224395 h 6136283"/>
              <a:gd name="connsiteX3" fmla="*/ 5654802 w 6257242"/>
              <a:gd name="connsiteY3" fmla="*/ 3137149 h 6136283"/>
              <a:gd name="connsiteX4" fmla="*/ 5655781 w 6257242"/>
              <a:gd name="connsiteY4" fmla="*/ 3134581 h 6136283"/>
              <a:gd name="connsiteX5" fmla="*/ 6058600 w 6257242"/>
              <a:gd name="connsiteY5" fmla="*/ 2188190 h 6136283"/>
              <a:gd name="connsiteX6" fmla="*/ 5043252 w 6257242"/>
              <a:gd name="connsiteY6" fmla="*/ 2406981 h 6136283"/>
              <a:gd name="connsiteX7" fmla="*/ 4992670 w 6257242"/>
              <a:gd name="connsiteY7" fmla="*/ 2397758 h 6136283"/>
              <a:gd name="connsiteX8" fmla="*/ 4962447 w 6257242"/>
              <a:gd name="connsiteY8" fmla="*/ 2349233 h 6136283"/>
              <a:gd name="connsiteX9" fmla="*/ 4892994 w 6257242"/>
              <a:gd name="connsiteY9" fmla="*/ 1758271 h 6136283"/>
              <a:gd name="connsiteX10" fmla="*/ 4136023 w 6257242"/>
              <a:gd name="connsiteY10" fmla="*/ 2597820 h 6136283"/>
              <a:gd name="connsiteX11" fmla="*/ 4113534 w 6257242"/>
              <a:gd name="connsiteY11" fmla="*/ 2608532 h 6136283"/>
              <a:gd name="connsiteX12" fmla="*/ 4089981 w 6257242"/>
              <a:gd name="connsiteY12" fmla="*/ 2600161 h 6136283"/>
              <a:gd name="connsiteX13" fmla="*/ 4079836 w 6257242"/>
              <a:gd name="connsiteY13" fmla="*/ 2570081 h 6136283"/>
              <a:gd name="connsiteX14" fmla="*/ 4414123 w 6257242"/>
              <a:gd name="connsiteY14" fmla="*/ 765484 h 6136283"/>
              <a:gd name="connsiteX15" fmla="*/ 3745194 w 6257242"/>
              <a:gd name="connsiteY15" fmla="*/ 1211791 h 6136283"/>
              <a:gd name="connsiteX16" fmla="*/ 3652116 w 6257242"/>
              <a:gd name="connsiteY16" fmla="*/ 1193275 h 6136283"/>
              <a:gd name="connsiteX17" fmla="*/ 3646440 w 6257242"/>
              <a:gd name="connsiteY17" fmla="*/ 1182846 h 6136283"/>
              <a:gd name="connsiteX18" fmla="*/ 3128621 w 6257242"/>
              <a:gd name="connsiteY18" fmla="*/ 0 h 6136283"/>
              <a:gd name="connsiteX19" fmla="*/ 2610732 w 6257242"/>
              <a:gd name="connsiteY19" fmla="*/ 1182846 h 6136283"/>
              <a:gd name="connsiteX20" fmla="*/ 2522194 w 6257242"/>
              <a:gd name="connsiteY20" fmla="*/ 1217325 h 6136283"/>
              <a:gd name="connsiteX21" fmla="*/ 2512049 w 6257242"/>
              <a:gd name="connsiteY21" fmla="*/ 1211791 h 6136283"/>
              <a:gd name="connsiteX22" fmla="*/ 1842765 w 6257242"/>
              <a:gd name="connsiteY22" fmla="*/ 765625 h 6136283"/>
              <a:gd name="connsiteX23" fmla="*/ 2177975 w 6257242"/>
              <a:gd name="connsiteY23" fmla="*/ 2570152 h 6136283"/>
              <a:gd name="connsiteX24" fmla="*/ 2151874 w 6257242"/>
              <a:gd name="connsiteY24" fmla="*/ 2608093 h 6136283"/>
              <a:gd name="connsiteX25" fmla="*/ 2151796 w 6257242"/>
              <a:gd name="connsiteY25" fmla="*/ 2608107 h 6136283"/>
              <a:gd name="connsiteX26" fmla="*/ 2121716 w 6257242"/>
              <a:gd name="connsiteY26" fmla="*/ 2597891 h 6136283"/>
              <a:gd name="connsiteX27" fmla="*/ 1364533 w 6257242"/>
              <a:gd name="connsiteY27" fmla="*/ 1758129 h 6136283"/>
              <a:gd name="connsiteX28" fmla="*/ 1295008 w 6257242"/>
              <a:gd name="connsiteY28" fmla="*/ 2349091 h 6136283"/>
              <a:gd name="connsiteX29" fmla="*/ 1217729 w 6257242"/>
              <a:gd name="connsiteY29" fmla="*/ 2407414 h 6136283"/>
              <a:gd name="connsiteX30" fmla="*/ 1214274 w 6257242"/>
              <a:gd name="connsiteY30" fmla="*/ 2406839 h 6136283"/>
              <a:gd name="connsiteX31" fmla="*/ 198643 w 6257242"/>
              <a:gd name="connsiteY31" fmla="*/ 2188190 h 6136283"/>
              <a:gd name="connsiteX32" fmla="*/ 601745 w 6257242"/>
              <a:gd name="connsiteY32" fmla="*/ 3134510 h 6136283"/>
              <a:gd name="connsiteX33" fmla="*/ 602242 w 6257242"/>
              <a:gd name="connsiteY33" fmla="*/ 3185873 h 6136283"/>
              <a:gd name="connsiteX34" fmla="*/ 561378 w 6257242"/>
              <a:gd name="connsiteY34" fmla="*/ 3224395 h 6136283"/>
              <a:gd name="connsiteX35" fmla="*/ 0 w 6257242"/>
              <a:gd name="connsiteY35" fmla="*/ 3414383 h 6136283"/>
              <a:gd name="connsiteX36" fmla="*/ 1660865 w 6257242"/>
              <a:gd name="connsiteY36" fmla="*/ 4471446 h 6136283"/>
              <a:gd name="connsiteX37" fmla="*/ 1687185 w 6257242"/>
              <a:gd name="connsiteY37" fmla="*/ 4552960 h 6136283"/>
              <a:gd name="connsiteX38" fmla="*/ 1382978 w 6257242"/>
              <a:gd name="connsiteY38" fmla="*/ 5313477 h 6136283"/>
              <a:gd name="connsiteX39" fmla="*/ 3057677 w 6257242"/>
              <a:gd name="connsiteY39" fmla="*/ 4927402 h 6136283"/>
              <a:gd name="connsiteX40" fmla="*/ 3057677 w 6257242"/>
              <a:gd name="connsiteY40" fmla="*/ 6065339 h 6136283"/>
              <a:gd name="connsiteX41" fmla="*/ 3128621 w 6257242"/>
              <a:gd name="connsiteY41" fmla="*/ 6136283 h 6136283"/>
              <a:gd name="connsiteX42" fmla="*/ 3199565 w 6257242"/>
              <a:gd name="connsiteY42" fmla="*/ 6065339 h 6136283"/>
              <a:gd name="connsiteX43" fmla="*/ 3199565 w 6257242"/>
              <a:gd name="connsiteY43" fmla="*/ 4329558 h 6136283"/>
              <a:gd name="connsiteX44" fmla="*/ 4516779 w 6257242"/>
              <a:gd name="connsiteY44" fmla="*/ 3432474 h 6136283"/>
              <a:gd name="connsiteX45" fmla="*/ 4535544 w 6257242"/>
              <a:gd name="connsiteY45" fmla="*/ 3333826 h 6136283"/>
              <a:gd name="connsiteX46" fmla="*/ 4436896 w 6257242"/>
              <a:gd name="connsiteY46" fmla="*/ 3315062 h 6136283"/>
              <a:gd name="connsiteX47" fmla="*/ 3199565 w 6257242"/>
              <a:gd name="connsiteY47" fmla="*/ 4157590 h 6136283"/>
              <a:gd name="connsiteX48" fmla="*/ 3199565 w 6257242"/>
              <a:gd name="connsiteY48" fmla="*/ 1879656 h 6136283"/>
              <a:gd name="connsiteX49" fmla="*/ 3128621 w 6257242"/>
              <a:gd name="connsiteY49" fmla="*/ 1808712 h 6136283"/>
              <a:gd name="connsiteX50" fmla="*/ 3057677 w 6257242"/>
              <a:gd name="connsiteY50" fmla="*/ 1879656 h 6136283"/>
              <a:gd name="connsiteX51" fmla="*/ 3057677 w 6257242"/>
              <a:gd name="connsiteY51" fmla="*/ 4157590 h 6136283"/>
              <a:gd name="connsiteX52" fmla="*/ 1820914 w 6257242"/>
              <a:gd name="connsiteY52" fmla="*/ 3315062 h 6136283"/>
              <a:gd name="connsiteX53" fmla="*/ 1722338 w 6257242"/>
              <a:gd name="connsiteY53" fmla="*/ 3333755 h 6136283"/>
              <a:gd name="connsiteX54" fmla="*/ 1741032 w 6257242"/>
              <a:gd name="connsiteY54" fmla="*/ 3432332 h 6136283"/>
              <a:gd name="connsiteX55" fmla="*/ 3057677 w 6257242"/>
              <a:gd name="connsiteY55" fmla="*/ 4329558 h 6136283"/>
              <a:gd name="connsiteX56" fmla="*/ 3057677 w 6257242"/>
              <a:gd name="connsiteY56" fmla="*/ 4782037 h 6136283"/>
              <a:gd name="connsiteX57" fmla="*/ 1615532 w 6257242"/>
              <a:gd name="connsiteY57" fmla="*/ 5114338 h 6136283"/>
              <a:gd name="connsiteX58" fmla="*/ 1818928 w 6257242"/>
              <a:gd name="connsiteY58" fmla="*/ 4605813 h 6136283"/>
              <a:gd name="connsiteX59" fmla="*/ 1737130 w 6257242"/>
              <a:gd name="connsiteY59" fmla="*/ 4351905 h 6136283"/>
              <a:gd name="connsiteX60" fmla="*/ 326341 w 6257242"/>
              <a:gd name="connsiteY60" fmla="*/ 3453828 h 6136283"/>
              <a:gd name="connsiteX61" fmla="*/ 607350 w 6257242"/>
              <a:gd name="connsiteY61" fmla="*/ 3358692 h 6136283"/>
              <a:gd name="connsiteX62" fmla="*/ 621964 w 6257242"/>
              <a:gd name="connsiteY62" fmla="*/ 3353088 h 6136283"/>
              <a:gd name="connsiteX63" fmla="*/ 732424 w 6257242"/>
              <a:gd name="connsiteY63" fmla="*/ 3078890 h 6136283"/>
              <a:gd name="connsiteX64" fmla="*/ 436588 w 6257242"/>
              <a:gd name="connsiteY64" fmla="*/ 2384563 h 6136283"/>
              <a:gd name="connsiteX65" fmla="*/ 1185045 w 6257242"/>
              <a:gd name="connsiteY65" fmla="*/ 2545605 h 6136283"/>
              <a:gd name="connsiteX66" fmla="*/ 1204271 w 6257242"/>
              <a:gd name="connsiteY66" fmla="*/ 2548798 h 6136283"/>
              <a:gd name="connsiteX67" fmla="*/ 1436179 w 6257242"/>
              <a:gd name="connsiteY67" fmla="*/ 2365706 h 6136283"/>
              <a:gd name="connsiteX68" fmla="*/ 1436186 w 6257242"/>
              <a:gd name="connsiteY68" fmla="*/ 2365621 h 6136283"/>
              <a:gd name="connsiteX69" fmla="*/ 1469104 w 6257242"/>
              <a:gd name="connsiteY69" fmla="*/ 2085747 h 6136283"/>
              <a:gd name="connsiteX70" fmla="*/ 2016222 w 6257242"/>
              <a:gd name="connsiteY70" fmla="*/ 2692814 h 6136283"/>
              <a:gd name="connsiteX71" fmla="*/ 2177478 w 6257242"/>
              <a:gd name="connsiteY71" fmla="*/ 2747582 h 6136283"/>
              <a:gd name="connsiteX72" fmla="*/ 2317379 w 6257242"/>
              <a:gd name="connsiteY72" fmla="*/ 2544257 h 6136283"/>
              <a:gd name="connsiteX73" fmla="*/ 2044245 w 6257242"/>
              <a:gd name="connsiteY73" fmla="*/ 1069903 h 6136283"/>
              <a:gd name="connsiteX74" fmla="*/ 2434436 w 6257242"/>
              <a:gd name="connsiteY74" fmla="*/ 1329841 h 6136283"/>
              <a:gd name="connsiteX75" fmla="*/ 2466574 w 6257242"/>
              <a:gd name="connsiteY75" fmla="*/ 1347365 h 6136283"/>
              <a:gd name="connsiteX76" fmla="*/ 2741765 w 6257242"/>
              <a:gd name="connsiteY76" fmla="*/ 1239743 h 6136283"/>
              <a:gd name="connsiteX77" fmla="*/ 3128621 w 6257242"/>
              <a:gd name="connsiteY77" fmla="*/ 353939 h 6136283"/>
              <a:gd name="connsiteX78" fmla="*/ 3516329 w 6257242"/>
              <a:gd name="connsiteY78" fmla="*/ 1239814 h 6136283"/>
              <a:gd name="connsiteX79" fmla="*/ 3791031 w 6257242"/>
              <a:gd name="connsiteY79" fmla="*/ 1347804 h 6136283"/>
              <a:gd name="connsiteX80" fmla="*/ 3823871 w 6257242"/>
              <a:gd name="connsiteY80" fmla="*/ 1329841 h 6136283"/>
              <a:gd name="connsiteX81" fmla="*/ 4213281 w 6257242"/>
              <a:gd name="connsiteY81" fmla="*/ 1069974 h 6136283"/>
              <a:gd name="connsiteX82" fmla="*/ 3940360 w 6257242"/>
              <a:gd name="connsiteY82" fmla="*/ 2544257 h 6136283"/>
              <a:gd name="connsiteX83" fmla="*/ 3995058 w 6257242"/>
              <a:gd name="connsiteY83" fmla="*/ 2705513 h 6136283"/>
              <a:gd name="connsiteX84" fmla="*/ 4241346 w 6257242"/>
              <a:gd name="connsiteY84" fmla="*/ 2692920 h 6136283"/>
              <a:gd name="connsiteX85" fmla="*/ 4241446 w 6257242"/>
              <a:gd name="connsiteY85" fmla="*/ 2692814 h 6136283"/>
              <a:gd name="connsiteX86" fmla="*/ 4788706 w 6257242"/>
              <a:gd name="connsiteY86" fmla="*/ 2085818 h 6136283"/>
              <a:gd name="connsiteX87" fmla="*/ 4821624 w 6257242"/>
              <a:gd name="connsiteY87" fmla="*/ 2365834 h 6136283"/>
              <a:gd name="connsiteX88" fmla="*/ 4824888 w 6257242"/>
              <a:gd name="connsiteY88" fmla="*/ 2385201 h 6136283"/>
              <a:gd name="connsiteX89" fmla="*/ 5073191 w 6257242"/>
              <a:gd name="connsiteY89" fmla="*/ 2545534 h 6136283"/>
              <a:gd name="connsiteX90" fmla="*/ 5821151 w 6257242"/>
              <a:gd name="connsiteY90" fmla="*/ 2384563 h 6136283"/>
              <a:gd name="connsiteX91" fmla="*/ 5525458 w 6257242"/>
              <a:gd name="connsiteY91" fmla="*/ 3078748 h 6136283"/>
              <a:gd name="connsiteX92" fmla="*/ 5519640 w 6257242"/>
              <a:gd name="connsiteY92" fmla="*/ 3093930 h 6136283"/>
              <a:gd name="connsiteX93" fmla="*/ 5650673 w 6257242"/>
              <a:gd name="connsiteY93" fmla="*/ 3358763 h 6136283"/>
              <a:gd name="connsiteX94" fmla="*/ 5931398 w 6257242"/>
              <a:gd name="connsiteY94" fmla="*/ 3453828 h 6136283"/>
              <a:gd name="connsiteX95" fmla="*/ 4520610 w 6257242"/>
              <a:gd name="connsiteY95" fmla="*/ 4351905 h 6136283"/>
              <a:gd name="connsiteX96" fmla="*/ 4438811 w 6257242"/>
              <a:gd name="connsiteY96" fmla="*/ 4605813 h 6136283"/>
              <a:gd name="connsiteX97" fmla="*/ 4642278 w 6257242"/>
              <a:gd name="connsiteY97" fmla="*/ 5114338 h 6136283"/>
              <a:gd name="connsiteX98" fmla="*/ 3432687 w 6257242"/>
              <a:gd name="connsiteY98" fmla="*/ 4835174 h 6136283"/>
              <a:gd name="connsiteX99" fmla="*/ 3347589 w 6257242"/>
              <a:gd name="connsiteY99" fmla="*/ 4888347 h 6136283"/>
              <a:gd name="connsiteX100" fmla="*/ 3400762 w 6257242"/>
              <a:gd name="connsiteY100" fmla="*/ 4973444 h 6136283"/>
              <a:gd name="connsiteX101" fmla="*/ 4874761 w 6257242"/>
              <a:gd name="connsiteY101" fmla="*/ 5313974 h 6136283"/>
              <a:gd name="connsiteX102" fmla="*/ 4570625 w 6257242"/>
              <a:gd name="connsiteY102" fmla="*/ 4553173 h 6136283"/>
              <a:gd name="connsiteX103" fmla="*/ 4597158 w 6257242"/>
              <a:gd name="connsiteY103" fmla="*/ 4471446 h 613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257242" h="6136283">
                <a:moveTo>
                  <a:pt x="4597158" y="4471446"/>
                </a:moveTo>
                <a:lnTo>
                  <a:pt x="6257242" y="3414383"/>
                </a:lnTo>
                <a:lnTo>
                  <a:pt x="5696077" y="3224395"/>
                </a:lnTo>
                <a:cubicBezTo>
                  <a:pt x="5660584" y="3211697"/>
                  <a:pt x="5642110" y="3172635"/>
                  <a:pt x="5654802" y="3137149"/>
                </a:cubicBezTo>
                <a:cubicBezTo>
                  <a:pt x="5655114" y="3136283"/>
                  <a:pt x="5655441" y="3135432"/>
                  <a:pt x="5655781" y="3134581"/>
                </a:cubicBezTo>
                <a:lnTo>
                  <a:pt x="6058600" y="2188190"/>
                </a:lnTo>
                <a:lnTo>
                  <a:pt x="5043252" y="2406981"/>
                </a:lnTo>
                <a:cubicBezTo>
                  <a:pt x="5025836" y="2410770"/>
                  <a:pt x="5007632" y="2407449"/>
                  <a:pt x="4992670" y="2397758"/>
                </a:cubicBezTo>
                <a:cubicBezTo>
                  <a:pt x="4976168" y="2386599"/>
                  <a:pt x="4965186" y="2368962"/>
                  <a:pt x="4962447" y="2349233"/>
                </a:cubicBezTo>
                <a:lnTo>
                  <a:pt x="4892994" y="1758271"/>
                </a:lnTo>
                <a:lnTo>
                  <a:pt x="4136023" y="2597820"/>
                </a:lnTo>
                <a:cubicBezTo>
                  <a:pt x="4130248" y="2604233"/>
                  <a:pt x="4122154" y="2608093"/>
                  <a:pt x="4113534" y="2608532"/>
                </a:cubicBezTo>
                <a:cubicBezTo>
                  <a:pt x="4104872" y="2609050"/>
                  <a:pt x="4096373" y="2606028"/>
                  <a:pt x="4089981" y="2600161"/>
                </a:cubicBezTo>
                <a:cubicBezTo>
                  <a:pt x="4081645" y="2592549"/>
                  <a:pt x="4077814" y="2581184"/>
                  <a:pt x="4079836" y="2570081"/>
                </a:cubicBezTo>
                <a:lnTo>
                  <a:pt x="4414123" y="765484"/>
                </a:lnTo>
                <a:lnTo>
                  <a:pt x="3745194" y="1211791"/>
                </a:lnTo>
                <a:cubicBezTo>
                  <a:pt x="3714362" y="1232294"/>
                  <a:pt x="3672753" y="1224015"/>
                  <a:pt x="3652116" y="1193275"/>
                </a:cubicBezTo>
                <a:cubicBezTo>
                  <a:pt x="3649987" y="1189933"/>
                  <a:pt x="3648093" y="1186450"/>
                  <a:pt x="3646440" y="1182846"/>
                </a:cubicBezTo>
                <a:lnTo>
                  <a:pt x="3128621" y="0"/>
                </a:lnTo>
                <a:lnTo>
                  <a:pt x="2610732" y="1182846"/>
                </a:lnTo>
                <a:cubicBezTo>
                  <a:pt x="2595720" y="1216729"/>
                  <a:pt x="2556169" y="1232131"/>
                  <a:pt x="2522194" y="1217325"/>
                </a:cubicBezTo>
                <a:cubicBezTo>
                  <a:pt x="2518675" y="1215750"/>
                  <a:pt x="2515277" y="1213898"/>
                  <a:pt x="2512049" y="1211791"/>
                </a:cubicBezTo>
                <a:lnTo>
                  <a:pt x="1842765" y="765625"/>
                </a:lnTo>
                <a:lnTo>
                  <a:pt x="2177975" y="2570152"/>
                </a:lnTo>
                <a:cubicBezTo>
                  <a:pt x="2181245" y="2587838"/>
                  <a:pt x="2169561" y="2604822"/>
                  <a:pt x="2151874" y="2608093"/>
                </a:cubicBezTo>
                <a:cubicBezTo>
                  <a:pt x="2151846" y="2608100"/>
                  <a:pt x="2151825" y="2608100"/>
                  <a:pt x="2151796" y="2608107"/>
                </a:cubicBezTo>
                <a:cubicBezTo>
                  <a:pt x="2140665" y="2610285"/>
                  <a:pt x="2129215" y="2606397"/>
                  <a:pt x="2121716" y="2597891"/>
                </a:cubicBezTo>
                <a:lnTo>
                  <a:pt x="1364533" y="1758129"/>
                </a:lnTo>
                <a:lnTo>
                  <a:pt x="1295008" y="2349091"/>
                </a:lnTo>
                <a:cubicBezTo>
                  <a:pt x="1289772" y="2386535"/>
                  <a:pt x="1255173" y="2412650"/>
                  <a:pt x="1217729" y="2407414"/>
                </a:cubicBezTo>
                <a:cubicBezTo>
                  <a:pt x="1216573" y="2407251"/>
                  <a:pt x="1215423" y="2407059"/>
                  <a:pt x="1214274" y="2406839"/>
                </a:cubicBezTo>
                <a:lnTo>
                  <a:pt x="198643" y="2188190"/>
                </a:lnTo>
                <a:lnTo>
                  <a:pt x="601745" y="3134510"/>
                </a:lnTo>
                <a:cubicBezTo>
                  <a:pt x="608712" y="3150891"/>
                  <a:pt x="608896" y="3169364"/>
                  <a:pt x="602242" y="3185873"/>
                </a:cubicBezTo>
                <a:cubicBezTo>
                  <a:pt x="594615" y="3203871"/>
                  <a:pt x="579788" y="3217840"/>
                  <a:pt x="561378" y="3224395"/>
                </a:cubicBezTo>
                <a:lnTo>
                  <a:pt x="0" y="3414383"/>
                </a:lnTo>
                <a:lnTo>
                  <a:pt x="1660865" y="4471446"/>
                </a:lnTo>
                <a:cubicBezTo>
                  <a:pt x="1688115" y="4488742"/>
                  <a:pt x="1699175" y="4522993"/>
                  <a:pt x="1687185" y="4552960"/>
                </a:cubicBezTo>
                <a:lnTo>
                  <a:pt x="1382978" y="5313477"/>
                </a:lnTo>
                <a:lnTo>
                  <a:pt x="3057677" y="4927402"/>
                </a:lnTo>
                <a:lnTo>
                  <a:pt x="3057677" y="6065339"/>
                </a:lnTo>
                <a:cubicBezTo>
                  <a:pt x="3057677" y="6104522"/>
                  <a:pt x="3089439" y="6136283"/>
                  <a:pt x="3128621" y="6136283"/>
                </a:cubicBezTo>
                <a:cubicBezTo>
                  <a:pt x="3167804" y="6136283"/>
                  <a:pt x="3199565" y="6104522"/>
                  <a:pt x="3199565" y="6065339"/>
                </a:cubicBezTo>
                <a:lnTo>
                  <a:pt x="3199565" y="4329558"/>
                </a:lnTo>
                <a:lnTo>
                  <a:pt x="4516779" y="3432474"/>
                </a:lnTo>
                <a:cubicBezTo>
                  <a:pt x="4549200" y="3410417"/>
                  <a:pt x="4557600" y="3366247"/>
                  <a:pt x="4535544" y="3333826"/>
                </a:cubicBezTo>
                <a:cubicBezTo>
                  <a:pt x="4513487" y="3301405"/>
                  <a:pt x="4469317" y="3293005"/>
                  <a:pt x="4436896" y="3315062"/>
                </a:cubicBezTo>
                <a:lnTo>
                  <a:pt x="3199565" y="4157590"/>
                </a:lnTo>
                <a:lnTo>
                  <a:pt x="3199565" y="1879656"/>
                </a:lnTo>
                <a:cubicBezTo>
                  <a:pt x="3199565" y="1840474"/>
                  <a:pt x="3167804" y="1808712"/>
                  <a:pt x="3128621" y="1808712"/>
                </a:cubicBezTo>
                <a:cubicBezTo>
                  <a:pt x="3089439" y="1808712"/>
                  <a:pt x="3057677" y="1840474"/>
                  <a:pt x="3057677" y="1879656"/>
                </a:cubicBezTo>
                <a:lnTo>
                  <a:pt x="3057677" y="4157590"/>
                </a:lnTo>
                <a:lnTo>
                  <a:pt x="1820914" y="3315062"/>
                </a:lnTo>
                <a:cubicBezTo>
                  <a:pt x="1788529" y="3293005"/>
                  <a:pt x="1744394" y="3301370"/>
                  <a:pt x="1722338" y="3333755"/>
                </a:cubicBezTo>
                <a:cubicBezTo>
                  <a:pt x="1700282" y="3366141"/>
                  <a:pt x="1708646" y="3410275"/>
                  <a:pt x="1741032" y="3432332"/>
                </a:cubicBezTo>
                <a:lnTo>
                  <a:pt x="3057677" y="4329558"/>
                </a:lnTo>
                <a:lnTo>
                  <a:pt x="3057677" y="4782037"/>
                </a:lnTo>
                <a:lnTo>
                  <a:pt x="1615532" y="5114338"/>
                </a:lnTo>
                <a:lnTo>
                  <a:pt x="1818928" y="4605813"/>
                </a:lnTo>
                <a:cubicBezTo>
                  <a:pt x="1856181" y="4512515"/>
                  <a:pt x="1821837" y="4405907"/>
                  <a:pt x="1737130" y="4351905"/>
                </a:cubicBezTo>
                <a:lnTo>
                  <a:pt x="326341" y="3453828"/>
                </a:lnTo>
                <a:lnTo>
                  <a:pt x="607350" y="3358692"/>
                </a:lnTo>
                <a:cubicBezTo>
                  <a:pt x="612316" y="3356990"/>
                  <a:pt x="617140" y="3355145"/>
                  <a:pt x="621964" y="3353088"/>
                </a:cubicBezTo>
                <a:cubicBezTo>
                  <a:pt x="728075" y="3307769"/>
                  <a:pt x="777487" y="3185114"/>
                  <a:pt x="732424" y="3078890"/>
                </a:cubicBezTo>
                <a:lnTo>
                  <a:pt x="436588" y="2384563"/>
                </a:lnTo>
                <a:lnTo>
                  <a:pt x="1185045" y="2545605"/>
                </a:lnTo>
                <a:cubicBezTo>
                  <a:pt x="1191359" y="2546953"/>
                  <a:pt x="1197673" y="2548017"/>
                  <a:pt x="1204271" y="2548798"/>
                </a:cubicBezTo>
                <a:cubicBezTo>
                  <a:pt x="1318866" y="2562277"/>
                  <a:pt x="1422700" y="2480301"/>
                  <a:pt x="1436179" y="2365706"/>
                </a:cubicBezTo>
                <a:cubicBezTo>
                  <a:pt x="1436179" y="2365678"/>
                  <a:pt x="1436186" y="2365649"/>
                  <a:pt x="1436186" y="2365621"/>
                </a:cubicBezTo>
                <a:lnTo>
                  <a:pt x="1469104" y="2085747"/>
                </a:lnTo>
                <a:lnTo>
                  <a:pt x="2016222" y="2692814"/>
                </a:lnTo>
                <a:cubicBezTo>
                  <a:pt x="2057008" y="2737544"/>
                  <a:pt x="2117885" y="2758224"/>
                  <a:pt x="2177478" y="2747582"/>
                </a:cubicBezTo>
                <a:cubicBezTo>
                  <a:pt x="2272209" y="2729995"/>
                  <a:pt x="2334810" y="2639017"/>
                  <a:pt x="2317379" y="2544257"/>
                </a:cubicBezTo>
                <a:lnTo>
                  <a:pt x="2044245" y="1069903"/>
                </a:lnTo>
                <a:lnTo>
                  <a:pt x="2434436" y="1329841"/>
                </a:lnTo>
                <a:cubicBezTo>
                  <a:pt x="2444603" y="1336631"/>
                  <a:pt x="2455358" y="1342498"/>
                  <a:pt x="2466574" y="1347365"/>
                </a:cubicBezTo>
                <a:cubicBezTo>
                  <a:pt x="2572287" y="1393478"/>
                  <a:pt x="2695382" y="1345336"/>
                  <a:pt x="2741765" y="1239743"/>
                </a:cubicBezTo>
                <a:lnTo>
                  <a:pt x="3128621" y="353939"/>
                </a:lnTo>
                <a:lnTo>
                  <a:pt x="3516329" y="1239814"/>
                </a:lnTo>
                <a:cubicBezTo>
                  <a:pt x="3562365" y="1345492"/>
                  <a:pt x="3685353" y="1393840"/>
                  <a:pt x="3791031" y="1347804"/>
                </a:cubicBezTo>
                <a:cubicBezTo>
                  <a:pt x="3802495" y="1342817"/>
                  <a:pt x="3813484" y="1336801"/>
                  <a:pt x="3823871" y="1329841"/>
                </a:cubicBezTo>
                <a:lnTo>
                  <a:pt x="4213281" y="1069974"/>
                </a:lnTo>
                <a:lnTo>
                  <a:pt x="3940360" y="2544257"/>
                </a:lnTo>
                <a:cubicBezTo>
                  <a:pt x="3929563" y="2603843"/>
                  <a:pt x="3950235" y="2664791"/>
                  <a:pt x="3995058" y="2705513"/>
                </a:cubicBezTo>
                <a:cubicBezTo>
                  <a:pt x="4066548" y="2770050"/>
                  <a:pt x="4176816" y="2764410"/>
                  <a:pt x="4241346" y="2692920"/>
                </a:cubicBezTo>
                <a:cubicBezTo>
                  <a:pt x="4241382" y="2692885"/>
                  <a:pt x="4241410" y="2692849"/>
                  <a:pt x="4241446" y="2692814"/>
                </a:cubicBezTo>
                <a:lnTo>
                  <a:pt x="4788706" y="2085818"/>
                </a:lnTo>
                <a:lnTo>
                  <a:pt x="4821624" y="2365834"/>
                </a:lnTo>
                <a:cubicBezTo>
                  <a:pt x="4822404" y="2372219"/>
                  <a:pt x="4823468" y="2378533"/>
                  <a:pt x="4824888" y="2385201"/>
                </a:cubicBezTo>
                <a:cubicBezTo>
                  <a:pt x="4849214" y="2498016"/>
                  <a:pt x="4960355" y="2569783"/>
                  <a:pt x="5073191" y="2545534"/>
                </a:cubicBezTo>
                <a:lnTo>
                  <a:pt x="5821151" y="2384563"/>
                </a:lnTo>
                <a:lnTo>
                  <a:pt x="5525458" y="3078748"/>
                </a:lnTo>
                <a:cubicBezTo>
                  <a:pt x="5523266" y="3083707"/>
                  <a:pt x="5521321" y="3088772"/>
                  <a:pt x="5519640" y="3093930"/>
                </a:cubicBezTo>
                <a:cubicBezTo>
                  <a:pt x="5482856" y="3203233"/>
                  <a:pt x="5541470" y="3321688"/>
                  <a:pt x="5650673" y="3358763"/>
                </a:cubicBezTo>
                <a:lnTo>
                  <a:pt x="5931398" y="3453828"/>
                </a:lnTo>
                <a:lnTo>
                  <a:pt x="4520610" y="4351905"/>
                </a:lnTo>
                <a:cubicBezTo>
                  <a:pt x="4435974" y="4405964"/>
                  <a:pt x="4401644" y="4512515"/>
                  <a:pt x="4438811" y="4605813"/>
                </a:cubicBezTo>
                <a:lnTo>
                  <a:pt x="4642278" y="5114338"/>
                </a:lnTo>
                <a:lnTo>
                  <a:pt x="3432687" y="4835174"/>
                </a:lnTo>
                <a:cubicBezTo>
                  <a:pt x="3394505" y="4826356"/>
                  <a:pt x="3356408" y="4850165"/>
                  <a:pt x="3347589" y="4888347"/>
                </a:cubicBezTo>
                <a:cubicBezTo>
                  <a:pt x="3338771" y="4926528"/>
                  <a:pt x="3362580" y="4964625"/>
                  <a:pt x="3400762" y="4973444"/>
                </a:cubicBezTo>
                <a:lnTo>
                  <a:pt x="4874761" y="5313974"/>
                </a:lnTo>
                <a:lnTo>
                  <a:pt x="4570625" y="4553173"/>
                </a:lnTo>
                <a:cubicBezTo>
                  <a:pt x="4558586" y="4523100"/>
                  <a:pt x="4569745" y="4488713"/>
                  <a:pt x="4597158" y="4471446"/>
                </a:cubicBezTo>
                <a:close/>
              </a:path>
            </a:pathLst>
          </a:custGeom>
          <a:gradFill>
            <a:gsLst>
              <a:gs pos="37638">
                <a:srgbClr val="E5B8B7"/>
              </a:gs>
              <a:gs pos="69700">
                <a:srgbClr val="D77F7B"/>
              </a:gs>
              <a:gs pos="100000">
                <a:srgbClr val="CA4A42"/>
              </a:gs>
              <a:gs pos="0">
                <a:schemeClr val="accent1">
                  <a:lumMod val="5000"/>
                  <a:lumOff val="95000"/>
                  <a:alpha val="52000"/>
                </a:schemeClr>
              </a:gs>
            </a:gsLst>
            <a:lin ang="16200000" scaled="1"/>
          </a:gradFill>
        </p:spPr>
        <p:txBody>
          <a:bodyPr rtlCol="0" anchor="ctr"/>
          <a:lstStyle/>
          <a:p>
            <a:endParaRPr lang="en-CA"/>
          </a:p>
        </p:txBody>
      </p:sp>
      <p:pic>
        <p:nvPicPr>
          <p:cNvPr id="4" name="Picture 3" descr="CIHR's leaf identifier - full-colour portrait version">
            <a:extLst>
              <a:ext uri="{FF2B5EF4-FFF2-40B4-BE49-F238E27FC236}">
                <a16:creationId xmlns:a16="http://schemas.microsoft.com/office/drawing/2014/main" id="{4401931B-4F9A-7492-20D7-CDFFC7E918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49" y="5942810"/>
            <a:ext cx="2548154" cy="63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4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B42F3209-A427-0A75-6F72-E5941CAB083F}"/>
              </a:ext>
            </a:extLst>
          </p:cNvPr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45702CF6-D101-975B-8567-99E6329183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" y="5986787"/>
            <a:ext cx="1995189" cy="6762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14695CA-9B96-A9B5-21D7-006A9872F0D7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68F5EAC-79E3-54EE-D439-63D58FD0EBE5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1821925F-1218-04A1-CFA6-EC0F3F2E84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9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27B63726-AB38-D9AC-E4ED-E402F56E0B0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842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C2995763-48C5-F96B-2DCD-32E50E74D432}"/>
              </a:ext>
            </a:extLst>
          </p:cNvPr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108C71-5CA5-A571-95A9-12DCD42CC5A0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5518867-52D7-6CF4-0F55-A22AE6066DB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5772D140-3F3D-52D0-3DE8-2B7CAC8D7C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9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43C705AA-720C-AD43-C90C-66425C8AB63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261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700" y="1613856"/>
            <a:ext cx="7340600" cy="445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900684" y="841248"/>
            <a:ext cx="7342632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3" r:id="rId3"/>
    <p:sldLayoutId id="2147483682" r:id="rId4"/>
    <p:sldLayoutId id="2147483683" r:id="rId5"/>
    <p:sldLayoutId id="2147483667" r:id="rId6"/>
    <p:sldLayoutId id="2147483677" r:id="rId7"/>
    <p:sldLayoutId id="2147483679" r:id="rId8"/>
    <p:sldLayoutId id="2147483678" r:id="rId9"/>
    <p:sldLayoutId id="2147483668" r:id="rId10"/>
    <p:sldLayoutId id="2147483672" r:id="rId11"/>
    <p:sldLayoutId id="2147483669" r:id="rId12"/>
    <p:sldLayoutId id="2147483662" r:id="rId13"/>
    <p:sldLayoutId id="2147483680" r:id="rId14"/>
    <p:sldLayoutId id="2147483663" r:id="rId15"/>
    <p:sldLayoutId id="2147483681" r:id="rId16"/>
    <p:sldLayoutId id="2147483675" r:id="rId17"/>
    <p:sldLayoutId id="2147483676" r:id="rId18"/>
    <p:sldLayoutId id="2147483664" r:id="rId19"/>
    <p:sldLayoutId id="2147483665" r:id="rId20"/>
  </p:sldLayoutIdLst>
  <p:txStyles>
    <p:titleStyle>
      <a:lvl1pPr eaLnBrk="1" hangingPunct="1">
        <a:defRPr sz="3000">
          <a:solidFill>
            <a:srgbClr val="1C4A7C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6C201B7-8A25-229C-9979-C88CD1909C05}"/>
              </a:ext>
            </a:extLst>
          </p:cNvPr>
          <p:cNvSpPr/>
          <p:nvPr/>
        </p:nvSpPr>
        <p:spPr>
          <a:xfrm>
            <a:off x="0" y="4724400"/>
            <a:ext cx="5486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4978804-5B09-EB2D-E022-0E411551A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105" y="516058"/>
            <a:ext cx="3962400" cy="738664"/>
          </a:xfrm>
        </p:spPr>
        <p:txBody>
          <a:bodyPr/>
          <a:lstStyle/>
          <a:p>
            <a:r>
              <a:rPr lang="en-US" sz="4800" b="1" dirty="0">
                <a:latin typeface="+mj-lt"/>
              </a:rPr>
              <a:t>REFINE ICD</a:t>
            </a:r>
            <a:endParaRPr lang="en-CA" sz="4800" b="1" dirty="0">
              <a:latin typeface="+mj-lt"/>
            </a:endParaRPr>
          </a:p>
        </p:txBody>
      </p:sp>
      <p:pic>
        <p:nvPicPr>
          <p:cNvPr id="19" name="Picture 18" descr="Infinite question marks in 3D rendering">
            <a:extLst>
              <a:ext uri="{FF2B5EF4-FFF2-40B4-BE49-F238E27FC236}">
                <a16:creationId xmlns:a16="http://schemas.microsoft.com/office/drawing/2014/main" id="{178A0DA7-124F-B442-449B-2C0DB6D531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4" t="1250" r="6875" b="469"/>
          <a:stretch/>
        </p:blipFill>
        <p:spPr>
          <a:xfrm>
            <a:off x="5486400" y="1"/>
            <a:ext cx="3657600" cy="594360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D4A0183B-8A09-EC9E-B018-993FA7CB70F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04800" y="1555087"/>
            <a:ext cx="4999389" cy="2862322"/>
          </a:xfrm>
          <a:solidFill>
            <a:srgbClr val="3B6BA6"/>
          </a:solidFill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200" dirty="0">
                <a:latin typeface="+mn-lt"/>
              </a:rPr>
              <a:t>Risk Estimation Following Infarction, Noninvasive Evaluation - ICD Efficacy </a:t>
            </a:r>
          </a:p>
          <a:p>
            <a:pPr>
              <a:spcAft>
                <a:spcPts val="1200"/>
              </a:spcAft>
            </a:pPr>
            <a:endParaRPr lang="en-US" sz="1800" dirty="0"/>
          </a:p>
          <a:p>
            <a:pPr>
              <a:spcAft>
                <a:spcPts val="1200"/>
              </a:spcAft>
            </a:pPr>
            <a:r>
              <a:rPr lang="en-US" sz="1800" dirty="0">
                <a:latin typeface="+mj-lt"/>
              </a:rPr>
              <a:t>Overall PI – Dr. Derek Exner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+mj-lt"/>
              </a:rPr>
              <a:t>Trial Manager – Caroline Tan-</a:t>
            </a:r>
            <a:r>
              <a:rPr lang="en-US" sz="1800" dirty="0" err="1">
                <a:latin typeface="+mj-lt"/>
              </a:rPr>
              <a:t>Mesiatowsky</a:t>
            </a:r>
            <a:r>
              <a:rPr lang="en-US" sz="1800" dirty="0">
                <a:latin typeface="+mj-lt"/>
              </a:rPr>
              <a:t> </a:t>
            </a:r>
          </a:p>
        </p:txBody>
      </p:sp>
      <p:pic>
        <p:nvPicPr>
          <p:cNvPr id="3" name="Picture 14" descr="frontpage_institutes_logo_e">
            <a:extLst>
              <a:ext uri="{FF2B5EF4-FFF2-40B4-BE49-F238E27FC236}">
                <a16:creationId xmlns:a16="http://schemas.microsoft.com/office/drawing/2014/main" id="{EFF99317-7A27-D94B-3436-E74EEF6CD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7"/>
          <a:stretch/>
        </p:blipFill>
        <p:spPr bwMode="auto">
          <a:xfrm>
            <a:off x="3024439" y="4840406"/>
            <a:ext cx="861761" cy="56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CE04304-E301-17CD-19B7-B396A5104E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" y="4950845"/>
            <a:ext cx="1863301" cy="459355"/>
          </a:xfrm>
          <a:prstGeom prst="rect">
            <a:avLst/>
          </a:prstGeom>
        </p:spPr>
      </p:pic>
      <p:pic>
        <p:nvPicPr>
          <p:cNvPr id="15" name="Picture 2" descr="Libin Cardiovascular Institute of Alberta | University of Calgary">
            <a:extLst>
              <a:ext uri="{FF2B5EF4-FFF2-40B4-BE49-F238E27FC236}">
                <a16:creationId xmlns:a16="http://schemas.microsoft.com/office/drawing/2014/main" id="{AE40E5A3-A461-937B-BE2F-9DF5680EF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787301"/>
            <a:ext cx="1175941" cy="69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75B620CD-6A39-B1D3-DF72-8B400A2C6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5" y="5943600"/>
            <a:ext cx="396081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Net — Cardiovascular Network of Canada">
            <a:extLst>
              <a:ext uri="{FF2B5EF4-FFF2-40B4-BE49-F238E27FC236}">
                <a16:creationId xmlns:a16="http://schemas.microsoft.com/office/drawing/2014/main" id="{4E0D4902-9FC7-B014-001B-7F9C311F4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76800"/>
            <a:ext cx="1463755" cy="4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58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15E3DA-7644-955A-D985-DC1D9BF5C8B9}"/>
              </a:ext>
            </a:extLst>
          </p:cNvPr>
          <p:cNvSpPr/>
          <p:nvPr/>
        </p:nvSpPr>
        <p:spPr>
          <a:xfrm>
            <a:off x="6096000" y="0"/>
            <a:ext cx="3048000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2D74AC-04E5-7143-7B7F-899FF3728E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2892" y="1304747"/>
            <a:ext cx="5439187" cy="4153766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Does an ICD reduce mortality in patients with a prior MI &amp; better-preserved LV function (LVEF 36 to 50%) ?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Does the combination of dynamic autonomic dysfunction (HRT) &amp; beat to beat electrical instability (TWA) measured via a Holter predict a higher risk of CV death in these patients ?</a:t>
            </a:r>
          </a:p>
        </p:txBody>
      </p:sp>
      <p:pic>
        <p:nvPicPr>
          <p:cNvPr id="11" name="Graphic 10" descr="Puzzle outline">
            <a:extLst>
              <a:ext uri="{FF2B5EF4-FFF2-40B4-BE49-F238E27FC236}">
                <a16:creationId xmlns:a16="http://schemas.microsoft.com/office/drawing/2014/main" id="{070149EB-EDE4-C5BD-6852-4748FF890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3841" y="1676400"/>
            <a:ext cx="2552318" cy="2552318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F416CB43-B291-160B-5EE6-811947CFE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5" y="5943600"/>
            <a:ext cx="396081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A69C5DA5-072C-77B6-8AD8-94A4F692CD65}"/>
              </a:ext>
            </a:extLst>
          </p:cNvPr>
          <p:cNvSpPr txBox="1">
            <a:spLocks/>
          </p:cNvSpPr>
          <p:nvPr/>
        </p:nvSpPr>
        <p:spPr>
          <a:xfrm>
            <a:off x="324041" y="400050"/>
            <a:ext cx="5771959" cy="7429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eaLnBrk="1" hangingPunct="1">
              <a:defRPr sz="3000" b="0" i="0">
                <a:solidFill>
                  <a:srgbClr val="2B4260"/>
                </a:solidFill>
                <a:latin typeface="Verdana"/>
                <a:ea typeface="+mj-ea"/>
                <a:cs typeface="Verdana"/>
              </a:defRPr>
            </a:lvl1pPr>
          </a:lstStyle>
          <a:p>
            <a:pPr defTabSz="914400"/>
            <a:r>
              <a:rPr lang="en-US" sz="4400" b="1" kern="0" dirty="0">
                <a:latin typeface="+mj-lt"/>
              </a:rPr>
              <a:t>Research Questions</a:t>
            </a:r>
            <a:endParaRPr lang="en-CA" sz="4400" b="1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231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2D74AC-04E5-7143-7B7F-899FF3728E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09999" y="1073487"/>
            <a:ext cx="5486401" cy="1593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Multi-centre, open label, parallel arm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(1:1) RCT comparing an ICD plus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usual care vs usual care alone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BE3B1090-E37B-7DCA-46D7-E0989D5BD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5" y="5943600"/>
            <a:ext cx="396081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8546564A-CAFC-5562-FB8A-0DE34553F74E}"/>
              </a:ext>
            </a:extLst>
          </p:cNvPr>
          <p:cNvSpPr txBox="1">
            <a:spLocks/>
          </p:cNvSpPr>
          <p:nvPr/>
        </p:nvSpPr>
        <p:spPr>
          <a:xfrm>
            <a:off x="324041" y="400050"/>
            <a:ext cx="5771959" cy="7429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eaLnBrk="1" hangingPunct="1">
              <a:defRPr sz="3000" b="0" i="0">
                <a:solidFill>
                  <a:srgbClr val="1C4A7C"/>
                </a:solidFill>
                <a:latin typeface="Verdana"/>
                <a:ea typeface="+mj-ea"/>
                <a:cs typeface="Verdana"/>
              </a:defRPr>
            </a:lvl1pPr>
          </a:lstStyle>
          <a:p>
            <a:pPr defTabSz="914400"/>
            <a:r>
              <a:rPr lang="en-US" sz="4400" b="1" kern="0" dirty="0">
                <a:latin typeface="+mj-lt"/>
              </a:rPr>
              <a:t>Design</a:t>
            </a:r>
            <a:endParaRPr lang="en-CA" sz="4400" b="1" kern="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D4E616-6F52-42B9-A6CE-3C61C1FFEB51}"/>
              </a:ext>
            </a:extLst>
          </p:cNvPr>
          <p:cNvSpPr txBox="1"/>
          <p:nvPr/>
        </p:nvSpPr>
        <p:spPr>
          <a:xfrm>
            <a:off x="381000" y="1230981"/>
            <a:ext cx="3124199" cy="1600438"/>
          </a:xfrm>
          <a:prstGeom prst="rect">
            <a:avLst/>
          </a:prstGeom>
          <a:solidFill>
            <a:srgbClr val="F2F2F2"/>
          </a:solidFill>
          <a:ln>
            <a:noFill/>
            <a:prstDash val="dash"/>
          </a:ln>
          <a:effectLst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B92DB"/>
                </a:solidFill>
                <a:latin typeface="Arial"/>
                <a:cs typeface="Arial"/>
              </a:rPr>
              <a:t>Inclusion Criteria</a:t>
            </a:r>
          </a:p>
          <a:p>
            <a:r>
              <a:rPr lang="en-US" sz="1600" b="1" dirty="0">
                <a:solidFill>
                  <a:srgbClr val="002F5F"/>
                </a:solidFill>
                <a:latin typeface="Arial"/>
                <a:cs typeface="Arial"/>
              </a:rPr>
              <a:t>LVEF 36% to 50% </a:t>
            </a:r>
            <a:r>
              <a:rPr lang="en-US" sz="1600" dirty="0">
                <a:solidFill>
                  <a:srgbClr val="002F5F"/>
                </a:solidFill>
                <a:latin typeface="Arial"/>
                <a:cs typeface="Arial"/>
              </a:rPr>
              <a:t> </a:t>
            </a:r>
          </a:p>
          <a:p>
            <a:r>
              <a:rPr lang="en-US" sz="1600" dirty="0">
                <a:solidFill>
                  <a:srgbClr val="002F5F"/>
                </a:solidFill>
                <a:latin typeface="Arial"/>
                <a:cs typeface="Arial"/>
              </a:rPr>
              <a:t>   measured </a:t>
            </a:r>
            <a:r>
              <a:rPr lang="en-US" sz="1600" u="sng" dirty="0">
                <a:solidFill>
                  <a:srgbClr val="002F5F"/>
                </a:solidFill>
                <a:latin typeface="Arial"/>
                <a:cs typeface="Arial"/>
              </a:rPr>
              <a:t>&gt;</a:t>
            </a:r>
            <a:r>
              <a:rPr lang="en-US" sz="1600" dirty="0">
                <a:solidFill>
                  <a:srgbClr val="002F5F"/>
                </a:solidFill>
                <a:latin typeface="Arial"/>
                <a:cs typeface="Arial"/>
              </a:rPr>
              <a:t> 40 days post-MI</a:t>
            </a:r>
          </a:p>
          <a:p>
            <a:r>
              <a:rPr lang="en-US" sz="1600" dirty="0">
                <a:solidFill>
                  <a:srgbClr val="002F5F"/>
                </a:solidFill>
                <a:latin typeface="Arial"/>
                <a:cs typeface="Arial"/>
              </a:rPr>
              <a:t>   </a:t>
            </a:r>
            <a:r>
              <a:rPr lang="en-US" sz="1600" u="sng" dirty="0">
                <a:solidFill>
                  <a:srgbClr val="002F5F"/>
                </a:solidFill>
                <a:latin typeface="Arial"/>
                <a:cs typeface="Arial"/>
              </a:rPr>
              <a:t>&gt;</a:t>
            </a:r>
            <a:r>
              <a:rPr lang="en-US" sz="1600" dirty="0">
                <a:solidFill>
                  <a:srgbClr val="002F5F"/>
                </a:solidFill>
                <a:latin typeface="Arial"/>
                <a:cs typeface="Arial"/>
              </a:rPr>
              <a:t> 3 mo. post-revascularization </a:t>
            </a:r>
          </a:p>
          <a:p>
            <a:r>
              <a:rPr lang="en-US" sz="1600" dirty="0">
                <a:solidFill>
                  <a:srgbClr val="002F5F"/>
                </a:solidFill>
                <a:latin typeface="Arial"/>
                <a:cs typeface="Arial"/>
              </a:rPr>
              <a:t>   </a:t>
            </a:r>
            <a:r>
              <a:rPr lang="en-US" sz="1600" u="sng" dirty="0">
                <a:solidFill>
                  <a:srgbClr val="002F5F"/>
                </a:solidFill>
                <a:latin typeface="Arial"/>
                <a:cs typeface="Arial"/>
              </a:rPr>
              <a:t>&lt;</a:t>
            </a:r>
            <a:r>
              <a:rPr lang="en-US" sz="1600" dirty="0">
                <a:solidFill>
                  <a:srgbClr val="002F5F"/>
                </a:solidFill>
                <a:latin typeface="Arial"/>
                <a:cs typeface="Arial"/>
              </a:rPr>
              <a:t> 80 </a:t>
            </a:r>
            <a:r>
              <a:rPr lang="en-US" sz="1600" dirty="0" err="1">
                <a:solidFill>
                  <a:srgbClr val="002F5F"/>
                </a:solidFill>
                <a:latin typeface="Arial"/>
                <a:cs typeface="Arial"/>
              </a:rPr>
              <a:t>yrs</a:t>
            </a:r>
            <a:r>
              <a:rPr lang="en-US" sz="1600" dirty="0">
                <a:solidFill>
                  <a:srgbClr val="002F5F"/>
                </a:solidFill>
                <a:latin typeface="Arial"/>
                <a:cs typeface="Arial"/>
              </a:rPr>
              <a:t>, not on dialysis</a:t>
            </a:r>
          </a:p>
          <a:p>
            <a:r>
              <a:rPr lang="en-US" sz="1600" dirty="0">
                <a:solidFill>
                  <a:srgbClr val="002F5F"/>
                </a:solidFill>
                <a:latin typeface="Arial"/>
                <a:cs typeface="Arial"/>
              </a:rPr>
              <a:t>   not in perm AF &amp; no AAD 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B1F1474-B909-04DC-D2D8-B53FD6D5B0DC}"/>
              </a:ext>
            </a:extLst>
          </p:cNvPr>
          <p:cNvCxnSpPr>
            <a:cxnSpLocks/>
          </p:cNvCxnSpPr>
          <p:nvPr/>
        </p:nvCxnSpPr>
        <p:spPr>
          <a:xfrm>
            <a:off x="1205160" y="2831419"/>
            <a:ext cx="0" cy="76275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057FEE5-95B5-3B94-89E4-390055C95508}"/>
              </a:ext>
            </a:extLst>
          </p:cNvPr>
          <p:cNvSpPr txBox="1"/>
          <p:nvPr/>
        </p:nvSpPr>
        <p:spPr>
          <a:xfrm>
            <a:off x="457200" y="3580907"/>
            <a:ext cx="1364476" cy="646331"/>
          </a:xfrm>
          <a:prstGeom prst="rect">
            <a:avLst/>
          </a:prstGeom>
          <a:solidFill>
            <a:schemeClr val="tx1"/>
          </a:solidFill>
          <a:ln>
            <a:noFill/>
            <a:prstDash val="dash"/>
          </a:ln>
          <a:effectLst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Screening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Holter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9295DA-3F5E-0263-D779-DFACA901DEFA}"/>
              </a:ext>
            </a:extLst>
          </p:cNvPr>
          <p:cNvSpPr txBox="1"/>
          <p:nvPr/>
        </p:nvSpPr>
        <p:spPr>
          <a:xfrm>
            <a:off x="2370681" y="3056061"/>
            <a:ext cx="1774952" cy="1000274"/>
          </a:xfrm>
          <a:prstGeom prst="rect">
            <a:avLst/>
          </a:prstGeom>
          <a:solidFill>
            <a:srgbClr val="F7933C"/>
          </a:solidFill>
          <a:ln>
            <a:noFill/>
            <a:prstDash val="dash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Arial"/>
                <a:cs typeface="Arial"/>
              </a:rPr>
              <a:t>Randomization</a:t>
            </a: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if abnormal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TWA + HRT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~ 1 in 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29EAE7-8D0A-442F-76E0-6C3447F016AB}"/>
              </a:ext>
            </a:extLst>
          </p:cNvPr>
          <p:cNvSpPr txBox="1"/>
          <p:nvPr/>
        </p:nvSpPr>
        <p:spPr>
          <a:xfrm>
            <a:off x="2370681" y="4239118"/>
            <a:ext cx="1785038" cy="353943"/>
          </a:xfrm>
          <a:prstGeom prst="rect">
            <a:avLst/>
          </a:prstGeom>
          <a:solidFill>
            <a:srgbClr val="4345A2"/>
          </a:solidFill>
          <a:ln>
            <a:noFill/>
            <a:prstDash val="dash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Arial"/>
                <a:cs typeface="Arial"/>
              </a:rPr>
              <a:t>Registry</a:t>
            </a:r>
            <a:endParaRPr lang="en-US" sz="17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23" name="Elbow Connector 8">
            <a:extLst>
              <a:ext uri="{FF2B5EF4-FFF2-40B4-BE49-F238E27FC236}">
                <a16:creationId xmlns:a16="http://schemas.microsoft.com/office/drawing/2014/main" id="{3E99A88A-702A-4F42-72D5-2F3FD4FD8192}"/>
              </a:ext>
            </a:extLst>
          </p:cNvPr>
          <p:cNvCxnSpPr>
            <a:cxnSpLocks/>
          </p:cNvCxnSpPr>
          <p:nvPr/>
        </p:nvCxnSpPr>
        <p:spPr>
          <a:xfrm flipV="1">
            <a:off x="1829586" y="3570749"/>
            <a:ext cx="541095" cy="333323"/>
          </a:xfrm>
          <a:prstGeom prst="bentConnector3">
            <a:avLst>
              <a:gd name="adj1" fmla="val 48505"/>
            </a:avLst>
          </a:prstGeom>
          <a:ln w="57150" cmpd="sng">
            <a:solidFill>
              <a:srgbClr val="002F5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17">
            <a:extLst>
              <a:ext uri="{FF2B5EF4-FFF2-40B4-BE49-F238E27FC236}">
                <a16:creationId xmlns:a16="http://schemas.microsoft.com/office/drawing/2014/main" id="{28D1BF13-285C-D551-6CA3-115CD4FA31B7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1821676" y="3904073"/>
            <a:ext cx="549005" cy="523345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002F5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18">
            <a:extLst>
              <a:ext uri="{FF2B5EF4-FFF2-40B4-BE49-F238E27FC236}">
                <a16:creationId xmlns:a16="http://schemas.microsoft.com/office/drawing/2014/main" id="{17C1D942-C30D-58CE-EB0F-61813FF06BB0}"/>
              </a:ext>
            </a:extLst>
          </p:cNvPr>
          <p:cNvCxnSpPr>
            <a:cxnSpLocks/>
            <a:stCxn id="19" idx="3"/>
            <a:endCxn id="27" idx="1"/>
          </p:cNvCxnSpPr>
          <p:nvPr/>
        </p:nvCxnSpPr>
        <p:spPr>
          <a:xfrm flipV="1">
            <a:off x="4145633" y="3328661"/>
            <a:ext cx="574010" cy="227537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002F5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19">
            <a:extLst>
              <a:ext uri="{FF2B5EF4-FFF2-40B4-BE49-F238E27FC236}">
                <a16:creationId xmlns:a16="http://schemas.microsoft.com/office/drawing/2014/main" id="{FA05BFEA-9A66-80ED-B921-E7A83054AB86}"/>
              </a:ext>
            </a:extLst>
          </p:cNvPr>
          <p:cNvCxnSpPr>
            <a:cxnSpLocks/>
          </p:cNvCxnSpPr>
          <p:nvPr/>
        </p:nvCxnSpPr>
        <p:spPr>
          <a:xfrm>
            <a:off x="4152244" y="3544172"/>
            <a:ext cx="567399" cy="207641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002F5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A457CA6-366E-94FE-8097-729E75EB097E}"/>
              </a:ext>
            </a:extLst>
          </p:cNvPr>
          <p:cNvSpPr txBox="1"/>
          <p:nvPr/>
        </p:nvSpPr>
        <p:spPr>
          <a:xfrm>
            <a:off x="4719643" y="3151689"/>
            <a:ext cx="1984511" cy="3539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prstDash val="dash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Arial"/>
                <a:cs typeface="Arial"/>
              </a:rPr>
              <a:t>Usual Care </a:t>
            </a:r>
            <a:endParaRPr lang="en-US" sz="1700" dirty="0">
              <a:latin typeface="Arial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B7F823-1DB1-6AB5-3EAD-2F0ED713F8A8}"/>
              </a:ext>
            </a:extLst>
          </p:cNvPr>
          <p:cNvSpPr txBox="1"/>
          <p:nvPr/>
        </p:nvSpPr>
        <p:spPr>
          <a:xfrm>
            <a:off x="4719643" y="3573533"/>
            <a:ext cx="1984512" cy="3539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prstDash val="dash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Arial"/>
                <a:cs typeface="Arial"/>
              </a:rPr>
              <a:t>Usual Care + ICD</a:t>
            </a:r>
            <a:endParaRPr lang="en-US" sz="1700" dirty="0">
              <a:latin typeface="Arial"/>
              <a:cs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686F1C-E717-7D94-ED08-949332C8C410}"/>
              </a:ext>
            </a:extLst>
          </p:cNvPr>
          <p:cNvSpPr txBox="1"/>
          <p:nvPr/>
        </p:nvSpPr>
        <p:spPr>
          <a:xfrm>
            <a:off x="1975979" y="4312888"/>
            <a:ext cx="504230" cy="560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dirty="0"/>
              <a:t>(-)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271CEC-94E6-4DFF-8F27-9D9774A98C71}"/>
              </a:ext>
            </a:extLst>
          </p:cNvPr>
          <p:cNvSpPr txBox="1"/>
          <p:nvPr/>
        </p:nvSpPr>
        <p:spPr>
          <a:xfrm>
            <a:off x="1975979" y="2898082"/>
            <a:ext cx="504230" cy="560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dirty="0"/>
              <a:t>(</a:t>
            </a:r>
            <a:r>
              <a:rPr lang="en-US" sz="1400" dirty="0"/>
              <a:t>+</a:t>
            </a:r>
            <a:r>
              <a:rPr lang="en-US" sz="1800" dirty="0"/>
              <a:t>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066255-BAB7-F025-E25F-7B5AAFD549C6}"/>
              </a:ext>
            </a:extLst>
          </p:cNvPr>
          <p:cNvSpPr txBox="1"/>
          <p:nvPr/>
        </p:nvSpPr>
        <p:spPr>
          <a:xfrm>
            <a:off x="6918501" y="3206240"/>
            <a:ext cx="1770326" cy="646331"/>
          </a:xfrm>
          <a:prstGeom prst="rect">
            <a:avLst/>
          </a:prstGeom>
          <a:solidFill>
            <a:srgbClr val="FFC000">
              <a:alpha val="72157"/>
            </a:srgbClr>
          </a:solidFill>
          <a:ln w="19050" cmpd="sng">
            <a:noFill/>
            <a:prstDash val="dash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1° outcome Mortality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2F5D53F-E684-370F-467E-2A0B682BB0D5}"/>
              </a:ext>
            </a:extLst>
          </p:cNvPr>
          <p:cNvGrpSpPr/>
          <p:nvPr/>
        </p:nvGrpSpPr>
        <p:grpSpPr>
          <a:xfrm>
            <a:off x="5107399" y="4010163"/>
            <a:ext cx="3232720" cy="1726142"/>
            <a:chOff x="4099615" y="764116"/>
            <a:chExt cx="4739585" cy="3116224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FE24216-C125-B8BB-4E3F-EB1217C65A05}"/>
                </a:ext>
              </a:extLst>
            </p:cNvPr>
            <p:cNvSpPr/>
            <p:nvPr/>
          </p:nvSpPr>
          <p:spPr>
            <a:xfrm>
              <a:off x="4099615" y="764116"/>
              <a:ext cx="4739585" cy="3116224"/>
            </a:xfrm>
            <a:prstGeom prst="rect">
              <a:avLst/>
            </a:prstGeom>
            <a:solidFill>
              <a:srgbClr val="EAF3F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CBAF3D11-5917-1E9F-E72A-FBDC566140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166" r="12958" b="12303"/>
            <a:stretch/>
          </p:blipFill>
          <p:spPr>
            <a:xfrm>
              <a:off x="4359519" y="941631"/>
              <a:ext cx="4281180" cy="2844924"/>
            </a:xfrm>
            <a:prstGeom prst="rect">
              <a:avLst/>
            </a:prstGeom>
          </p:spPr>
        </p:pic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DD096AFC-86D2-ECFC-E8D8-594C2F192325}"/>
              </a:ext>
            </a:extLst>
          </p:cNvPr>
          <p:cNvSpPr txBox="1"/>
          <p:nvPr/>
        </p:nvSpPr>
        <p:spPr>
          <a:xfrm>
            <a:off x="5758005" y="4022479"/>
            <a:ext cx="19586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4B92DB"/>
                </a:solidFill>
              </a:rPr>
              <a:t>Interim Analysis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367D183-535F-F29C-66D3-77F6FB952145}"/>
              </a:ext>
            </a:extLst>
          </p:cNvPr>
          <p:cNvSpPr txBox="1"/>
          <p:nvPr/>
        </p:nvSpPr>
        <p:spPr>
          <a:xfrm>
            <a:off x="7128568" y="4511040"/>
            <a:ext cx="1011999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Holter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 (+)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E6C3C8B-E4E8-686A-CEE9-BA5B1E3F01E1}"/>
              </a:ext>
            </a:extLst>
          </p:cNvPr>
          <p:cNvSpPr txBox="1"/>
          <p:nvPr/>
        </p:nvSpPr>
        <p:spPr>
          <a:xfrm>
            <a:off x="7517548" y="5097697"/>
            <a:ext cx="864452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Holter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 (-)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12FD02A-828F-02CA-5FFC-C6BCF47E2CFC}"/>
              </a:ext>
            </a:extLst>
          </p:cNvPr>
          <p:cNvSpPr txBox="1"/>
          <p:nvPr/>
        </p:nvSpPr>
        <p:spPr>
          <a:xfrm rot="16200000">
            <a:off x="4812584" y="4738366"/>
            <a:ext cx="922699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Mortality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5BCA610-555B-4FBD-1FDD-C38DF8A807DB}"/>
              </a:ext>
            </a:extLst>
          </p:cNvPr>
          <p:cNvSpPr txBox="1"/>
          <p:nvPr/>
        </p:nvSpPr>
        <p:spPr>
          <a:xfrm>
            <a:off x="5765913" y="4475175"/>
            <a:ext cx="101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8B2520"/>
                </a:solidFill>
                <a:latin typeface="Arial" charset="0"/>
                <a:ea typeface="Arial" charset="0"/>
                <a:cs typeface="Arial" charset="0"/>
              </a:rPr>
              <a:t>~9-fold higher risk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459BCA-2813-9E05-49E8-CFD8C2FD1EAD}"/>
              </a:ext>
            </a:extLst>
          </p:cNvPr>
          <p:cNvSpPr txBox="1"/>
          <p:nvPr/>
        </p:nvSpPr>
        <p:spPr>
          <a:xfrm>
            <a:off x="5094661" y="5548474"/>
            <a:ext cx="1731668" cy="205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Tahoma"/>
                <a:cs typeface="Tahoma"/>
              </a:rPr>
              <a:t>Exner et al, AHA </a:t>
            </a:r>
            <a:r>
              <a:rPr lang="en-US" sz="700" b="1" dirty="0">
                <a:latin typeface="Tahoma"/>
                <a:cs typeface="Tahoma"/>
              </a:rPr>
              <a:t>2016 </a:t>
            </a:r>
            <a:r>
              <a:rPr lang="en-US" sz="700" dirty="0">
                <a:latin typeface="Tahoma"/>
                <a:cs typeface="Tahoma"/>
              </a:rPr>
              <a:t>&amp; CCC</a:t>
            </a:r>
            <a:r>
              <a:rPr lang="en-US" sz="700" b="1" dirty="0">
                <a:latin typeface="Tahoma"/>
                <a:cs typeface="Tahoma"/>
              </a:rPr>
              <a:t> 2017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491020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>
            <a:extLst>
              <a:ext uri="{FF2B5EF4-FFF2-40B4-BE49-F238E27FC236}">
                <a16:creationId xmlns:a16="http://schemas.microsoft.com/office/drawing/2014/main" id="{A28E5402-8D0B-2484-DE9B-79A10630D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5" y="5943600"/>
            <a:ext cx="396081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A18033E6-CE74-6484-271F-DA8F354D163C}"/>
              </a:ext>
            </a:extLst>
          </p:cNvPr>
          <p:cNvSpPr txBox="1">
            <a:spLocks/>
          </p:cNvSpPr>
          <p:nvPr/>
        </p:nvSpPr>
        <p:spPr>
          <a:xfrm>
            <a:off x="324041" y="400050"/>
            <a:ext cx="5771959" cy="7429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eaLnBrk="1" hangingPunct="1">
              <a:defRPr sz="3000" b="0" i="0">
                <a:solidFill>
                  <a:srgbClr val="1C4A7C"/>
                </a:solidFill>
                <a:latin typeface="Verdana"/>
                <a:ea typeface="+mj-ea"/>
                <a:cs typeface="Verdana"/>
              </a:defRPr>
            </a:lvl1pPr>
          </a:lstStyle>
          <a:p>
            <a:pPr defTabSz="914400"/>
            <a:r>
              <a:rPr lang="en-US" sz="4400" b="1" kern="0" dirty="0">
                <a:latin typeface="+mj-lt"/>
              </a:rPr>
              <a:t>Timeline</a:t>
            </a:r>
            <a:endParaRPr lang="en-CA" sz="4400" b="1" kern="0" dirty="0">
              <a:latin typeface="+mj-lt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119A56D-1392-4ECE-C990-66FABCB04A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9303666"/>
              </p:ext>
            </p:extLst>
          </p:nvPr>
        </p:nvGraphicFramePr>
        <p:xfrm>
          <a:off x="381000" y="1852613"/>
          <a:ext cx="8382000" cy="3152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773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15E3DA-7644-955A-D985-DC1D9BF5C8B9}"/>
              </a:ext>
            </a:extLst>
          </p:cNvPr>
          <p:cNvSpPr/>
          <p:nvPr/>
        </p:nvSpPr>
        <p:spPr>
          <a:xfrm>
            <a:off x="6096000" y="0"/>
            <a:ext cx="3048000" cy="5791200"/>
          </a:xfrm>
          <a:prstGeom prst="rect">
            <a:avLst/>
          </a:prstGeom>
          <a:solidFill>
            <a:srgbClr val="3B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2D74AC-04E5-7143-7B7F-899FF3728E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3546" y="1319560"/>
            <a:ext cx="5331454" cy="427809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As of Sep 15, 2023: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	- 1889 Subjects Enrolled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 	-</a:t>
            </a:r>
            <a:r>
              <a:rPr lang="en-US" sz="5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 621 Subjects Randomized/Eligible</a:t>
            </a:r>
          </a:p>
          <a:p>
            <a:pPr lvl="1"/>
            <a:endParaRPr lang="en-US" sz="8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89% of randomized population enrolled</a:t>
            </a:r>
            <a:endParaRPr lang="en-US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30 active Study Centers across Canada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ACT funding will be used to support our Enhanced Screening Program </a:t>
            </a:r>
            <a:r>
              <a:rPr lang="en-CA" sz="2000"/>
              <a:t>which will </a:t>
            </a:r>
            <a:r>
              <a:rPr lang="en-CA" sz="2000" dirty="0"/>
              <a:t>allow us to complete study enrolment in a timely manner</a:t>
            </a:r>
            <a:endParaRPr lang="en-US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Enhanced Screening Program has resulted in a 26% increase in randomizations (2023 Q2/Q3 vs 2022 Q3/Q4)</a:t>
            </a:r>
            <a:endParaRPr lang="en-CA" sz="2000" dirty="0"/>
          </a:p>
        </p:txBody>
      </p:sp>
      <p:pic>
        <p:nvPicPr>
          <p:cNvPr id="4" name="Graphic 3" descr="Lightbulb and gear outline">
            <a:extLst>
              <a:ext uri="{FF2B5EF4-FFF2-40B4-BE49-F238E27FC236}">
                <a16:creationId xmlns:a16="http://schemas.microsoft.com/office/drawing/2014/main" id="{89B2F78C-7175-177A-8764-E3C5D08FE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2300" y="1534100"/>
            <a:ext cx="2961700" cy="29617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521AD2-8000-57B0-A6A5-A4DC0C6BBC0E}"/>
              </a:ext>
            </a:extLst>
          </p:cNvPr>
          <p:cNvCxnSpPr>
            <a:cxnSpLocks/>
          </p:cNvCxnSpPr>
          <p:nvPr/>
        </p:nvCxnSpPr>
        <p:spPr>
          <a:xfrm flipH="1">
            <a:off x="0" y="5257800"/>
            <a:ext cx="9829800" cy="609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>
            <a:extLst>
              <a:ext uri="{FF2B5EF4-FFF2-40B4-BE49-F238E27FC236}">
                <a16:creationId xmlns:a16="http://schemas.microsoft.com/office/drawing/2014/main" id="{13D43030-C0C5-0639-5AED-724258B7D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5" y="5943600"/>
            <a:ext cx="396081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4">
            <a:extLst>
              <a:ext uri="{FF2B5EF4-FFF2-40B4-BE49-F238E27FC236}">
                <a16:creationId xmlns:a16="http://schemas.microsoft.com/office/drawing/2014/main" id="{B6CD99AD-D3EB-2380-73F3-64D519F0A0D5}"/>
              </a:ext>
            </a:extLst>
          </p:cNvPr>
          <p:cNvSpPr txBox="1">
            <a:spLocks/>
          </p:cNvSpPr>
          <p:nvPr/>
        </p:nvSpPr>
        <p:spPr>
          <a:xfrm>
            <a:off x="324041" y="400050"/>
            <a:ext cx="5771959" cy="7429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eaLnBrk="1" hangingPunct="1">
              <a:defRPr sz="3000" b="0" i="0">
                <a:solidFill>
                  <a:srgbClr val="2B4260"/>
                </a:solidFill>
                <a:latin typeface="Verdana"/>
                <a:ea typeface="+mj-ea"/>
                <a:cs typeface="Verdana"/>
              </a:defRPr>
            </a:lvl1pPr>
          </a:lstStyle>
          <a:p>
            <a:pPr defTabSz="914400"/>
            <a:r>
              <a:rPr lang="en-US" sz="4400" b="1" kern="0" dirty="0">
                <a:latin typeface="+mj-lt"/>
              </a:rPr>
              <a:t>Updates</a:t>
            </a:r>
            <a:endParaRPr lang="en-CA" sz="4400" b="1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1790933"/>
      </p:ext>
    </p:extLst>
  </p:cSld>
  <p:clrMapOvr>
    <a:masterClrMapping/>
  </p:clrMapOvr>
</p:sld>
</file>

<file path=ppt/theme/theme1.xml><?xml version="1.0" encoding="utf-8"?>
<a:theme xmlns:a="http://schemas.openxmlformats.org/drawingml/2006/main" name="PHRI Theme">
  <a:themeElements>
    <a:clrScheme name="PHRI">
      <a:dk1>
        <a:srgbClr val="002F5F"/>
      </a:dk1>
      <a:lt1>
        <a:srgbClr val="FFFFFF"/>
      </a:lt1>
      <a:dk2>
        <a:srgbClr val="C4262E"/>
      </a:dk2>
      <a:lt2>
        <a:srgbClr val="909192"/>
      </a:lt2>
      <a:accent1>
        <a:srgbClr val="4B92DB"/>
      </a:accent1>
      <a:accent2>
        <a:srgbClr val="002F5F"/>
      </a:accent2>
      <a:accent3>
        <a:srgbClr val="C4262E"/>
      </a:accent3>
      <a:accent4>
        <a:srgbClr val="909192"/>
      </a:accent4>
      <a:accent5>
        <a:srgbClr val="4B92DB"/>
      </a:accent5>
      <a:accent6>
        <a:srgbClr val="FFFFFF"/>
      </a:accent6>
      <a:hlink>
        <a:srgbClr val="4B92DB"/>
      </a:hlink>
      <a:folHlink>
        <a:srgbClr val="C426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3BEB1AD0340E468D477139C7E6DBD8" ma:contentTypeVersion="13" ma:contentTypeDescription="Create a new document." ma:contentTypeScope="" ma:versionID="7091b6aa82201025c173208055b54e54">
  <xsd:schema xmlns:xsd="http://www.w3.org/2001/XMLSchema" xmlns:xs="http://www.w3.org/2001/XMLSchema" xmlns:p="http://schemas.microsoft.com/office/2006/metadata/properties" xmlns:ns2="f5ee7e71-09ac-4c02-865c-9c648656807f" xmlns:ns3="f936bd3e-f241-4811-aae3-9536cd51b658" targetNamespace="http://schemas.microsoft.com/office/2006/metadata/properties" ma:root="true" ma:fieldsID="5a8412cef8f6b668b339446751519ceb" ns2:_="" ns3:_="">
    <xsd:import namespace="f5ee7e71-09ac-4c02-865c-9c648656807f"/>
    <xsd:import namespace="f936bd3e-f241-4811-aae3-9536cd51b6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e7e71-09ac-4c02-865c-9c64865680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3bd45d0-aadd-4f31-bce2-3c5993825758}" ma:internalName="TaxCatchAll" ma:showField="CatchAllData" ma:web="f5ee7e71-09ac-4c02-865c-9c64865680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36bd3e-f241-4811-aae3-9536cd51b6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faf260b-1e44-4780-8ae1-0b8ba4d51a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ee7e71-09ac-4c02-865c-9c648656807f" xsi:nil="true"/>
    <lcf76f155ced4ddcb4097134ff3c332f xmlns="f936bd3e-f241-4811-aae3-9536cd51b65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F62A7D-FD76-4B92-BC6C-A30F96EE6B41}"/>
</file>

<file path=customXml/itemProps2.xml><?xml version="1.0" encoding="utf-8"?>
<ds:datastoreItem xmlns:ds="http://schemas.openxmlformats.org/officeDocument/2006/customXml" ds:itemID="{46A45EC0-F4FC-497B-BA7D-042FB35EB5EE}"/>
</file>

<file path=customXml/itemProps3.xml><?xml version="1.0" encoding="utf-8"?>
<ds:datastoreItem xmlns:ds="http://schemas.openxmlformats.org/officeDocument/2006/customXml" ds:itemID="{FE79C125-CCED-4ACC-8B95-A19A169AD926}"/>
</file>

<file path=docProps/app.xml><?xml version="1.0" encoding="utf-8"?>
<Properties xmlns="http://schemas.openxmlformats.org/officeDocument/2006/extended-properties" xmlns:vt="http://schemas.openxmlformats.org/officeDocument/2006/docPropsVTypes">
  <Template>PHRI_PowerPoint_Template</Template>
  <TotalTime>991</TotalTime>
  <Words>294</Words>
  <Application>Microsoft Office PowerPoint</Application>
  <PresentationFormat>On-screen Show (4:3)</PresentationFormat>
  <Paragraphs>54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Tahoma</vt:lpstr>
      <vt:lpstr>Verdana</vt:lpstr>
      <vt:lpstr>PHRI Theme</vt:lpstr>
      <vt:lpstr>REFINE ICD</vt:lpstr>
      <vt:lpstr>PowerPoint Presentation</vt:lpstr>
      <vt:lpstr>PowerPoint Presentation</vt:lpstr>
      <vt:lpstr>PowerPoint Presentation</vt:lpstr>
      <vt:lpstr>PowerPoint Presentation</vt:lpstr>
    </vt:vector>
  </TitlesOfParts>
  <Company>PHRI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Blacher, Aviva</dc:creator>
  <cp:lastModifiedBy>Caroline (Liong Eng) Tan-Mesiatowsky</cp:lastModifiedBy>
  <cp:revision>50</cp:revision>
  <cp:lastPrinted>2017-05-08T14:43:19Z</cp:lastPrinted>
  <dcterms:created xsi:type="dcterms:W3CDTF">2023-03-29T15:45:17Z</dcterms:created>
  <dcterms:modified xsi:type="dcterms:W3CDTF">2023-09-16T02:39:34Z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2016-08-02T00:00:00Z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2017-05-04T00:00:00Z</vt:filetime>
  </property>
  <property fmtid="{D5CDD505-2E9C-101B-9397-08002B2CF9AE}" pid="5" name="ContentTypeId">
    <vt:lpwstr>0x010100293BEB1AD0340E468D477139C7E6DBD8</vt:lpwstr>
  </property>
  <property fmtid="{D5CDD505-2E9C-101B-9397-08002B2CF9AE}" pid="6" name="MediaServiceImageTags">
    <vt:lpwstr/>
  </property>
</Properties>
</file>