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uthors.xml" ContentType="application/vnd.ms-powerpoint.auth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99" r:id="rId4"/>
    <p:sldId id="301" r:id="rId5"/>
    <p:sldId id="295" r:id="rId6"/>
    <p:sldId id="300" r:id="rId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DA2ED2-B3D4-0818-E57B-CA2105DF602B}" name="Blacher, Aviva" initials="BA" userId="S::aviva.blacher@PHRI.CA::c8b74450-3c34-4a03-81c1-0168641f9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F"/>
    <a:srgbClr val="3B6BA6"/>
    <a:srgbClr val="9599A6"/>
    <a:srgbClr val="4B92DB"/>
    <a:srgbClr val="93BEE9"/>
    <a:srgbClr val="EDF4F6"/>
    <a:srgbClr val="CA4A42"/>
    <a:srgbClr val="2B4260"/>
    <a:srgbClr val="3CA8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1" autoAdjust="0"/>
    <p:restoredTop sz="94660"/>
  </p:normalViewPr>
  <p:slideViewPr>
    <p:cSldViewPr>
      <p:cViewPr>
        <p:scale>
          <a:sx n="105" d="100"/>
          <a:sy n="105" d="100"/>
        </p:scale>
        <p:origin x="1832" y="6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A6E8E-DCE4-48A4-AED3-DB818F4779D1}" type="doc">
      <dgm:prSet loTypeId="urn:microsoft.com/office/officeart/2008/layout/TitlePictureLineup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391DA516-E910-4D50-8B60-BE2052BC4382}">
      <dgm:prSet phldrT="[Text]" custT="1"/>
      <dgm:spPr/>
      <dgm:t>
        <a:bodyPr/>
        <a:lstStyle/>
        <a:p>
          <a:pPr algn="ctr"/>
          <a:r>
            <a:rPr lang="en-US" sz="1800" b="1" dirty="0">
              <a:latin typeface="DM Serif Display" pitchFamily="2" charset="0"/>
            </a:rPr>
            <a:t>Recruitment</a:t>
          </a:r>
          <a:endParaRPr lang="en-CA" sz="1800" b="1" dirty="0">
            <a:latin typeface="DM Serif Display" pitchFamily="2" charset="0"/>
          </a:endParaRPr>
        </a:p>
      </dgm:t>
    </dgm:pt>
    <dgm:pt modelId="{060048D0-9639-41FD-A950-BCD99C263B16}" type="parTrans" cxnId="{ECEE4923-0A68-4C67-8B96-6124811BCFB7}">
      <dgm:prSet/>
      <dgm:spPr/>
      <dgm:t>
        <a:bodyPr/>
        <a:lstStyle/>
        <a:p>
          <a:endParaRPr lang="en-CA"/>
        </a:p>
      </dgm:t>
    </dgm:pt>
    <dgm:pt modelId="{CA476267-1BF0-4E55-AC57-335CD790237F}" type="sibTrans" cxnId="{ECEE4923-0A68-4C67-8B96-6124811BCFB7}">
      <dgm:prSet/>
      <dgm:spPr/>
      <dgm:t>
        <a:bodyPr/>
        <a:lstStyle/>
        <a:p>
          <a:endParaRPr lang="en-CA"/>
        </a:p>
      </dgm:t>
    </dgm:pt>
    <dgm:pt modelId="{6DBF4B88-E277-48A2-8A30-CDF23D30FB6B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CA" sz="1800" dirty="0"/>
            <a:t>Completed</a:t>
          </a:r>
        </a:p>
      </dgm:t>
    </dgm:pt>
    <dgm:pt modelId="{D1F978EE-C45E-40FB-8D6A-EF1787686799}" type="parTrans" cxnId="{824EC1E1-7F02-4735-8668-B1DB4C4F9F9E}">
      <dgm:prSet/>
      <dgm:spPr/>
      <dgm:t>
        <a:bodyPr/>
        <a:lstStyle/>
        <a:p>
          <a:endParaRPr lang="en-CA"/>
        </a:p>
      </dgm:t>
    </dgm:pt>
    <dgm:pt modelId="{0994108A-B675-4ED0-AAC7-7C48820C1C84}" type="sibTrans" cxnId="{824EC1E1-7F02-4735-8668-B1DB4C4F9F9E}">
      <dgm:prSet/>
      <dgm:spPr/>
      <dgm:t>
        <a:bodyPr/>
        <a:lstStyle/>
        <a:p>
          <a:endParaRPr lang="en-CA"/>
        </a:p>
      </dgm:t>
    </dgm:pt>
    <dgm:pt modelId="{759F5EFB-D7B9-4D4D-98E2-17DB7E590AE1}">
      <dgm:prSet phldrT="[Text]" custT="1"/>
      <dgm:spPr/>
      <dgm:t>
        <a:bodyPr/>
        <a:lstStyle/>
        <a:p>
          <a:pPr algn="ctr"/>
          <a:r>
            <a:rPr lang="en-US" sz="1800" b="1" dirty="0">
              <a:latin typeface="DM Serif Display" pitchFamily="2" charset="0"/>
            </a:rPr>
            <a:t>Enrolment</a:t>
          </a:r>
          <a:endParaRPr lang="en-CA" sz="1800" b="1" dirty="0">
            <a:latin typeface="DM Serif Display" pitchFamily="2" charset="0"/>
          </a:endParaRPr>
        </a:p>
      </dgm:t>
    </dgm:pt>
    <dgm:pt modelId="{C020ECAF-447E-42CC-A047-2F73C3F825CC}" type="parTrans" cxnId="{6C1C553A-B887-4D4F-91A6-0DF6EF6F7728}">
      <dgm:prSet/>
      <dgm:spPr/>
      <dgm:t>
        <a:bodyPr/>
        <a:lstStyle/>
        <a:p>
          <a:endParaRPr lang="en-CA"/>
        </a:p>
      </dgm:t>
    </dgm:pt>
    <dgm:pt modelId="{8AE2940F-C801-43B8-9715-B33D57D187D1}" type="sibTrans" cxnId="{6C1C553A-B887-4D4F-91A6-0DF6EF6F7728}">
      <dgm:prSet/>
      <dgm:spPr/>
      <dgm:t>
        <a:bodyPr/>
        <a:lstStyle/>
        <a:p>
          <a:endParaRPr lang="en-CA"/>
        </a:p>
      </dgm:t>
    </dgm:pt>
    <dgm:pt modelId="{5E0F45FF-8C80-4865-A2D2-4AAFB761DDD5}">
      <dgm:prSet phldrT="[Text]" custT="1"/>
      <dgm:spPr/>
      <dgm:t>
        <a:bodyPr/>
        <a:lstStyle/>
        <a:p>
          <a:pPr algn="l"/>
          <a:r>
            <a:rPr lang="en-US" sz="1800" dirty="0"/>
            <a:t>Completed</a:t>
          </a:r>
          <a:endParaRPr lang="en-CA" sz="1800" dirty="0"/>
        </a:p>
      </dgm:t>
    </dgm:pt>
    <dgm:pt modelId="{17BB0042-39BA-45D7-B00D-CF73A3478532}" type="parTrans" cxnId="{602B1D5D-D717-46B5-90E1-3003C7236C5F}">
      <dgm:prSet/>
      <dgm:spPr/>
      <dgm:t>
        <a:bodyPr/>
        <a:lstStyle/>
        <a:p>
          <a:endParaRPr lang="en-CA"/>
        </a:p>
      </dgm:t>
    </dgm:pt>
    <dgm:pt modelId="{F30E2017-1C13-4A10-9932-2FA1A3CFBA21}" type="sibTrans" cxnId="{602B1D5D-D717-46B5-90E1-3003C7236C5F}">
      <dgm:prSet/>
      <dgm:spPr/>
      <dgm:t>
        <a:bodyPr/>
        <a:lstStyle/>
        <a:p>
          <a:endParaRPr lang="en-CA"/>
        </a:p>
      </dgm:t>
    </dgm:pt>
    <dgm:pt modelId="{F76C78A0-6E55-4ABA-B93E-4278059EF8B5}">
      <dgm:prSet phldrT="[Text]" custT="1"/>
      <dgm:spPr/>
      <dgm:t>
        <a:bodyPr/>
        <a:lstStyle/>
        <a:p>
          <a:pPr algn="ctr"/>
          <a:r>
            <a:rPr lang="en-US" sz="1800" b="1" dirty="0">
              <a:latin typeface="DM Serif Display" pitchFamily="2" charset="0"/>
            </a:rPr>
            <a:t>Treatment</a:t>
          </a:r>
          <a:endParaRPr lang="en-CA" sz="1800" b="1" dirty="0">
            <a:latin typeface="DM Serif Display" pitchFamily="2" charset="0"/>
          </a:endParaRPr>
        </a:p>
      </dgm:t>
    </dgm:pt>
    <dgm:pt modelId="{36FD775C-8547-46E5-B157-996CE98BA42C}" type="parTrans" cxnId="{6C44C173-22A9-4D0F-B230-457BDB180E86}">
      <dgm:prSet/>
      <dgm:spPr/>
      <dgm:t>
        <a:bodyPr/>
        <a:lstStyle/>
        <a:p>
          <a:endParaRPr lang="en-CA"/>
        </a:p>
      </dgm:t>
    </dgm:pt>
    <dgm:pt modelId="{E1F2A91A-AA17-4EC8-8498-7C51266C15A7}" type="sibTrans" cxnId="{6C44C173-22A9-4D0F-B230-457BDB180E86}">
      <dgm:prSet/>
      <dgm:spPr/>
      <dgm:t>
        <a:bodyPr/>
        <a:lstStyle/>
        <a:p>
          <a:endParaRPr lang="en-CA"/>
        </a:p>
      </dgm:t>
    </dgm:pt>
    <dgm:pt modelId="{88FD2C2D-A3BA-44B7-AF4A-8977AD14A467}">
      <dgm:prSet phldrT="[Text]" custT="1"/>
      <dgm:spPr/>
      <dgm:t>
        <a:bodyPr/>
        <a:lstStyle/>
        <a:p>
          <a:pPr algn="l"/>
          <a:r>
            <a:rPr lang="en-CA" sz="1800" dirty="0"/>
            <a:t>Completed</a:t>
          </a:r>
        </a:p>
      </dgm:t>
    </dgm:pt>
    <dgm:pt modelId="{4051712C-E9A1-4DDF-A9C4-DB7AF97F472F}" type="parTrans" cxnId="{92731369-C740-4018-B202-92F7C37A76AB}">
      <dgm:prSet/>
      <dgm:spPr/>
      <dgm:t>
        <a:bodyPr/>
        <a:lstStyle/>
        <a:p>
          <a:endParaRPr lang="en-CA"/>
        </a:p>
      </dgm:t>
    </dgm:pt>
    <dgm:pt modelId="{7FCEF3D1-ED69-46E3-A65E-27B21A41202B}" type="sibTrans" cxnId="{92731369-C740-4018-B202-92F7C37A76AB}">
      <dgm:prSet/>
      <dgm:spPr/>
      <dgm:t>
        <a:bodyPr/>
        <a:lstStyle/>
        <a:p>
          <a:endParaRPr lang="en-CA"/>
        </a:p>
      </dgm:t>
    </dgm:pt>
    <dgm:pt modelId="{65C1663A-D98C-4704-BCFC-3AB07BBA2910}">
      <dgm:prSet phldrT="[Text]" custT="1"/>
      <dgm:spPr/>
      <dgm:t>
        <a:bodyPr/>
        <a:lstStyle/>
        <a:p>
          <a:pPr algn="ctr"/>
          <a:r>
            <a:rPr lang="en-US" sz="1800" b="1" dirty="0">
              <a:latin typeface="DM Serif Display" pitchFamily="2" charset="0"/>
            </a:rPr>
            <a:t>Analysis</a:t>
          </a:r>
          <a:endParaRPr lang="en-CA" sz="1800" b="1" dirty="0">
            <a:latin typeface="DM Serif Display" pitchFamily="2" charset="0"/>
          </a:endParaRPr>
        </a:p>
      </dgm:t>
    </dgm:pt>
    <dgm:pt modelId="{C3C0DE5B-C1D4-413B-A03D-E1D9AFB008AB}" type="parTrans" cxnId="{0B38D7F5-5C10-4D20-8CFA-21001AB9683A}">
      <dgm:prSet/>
      <dgm:spPr/>
      <dgm:t>
        <a:bodyPr/>
        <a:lstStyle/>
        <a:p>
          <a:endParaRPr lang="en-CA"/>
        </a:p>
      </dgm:t>
    </dgm:pt>
    <dgm:pt modelId="{CDB1463A-6D4C-4DCF-A7ED-C23B8953728F}" type="sibTrans" cxnId="{0B38D7F5-5C10-4D20-8CFA-21001AB9683A}">
      <dgm:prSet/>
      <dgm:spPr/>
      <dgm:t>
        <a:bodyPr/>
        <a:lstStyle/>
        <a:p>
          <a:endParaRPr lang="en-CA"/>
        </a:p>
      </dgm:t>
    </dgm:pt>
    <dgm:pt modelId="{FB6F69D4-7E9A-44E1-8784-DDE3EA5931EE}">
      <dgm:prSet phldrT="[Text]" custT="1"/>
      <dgm:spPr/>
      <dgm:t>
        <a:bodyPr/>
        <a:lstStyle/>
        <a:p>
          <a:pPr algn="l"/>
          <a:r>
            <a:rPr lang="en-CA" sz="1800" dirty="0"/>
            <a:t>SAP completed</a:t>
          </a:r>
        </a:p>
        <a:p>
          <a:pPr algn="l"/>
          <a:endParaRPr lang="en-CA" sz="1800" dirty="0"/>
        </a:p>
        <a:p>
          <a:pPr algn="l"/>
          <a:r>
            <a:rPr lang="en-CA" sz="1800" dirty="0"/>
            <a:t>Data curation in process</a:t>
          </a:r>
        </a:p>
        <a:p>
          <a:pPr algn="l"/>
          <a:endParaRPr lang="en-CA" sz="1800" dirty="0"/>
        </a:p>
        <a:p>
          <a:pPr algn="l"/>
          <a:r>
            <a:rPr lang="en-CA" sz="1800" dirty="0"/>
            <a:t>Statistical models developed with mock data</a:t>
          </a:r>
        </a:p>
      </dgm:t>
    </dgm:pt>
    <dgm:pt modelId="{B4825D67-44D2-4140-8A29-02DD66EA7CA3}" type="parTrans" cxnId="{7D7669A8-1535-4B0E-B459-34452C03A7A1}">
      <dgm:prSet/>
      <dgm:spPr/>
      <dgm:t>
        <a:bodyPr/>
        <a:lstStyle/>
        <a:p>
          <a:endParaRPr lang="en-CA"/>
        </a:p>
      </dgm:t>
    </dgm:pt>
    <dgm:pt modelId="{80729357-C746-4C66-A568-6B8EA8C373AE}" type="sibTrans" cxnId="{7D7669A8-1535-4B0E-B459-34452C03A7A1}">
      <dgm:prSet/>
      <dgm:spPr/>
      <dgm:t>
        <a:bodyPr/>
        <a:lstStyle/>
        <a:p>
          <a:endParaRPr lang="en-CA"/>
        </a:p>
      </dgm:t>
    </dgm:pt>
    <dgm:pt modelId="{079E8BFF-162A-B64F-AD39-FE0E69B8A387}" type="pres">
      <dgm:prSet presAssocID="{D31A6E8E-DCE4-48A4-AED3-DB818F4779D1}" presName="Name0" presStyleCnt="0">
        <dgm:presLayoutVars>
          <dgm:dir/>
        </dgm:presLayoutVars>
      </dgm:prSet>
      <dgm:spPr/>
    </dgm:pt>
    <dgm:pt modelId="{01144015-F539-154E-9B95-C4486C77184E}" type="pres">
      <dgm:prSet presAssocID="{391DA516-E910-4D50-8B60-BE2052BC4382}" presName="composite" presStyleCnt="0"/>
      <dgm:spPr/>
    </dgm:pt>
    <dgm:pt modelId="{DD980493-50C8-1F4F-B533-348A844840A9}" type="pres">
      <dgm:prSet presAssocID="{391DA516-E910-4D50-8B60-BE2052BC4382}" presName="Accent" presStyleLbl="alignAcc1" presStyleIdx="0" presStyleCnt="4"/>
      <dgm:spPr/>
    </dgm:pt>
    <dgm:pt modelId="{1AEC92FC-5EEE-5A4C-AE16-D3F247673BAE}" type="pres">
      <dgm:prSet presAssocID="{391DA516-E910-4D50-8B60-BE2052BC4382}" presName="Image" presStyleLbl="node1" presStyleIdx="0" presStyleCnt="4" custScaleY="34984" custLinFactY="79088" custLinFactNeighborX="6016" custLinFactNeighborY="100000"/>
      <dgm:spPr/>
    </dgm:pt>
    <dgm:pt modelId="{43F5B87E-EF5A-EE47-BCD7-38753968D86D}" type="pres">
      <dgm:prSet presAssocID="{391DA516-E910-4D50-8B60-BE2052BC4382}" presName="Child" presStyleLbl="revTx" presStyleIdx="0" presStyleCnt="4" custLinFactNeighborX="-1963" custLinFactNeighborY="-72619">
        <dgm:presLayoutVars>
          <dgm:bulletEnabled val="1"/>
        </dgm:presLayoutVars>
      </dgm:prSet>
      <dgm:spPr/>
    </dgm:pt>
    <dgm:pt modelId="{9CEB0E2B-5D35-DD4A-B811-F1A405CC3E75}" type="pres">
      <dgm:prSet presAssocID="{391DA516-E910-4D50-8B60-BE2052BC4382}" presName="Parent" presStyleLbl="alignNode1" presStyleIdx="0" presStyleCnt="4">
        <dgm:presLayoutVars>
          <dgm:bulletEnabled val="1"/>
        </dgm:presLayoutVars>
      </dgm:prSet>
      <dgm:spPr/>
    </dgm:pt>
    <dgm:pt modelId="{CB452890-818A-E94A-B7D1-DF288942E57D}" type="pres">
      <dgm:prSet presAssocID="{CA476267-1BF0-4E55-AC57-335CD790237F}" presName="sibTrans" presStyleCnt="0"/>
      <dgm:spPr/>
    </dgm:pt>
    <dgm:pt modelId="{4E3E1B76-2E54-A44B-A59F-33F59606A23A}" type="pres">
      <dgm:prSet presAssocID="{759F5EFB-D7B9-4D4D-98E2-17DB7E590AE1}" presName="composite" presStyleCnt="0"/>
      <dgm:spPr/>
    </dgm:pt>
    <dgm:pt modelId="{5FF902C0-0E33-FE4B-87F2-B3DED59180A0}" type="pres">
      <dgm:prSet presAssocID="{759F5EFB-D7B9-4D4D-98E2-17DB7E590AE1}" presName="Accent" presStyleLbl="alignAcc1" presStyleIdx="1" presStyleCnt="4"/>
      <dgm:spPr/>
    </dgm:pt>
    <dgm:pt modelId="{349B4270-81F4-814B-BB52-EEB0CFB97368}" type="pres">
      <dgm:prSet presAssocID="{759F5EFB-D7B9-4D4D-98E2-17DB7E590AE1}" presName="Image" presStyleLbl="node1" presStyleIdx="1" presStyleCnt="4" custScaleY="33305" custLinFactY="100000" custLinFactNeighborX="-2366" custLinFactNeighborY="113993"/>
      <dgm:spPr/>
    </dgm:pt>
    <dgm:pt modelId="{8D13CBE2-1901-1540-B74A-C981D30D1FA9}" type="pres">
      <dgm:prSet presAssocID="{759F5EFB-D7B9-4D4D-98E2-17DB7E590AE1}" presName="Child" presStyleLbl="revTx" presStyleIdx="1" presStyleCnt="4" custLinFactNeighborX="-1963" custLinFactNeighborY="-72979">
        <dgm:presLayoutVars>
          <dgm:bulletEnabled val="1"/>
        </dgm:presLayoutVars>
      </dgm:prSet>
      <dgm:spPr/>
    </dgm:pt>
    <dgm:pt modelId="{DEB1D9F6-1CD0-FB4D-B6B5-0A61352C35B8}" type="pres">
      <dgm:prSet presAssocID="{759F5EFB-D7B9-4D4D-98E2-17DB7E590AE1}" presName="Parent" presStyleLbl="alignNode1" presStyleIdx="1" presStyleCnt="4">
        <dgm:presLayoutVars>
          <dgm:bulletEnabled val="1"/>
        </dgm:presLayoutVars>
      </dgm:prSet>
      <dgm:spPr/>
    </dgm:pt>
    <dgm:pt modelId="{1A42E05E-256A-274C-B713-670CF664F564}" type="pres">
      <dgm:prSet presAssocID="{8AE2940F-C801-43B8-9715-B33D57D187D1}" presName="sibTrans" presStyleCnt="0"/>
      <dgm:spPr/>
    </dgm:pt>
    <dgm:pt modelId="{256100B3-1A96-0A40-9D14-4157201C66AC}" type="pres">
      <dgm:prSet presAssocID="{F76C78A0-6E55-4ABA-B93E-4278059EF8B5}" presName="composite" presStyleCnt="0"/>
      <dgm:spPr/>
    </dgm:pt>
    <dgm:pt modelId="{9238C50D-ED2E-344E-B140-B57A27E38FF8}" type="pres">
      <dgm:prSet presAssocID="{F76C78A0-6E55-4ABA-B93E-4278059EF8B5}" presName="Accent" presStyleLbl="alignAcc1" presStyleIdx="2" presStyleCnt="4"/>
      <dgm:spPr/>
    </dgm:pt>
    <dgm:pt modelId="{8E5B8102-5525-A143-811F-B22D7163C959}" type="pres">
      <dgm:prSet presAssocID="{F76C78A0-6E55-4ABA-B93E-4278059EF8B5}" presName="Image" presStyleLbl="node1" presStyleIdx="2" presStyleCnt="4" custScaleY="33306" custLinFactY="100000" custLinFactNeighborX="-3415" custLinFactNeighborY="117651"/>
      <dgm:spPr/>
    </dgm:pt>
    <dgm:pt modelId="{033F489C-3DFE-8044-9E7F-0BBFE335095F}" type="pres">
      <dgm:prSet presAssocID="{F76C78A0-6E55-4ABA-B93E-4278059EF8B5}" presName="Child" presStyleLbl="revTx" presStyleIdx="2" presStyleCnt="4" custLinFactNeighborX="-1963" custLinFactNeighborY="-72979">
        <dgm:presLayoutVars>
          <dgm:bulletEnabled val="1"/>
        </dgm:presLayoutVars>
      </dgm:prSet>
      <dgm:spPr/>
    </dgm:pt>
    <dgm:pt modelId="{6A03719E-F6F0-544B-8800-3A686E03839E}" type="pres">
      <dgm:prSet presAssocID="{F76C78A0-6E55-4ABA-B93E-4278059EF8B5}" presName="Parent" presStyleLbl="alignNode1" presStyleIdx="2" presStyleCnt="4">
        <dgm:presLayoutVars>
          <dgm:bulletEnabled val="1"/>
        </dgm:presLayoutVars>
      </dgm:prSet>
      <dgm:spPr/>
    </dgm:pt>
    <dgm:pt modelId="{68223205-149F-5D43-826A-D199B3EEBE01}" type="pres">
      <dgm:prSet presAssocID="{E1F2A91A-AA17-4EC8-8498-7C51266C15A7}" presName="sibTrans" presStyleCnt="0"/>
      <dgm:spPr/>
    </dgm:pt>
    <dgm:pt modelId="{ED030F89-8696-CC42-BE72-D540EAABB02F}" type="pres">
      <dgm:prSet presAssocID="{65C1663A-D98C-4704-BCFC-3AB07BBA2910}" presName="composite" presStyleCnt="0"/>
      <dgm:spPr/>
    </dgm:pt>
    <dgm:pt modelId="{147D2B96-6A26-0D46-89D1-4B332EA5594A}" type="pres">
      <dgm:prSet presAssocID="{65C1663A-D98C-4704-BCFC-3AB07BBA2910}" presName="Accent" presStyleLbl="alignAcc1" presStyleIdx="3" presStyleCnt="4"/>
      <dgm:spPr/>
    </dgm:pt>
    <dgm:pt modelId="{56145FA1-C644-2A49-8C7B-6DCC968AF109}" type="pres">
      <dgm:prSet presAssocID="{65C1663A-D98C-4704-BCFC-3AB07BBA2910}" presName="Image" presStyleLbl="node1" presStyleIdx="3" presStyleCnt="4" custScaleY="33167" custLinFactY="85091" custLinFactNeighborX="-2366" custLinFactNeighborY="100000"/>
      <dgm:spPr/>
    </dgm:pt>
    <dgm:pt modelId="{EEE388B0-BCEE-2F4B-810B-9EF62C05AD79}" type="pres">
      <dgm:prSet presAssocID="{65C1663A-D98C-4704-BCFC-3AB07BBA2910}" presName="Child" presStyleLbl="revTx" presStyleIdx="3" presStyleCnt="4" custLinFactNeighborX="-2366" custLinFactNeighborY="-72979">
        <dgm:presLayoutVars>
          <dgm:bulletEnabled val="1"/>
        </dgm:presLayoutVars>
      </dgm:prSet>
      <dgm:spPr/>
    </dgm:pt>
    <dgm:pt modelId="{A057CB02-18F6-E949-A3C3-6E26D5B89FC0}" type="pres">
      <dgm:prSet presAssocID="{65C1663A-D98C-4704-BCFC-3AB07BBA2910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F8EA9711-849A-9941-B975-155EB1638D53}" type="presOf" srcId="{65C1663A-D98C-4704-BCFC-3AB07BBA2910}" destId="{A057CB02-18F6-E949-A3C3-6E26D5B89FC0}" srcOrd="0" destOrd="0" presId="urn:microsoft.com/office/officeart/2008/layout/TitlePictureLineup"/>
    <dgm:cxn modelId="{ECEE4923-0A68-4C67-8B96-6124811BCFB7}" srcId="{D31A6E8E-DCE4-48A4-AED3-DB818F4779D1}" destId="{391DA516-E910-4D50-8B60-BE2052BC4382}" srcOrd="0" destOrd="0" parTransId="{060048D0-9639-41FD-A950-BCD99C263B16}" sibTransId="{CA476267-1BF0-4E55-AC57-335CD790237F}"/>
    <dgm:cxn modelId="{EFB7A624-826A-BC41-B623-B3D555448DEB}" type="presOf" srcId="{391DA516-E910-4D50-8B60-BE2052BC4382}" destId="{9CEB0E2B-5D35-DD4A-B811-F1A405CC3E75}" srcOrd="0" destOrd="0" presId="urn:microsoft.com/office/officeart/2008/layout/TitlePictureLineup"/>
    <dgm:cxn modelId="{6C1C553A-B887-4D4F-91A6-0DF6EF6F7728}" srcId="{D31A6E8E-DCE4-48A4-AED3-DB818F4779D1}" destId="{759F5EFB-D7B9-4D4D-98E2-17DB7E590AE1}" srcOrd="1" destOrd="0" parTransId="{C020ECAF-447E-42CC-A047-2F73C3F825CC}" sibTransId="{8AE2940F-C801-43B8-9715-B33D57D187D1}"/>
    <dgm:cxn modelId="{0FD21340-EFE4-0A48-AE31-445138AA4157}" type="presOf" srcId="{759F5EFB-D7B9-4D4D-98E2-17DB7E590AE1}" destId="{DEB1D9F6-1CD0-FB4D-B6B5-0A61352C35B8}" srcOrd="0" destOrd="0" presId="urn:microsoft.com/office/officeart/2008/layout/TitlePictureLineup"/>
    <dgm:cxn modelId="{602B1D5D-D717-46B5-90E1-3003C7236C5F}" srcId="{759F5EFB-D7B9-4D4D-98E2-17DB7E590AE1}" destId="{5E0F45FF-8C80-4865-A2D2-4AAFB761DDD5}" srcOrd="0" destOrd="0" parTransId="{17BB0042-39BA-45D7-B00D-CF73A3478532}" sibTransId="{F30E2017-1C13-4A10-9932-2FA1A3CFBA21}"/>
    <dgm:cxn modelId="{92731369-C740-4018-B202-92F7C37A76AB}" srcId="{F76C78A0-6E55-4ABA-B93E-4278059EF8B5}" destId="{88FD2C2D-A3BA-44B7-AF4A-8977AD14A467}" srcOrd="0" destOrd="0" parTransId="{4051712C-E9A1-4DDF-A9C4-DB7AF97F472F}" sibTransId="{7FCEF3D1-ED69-46E3-A65E-27B21A41202B}"/>
    <dgm:cxn modelId="{B6EF816F-9A56-4642-AD85-C62B6444F080}" type="presOf" srcId="{D31A6E8E-DCE4-48A4-AED3-DB818F4779D1}" destId="{079E8BFF-162A-B64F-AD39-FE0E69B8A387}" srcOrd="0" destOrd="0" presId="urn:microsoft.com/office/officeart/2008/layout/TitlePictureLineup"/>
    <dgm:cxn modelId="{6C44C173-22A9-4D0F-B230-457BDB180E86}" srcId="{D31A6E8E-DCE4-48A4-AED3-DB818F4779D1}" destId="{F76C78A0-6E55-4ABA-B93E-4278059EF8B5}" srcOrd="2" destOrd="0" parTransId="{36FD775C-8547-46E5-B157-996CE98BA42C}" sibTransId="{E1F2A91A-AA17-4EC8-8498-7C51266C15A7}"/>
    <dgm:cxn modelId="{E476B67B-1925-244C-B6D5-AA99184E5E01}" type="presOf" srcId="{5E0F45FF-8C80-4865-A2D2-4AAFB761DDD5}" destId="{8D13CBE2-1901-1540-B74A-C981D30D1FA9}" srcOrd="0" destOrd="0" presId="urn:microsoft.com/office/officeart/2008/layout/TitlePictureLineup"/>
    <dgm:cxn modelId="{04A71E80-F2D4-4C4A-9C1F-DDFB5A5E6F13}" type="presOf" srcId="{6DBF4B88-E277-48A2-8A30-CDF23D30FB6B}" destId="{43F5B87E-EF5A-EE47-BCD7-38753968D86D}" srcOrd="0" destOrd="0" presId="urn:microsoft.com/office/officeart/2008/layout/TitlePictureLineup"/>
    <dgm:cxn modelId="{7D7669A8-1535-4B0E-B459-34452C03A7A1}" srcId="{65C1663A-D98C-4704-BCFC-3AB07BBA2910}" destId="{FB6F69D4-7E9A-44E1-8784-DDE3EA5931EE}" srcOrd="0" destOrd="0" parTransId="{B4825D67-44D2-4140-8A29-02DD66EA7CA3}" sibTransId="{80729357-C746-4C66-A568-6B8EA8C373AE}"/>
    <dgm:cxn modelId="{1D521FC3-88A3-024A-9015-2BDF9DB2DF87}" type="presOf" srcId="{88FD2C2D-A3BA-44B7-AF4A-8977AD14A467}" destId="{033F489C-3DFE-8044-9E7F-0BBFE335095F}" srcOrd="0" destOrd="0" presId="urn:microsoft.com/office/officeart/2008/layout/TitlePictureLineup"/>
    <dgm:cxn modelId="{DC409FE1-633C-0A45-9F7E-6E7D43D0F6F5}" type="presOf" srcId="{FB6F69D4-7E9A-44E1-8784-DDE3EA5931EE}" destId="{EEE388B0-BCEE-2F4B-810B-9EF62C05AD79}" srcOrd="0" destOrd="0" presId="urn:microsoft.com/office/officeart/2008/layout/TitlePictureLineup"/>
    <dgm:cxn modelId="{824EC1E1-7F02-4735-8668-B1DB4C4F9F9E}" srcId="{391DA516-E910-4D50-8B60-BE2052BC4382}" destId="{6DBF4B88-E277-48A2-8A30-CDF23D30FB6B}" srcOrd="0" destOrd="0" parTransId="{D1F978EE-C45E-40FB-8D6A-EF1787686799}" sibTransId="{0994108A-B675-4ED0-AAC7-7C48820C1C84}"/>
    <dgm:cxn modelId="{FCA03DF5-6229-6440-8BA2-2D3E05E58910}" type="presOf" srcId="{F76C78A0-6E55-4ABA-B93E-4278059EF8B5}" destId="{6A03719E-F6F0-544B-8800-3A686E03839E}" srcOrd="0" destOrd="0" presId="urn:microsoft.com/office/officeart/2008/layout/TitlePictureLineup"/>
    <dgm:cxn modelId="{0B38D7F5-5C10-4D20-8CFA-21001AB9683A}" srcId="{D31A6E8E-DCE4-48A4-AED3-DB818F4779D1}" destId="{65C1663A-D98C-4704-BCFC-3AB07BBA2910}" srcOrd="3" destOrd="0" parTransId="{C3C0DE5B-C1D4-413B-A03D-E1D9AFB008AB}" sibTransId="{CDB1463A-6D4C-4DCF-A7ED-C23B8953728F}"/>
    <dgm:cxn modelId="{9EF3D7F3-CD04-864C-9601-DB073D1D5BBB}" type="presParOf" srcId="{079E8BFF-162A-B64F-AD39-FE0E69B8A387}" destId="{01144015-F539-154E-9B95-C4486C77184E}" srcOrd="0" destOrd="0" presId="urn:microsoft.com/office/officeart/2008/layout/TitlePictureLineup"/>
    <dgm:cxn modelId="{E34CC773-BDA1-9F43-908B-0970F207DF71}" type="presParOf" srcId="{01144015-F539-154E-9B95-C4486C77184E}" destId="{DD980493-50C8-1F4F-B533-348A844840A9}" srcOrd="0" destOrd="0" presId="urn:microsoft.com/office/officeart/2008/layout/TitlePictureLineup"/>
    <dgm:cxn modelId="{9C6AC512-C302-4F46-A604-87DE263CE05D}" type="presParOf" srcId="{01144015-F539-154E-9B95-C4486C77184E}" destId="{1AEC92FC-5EEE-5A4C-AE16-D3F247673BAE}" srcOrd="1" destOrd="0" presId="urn:microsoft.com/office/officeart/2008/layout/TitlePictureLineup"/>
    <dgm:cxn modelId="{9AED1B78-A226-6C47-9BE0-6E7485B1ED71}" type="presParOf" srcId="{01144015-F539-154E-9B95-C4486C77184E}" destId="{43F5B87E-EF5A-EE47-BCD7-38753968D86D}" srcOrd="2" destOrd="0" presId="urn:microsoft.com/office/officeart/2008/layout/TitlePictureLineup"/>
    <dgm:cxn modelId="{77300E21-9FC5-6440-8BAE-BA3A4F5DBA24}" type="presParOf" srcId="{01144015-F539-154E-9B95-C4486C77184E}" destId="{9CEB0E2B-5D35-DD4A-B811-F1A405CC3E75}" srcOrd="3" destOrd="0" presId="urn:microsoft.com/office/officeart/2008/layout/TitlePictureLineup"/>
    <dgm:cxn modelId="{067CDFC5-3690-014C-B822-1B5DDFB05397}" type="presParOf" srcId="{079E8BFF-162A-B64F-AD39-FE0E69B8A387}" destId="{CB452890-818A-E94A-B7D1-DF288942E57D}" srcOrd="1" destOrd="0" presId="urn:microsoft.com/office/officeart/2008/layout/TitlePictureLineup"/>
    <dgm:cxn modelId="{529085DB-C917-0647-8F95-7EB4728FCF85}" type="presParOf" srcId="{079E8BFF-162A-B64F-AD39-FE0E69B8A387}" destId="{4E3E1B76-2E54-A44B-A59F-33F59606A23A}" srcOrd="2" destOrd="0" presId="urn:microsoft.com/office/officeart/2008/layout/TitlePictureLineup"/>
    <dgm:cxn modelId="{EC76D000-B8E8-3B4F-9E34-DCF5705919F0}" type="presParOf" srcId="{4E3E1B76-2E54-A44B-A59F-33F59606A23A}" destId="{5FF902C0-0E33-FE4B-87F2-B3DED59180A0}" srcOrd="0" destOrd="0" presId="urn:microsoft.com/office/officeart/2008/layout/TitlePictureLineup"/>
    <dgm:cxn modelId="{9382DB2C-3099-2841-B989-E58B95DC5A9D}" type="presParOf" srcId="{4E3E1B76-2E54-A44B-A59F-33F59606A23A}" destId="{349B4270-81F4-814B-BB52-EEB0CFB97368}" srcOrd="1" destOrd="0" presId="urn:microsoft.com/office/officeart/2008/layout/TitlePictureLineup"/>
    <dgm:cxn modelId="{C2E22D28-318A-B444-8928-E4A353C37401}" type="presParOf" srcId="{4E3E1B76-2E54-A44B-A59F-33F59606A23A}" destId="{8D13CBE2-1901-1540-B74A-C981D30D1FA9}" srcOrd="2" destOrd="0" presId="urn:microsoft.com/office/officeart/2008/layout/TitlePictureLineup"/>
    <dgm:cxn modelId="{999BE859-97AD-C146-BC09-32C9887EC169}" type="presParOf" srcId="{4E3E1B76-2E54-A44B-A59F-33F59606A23A}" destId="{DEB1D9F6-1CD0-FB4D-B6B5-0A61352C35B8}" srcOrd="3" destOrd="0" presId="urn:microsoft.com/office/officeart/2008/layout/TitlePictureLineup"/>
    <dgm:cxn modelId="{6C9FE8A2-E2DD-E942-B3E8-E35FB5026618}" type="presParOf" srcId="{079E8BFF-162A-B64F-AD39-FE0E69B8A387}" destId="{1A42E05E-256A-274C-B713-670CF664F564}" srcOrd="3" destOrd="0" presId="urn:microsoft.com/office/officeart/2008/layout/TitlePictureLineup"/>
    <dgm:cxn modelId="{201E7021-33DE-A845-BE16-A7CAB255814D}" type="presParOf" srcId="{079E8BFF-162A-B64F-AD39-FE0E69B8A387}" destId="{256100B3-1A96-0A40-9D14-4157201C66AC}" srcOrd="4" destOrd="0" presId="urn:microsoft.com/office/officeart/2008/layout/TitlePictureLineup"/>
    <dgm:cxn modelId="{30D87B32-22F0-C141-940F-6F6973392501}" type="presParOf" srcId="{256100B3-1A96-0A40-9D14-4157201C66AC}" destId="{9238C50D-ED2E-344E-B140-B57A27E38FF8}" srcOrd="0" destOrd="0" presId="urn:microsoft.com/office/officeart/2008/layout/TitlePictureLineup"/>
    <dgm:cxn modelId="{584338AD-8373-5549-A1BD-8DF85C1F1F01}" type="presParOf" srcId="{256100B3-1A96-0A40-9D14-4157201C66AC}" destId="{8E5B8102-5525-A143-811F-B22D7163C959}" srcOrd="1" destOrd="0" presId="urn:microsoft.com/office/officeart/2008/layout/TitlePictureLineup"/>
    <dgm:cxn modelId="{8A6081AB-71A8-2347-B7C6-173A318A5EED}" type="presParOf" srcId="{256100B3-1A96-0A40-9D14-4157201C66AC}" destId="{033F489C-3DFE-8044-9E7F-0BBFE335095F}" srcOrd="2" destOrd="0" presId="urn:microsoft.com/office/officeart/2008/layout/TitlePictureLineup"/>
    <dgm:cxn modelId="{41E3D983-0001-344F-9353-6B2E84778266}" type="presParOf" srcId="{256100B3-1A96-0A40-9D14-4157201C66AC}" destId="{6A03719E-F6F0-544B-8800-3A686E03839E}" srcOrd="3" destOrd="0" presId="urn:microsoft.com/office/officeart/2008/layout/TitlePictureLineup"/>
    <dgm:cxn modelId="{6AF52E05-A5D2-1D4B-B686-1F22501DFE77}" type="presParOf" srcId="{079E8BFF-162A-B64F-AD39-FE0E69B8A387}" destId="{68223205-149F-5D43-826A-D199B3EEBE01}" srcOrd="5" destOrd="0" presId="urn:microsoft.com/office/officeart/2008/layout/TitlePictureLineup"/>
    <dgm:cxn modelId="{F5EC0C39-8935-9249-94F7-D72F2FA88A2E}" type="presParOf" srcId="{079E8BFF-162A-B64F-AD39-FE0E69B8A387}" destId="{ED030F89-8696-CC42-BE72-D540EAABB02F}" srcOrd="6" destOrd="0" presId="urn:microsoft.com/office/officeart/2008/layout/TitlePictureLineup"/>
    <dgm:cxn modelId="{27ADC9EC-A160-D14E-9FFD-91FE12FDA1A6}" type="presParOf" srcId="{ED030F89-8696-CC42-BE72-D540EAABB02F}" destId="{147D2B96-6A26-0D46-89D1-4B332EA5594A}" srcOrd="0" destOrd="0" presId="urn:microsoft.com/office/officeart/2008/layout/TitlePictureLineup"/>
    <dgm:cxn modelId="{EB552D8E-53D7-F94F-B878-8E8FE7283166}" type="presParOf" srcId="{ED030F89-8696-CC42-BE72-D540EAABB02F}" destId="{56145FA1-C644-2A49-8C7B-6DCC968AF109}" srcOrd="1" destOrd="0" presId="urn:microsoft.com/office/officeart/2008/layout/TitlePictureLineup"/>
    <dgm:cxn modelId="{E3797728-0F31-BA4D-ABFF-96157ECEF7C1}" type="presParOf" srcId="{ED030F89-8696-CC42-BE72-D540EAABB02F}" destId="{EEE388B0-BCEE-2F4B-810B-9EF62C05AD79}" srcOrd="2" destOrd="0" presId="urn:microsoft.com/office/officeart/2008/layout/TitlePictureLineup"/>
    <dgm:cxn modelId="{BB2DABA4-98EB-4D40-9571-86AA2B47B244}" type="presParOf" srcId="{ED030F89-8696-CC42-BE72-D540EAABB02F}" destId="{A057CB02-18F6-E949-A3C3-6E26D5B89FC0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80493-50C8-1F4F-B533-348A844840A9}">
      <dsp:nvSpPr>
        <dsp:cNvPr id="0" name=""/>
        <dsp:cNvSpPr/>
      </dsp:nvSpPr>
      <dsp:spPr>
        <a:xfrm>
          <a:off x="2857" y="859988"/>
          <a:ext cx="0" cy="337997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C92FC-5EEE-5A4C-AE16-D3F247673BAE}">
      <dsp:nvSpPr>
        <dsp:cNvPr id="0" name=""/>
        <dsp:cNvSpPr/>
      </dsp:nvSpPr>
      <dsp:spPr>
        <a:xfrm>
          <a:off x="203690" y="4191006"/>
          <a:ext cx="1777679" cy="53210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5B87E-EF5A-EE47-BCD7-38753968D86D}">
      <dsp:nvSpPr>
        <dsp:cNvPr id="0" name=""/>
        <dsp:cNvSpPr/>
      </dsp:nvSpPr>
      <dsp:spPr>
        <a:xfrm>
          <a:off x="61849" y="1225482"/>
          <a:ext cx="1777679" cy="17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1800" kern="1200" dirty="0"/>
            <a:t>Completed</a:t>
          </a:r>
        </a:p>
      </dsp:txBody>
      <dsp:txXfrm>
        <a:off x="61849" y="1225482"/>
        <a:ext cx="1777679" cy="1746320"/>
      </dsp:txXfrm>
    </dsp:sp>
    <dsp:sp modelId="{9CEB0E2B-5D35-DD4A-B811-F1A405CC3E75}">
      <dsp:nvSpPr>
        <dsp:cNvPr id="0" name=""/>
        <dsp:cNvSpPr/>
      </dsp:nvSpPr>
      <dsp:spPr>
        <a:xfrm>
          <a:off x="2857" y="484435"/>
          <a:ext cx="1877764" cy="37555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DM Serif Display" pitchFamily="2" charset="0"/>
            </a:rPr>
            <a:t>Recruitment</a:t>
          </a:r>
          <a:endParaRPr lang="en-CA" sz="1800" b="1" kern="1200" dirty="0">
            <a:latin typeface="DM Serif Display" pitchFamily="2" charset="0"/>
          </a:endParaRPr>
        </a:p>
      </dsp:txBody>
      <dsp:txXfrm>
        <a:off x="2857" y="484435"/>
        <a:ext cx="1877764" cy="375552"/>
      </dsp:txXfrm>
    </dsp:sp>
    <dsp:sp modelId="{5FF902C0-0E33-FE4B-87F2-B3DED59180A0}">
      <dsp:nvSpPr>
        <dsp:cNvPr id="0" name=""/>
        <dsp:cNvSpPr/>
      </dsp:nvSpPr>
      <dsp:spPr>
        <a:xfrm>
          <a:off x="2219831" y="859988"/>
          <a:ext cx="0" cy="337997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08973"/>
              <a:satOff val="3297"/>
              <a:lumOff val="20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B4270-81F4-814B-BB52-EEB0CFB97368}">
      <dsp:nvSpPr>
        <dsp:cNvPr id="0" name=""/>
        <dsp:cNvSpPr/>
      </dsp:nvSpPr>
      <dsp:spPr>
        <a:xfrm>
          <a:off x="2271659" y="4217834"/>
          <a:ext cx="1777679" cy="506565"/>
        </a:xfrm>
        <a:prstGeom prst="rect">
          <a:avLst/>
        </a:prstGeom>
        <a:solidFill>
          <a:schemeClr val="accent1">
            <a:shade val="50000"/>
            <a:hueOff val="208973"/>
            <a:satOff val="3297"/>
            <a:lumOff val="20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3CBE2-1901-1540-B74A-C981D30D1FA9}">
      <dsp:nvSpPr>
        <dsp:cNvPr id="0" name=""/>
        <dsp:cNvSpPr/>
      </dsp:nvSpPr>
      <dsp:spPr>
        <a:xfrm>
          <a:off x="2278823" y="1219195"/>
          <a:ext cx="1777679" cy="17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Completed</a:t>
          </a:r>
          <a:endParaRPr lang="en-CA" sz="1800" kern="1200" dirty="0"/>
        </a:p>
      </dsp:txBody>
      <dsp:txXfrm>
        <a:off x="2278823" y="1219195"/>
        <a:ext cx="1777679" cy="1746320"/>
      </dsp:txXfrm>
    </dsp:sp>
    <dsp:sp modelId="{DEB1D9F6-1CD0-FB4D-B6B5-0A61352C35B8}">
      <dsp:nvSpPr>
        <dsp:cNvPr id="0" name=""/>
        <dsp:cNvSpPr/>
      </dsp:nvSpPr>
      <dsp:spPr>
        <a:xfrm>
          <a:off x="2219831" y="484435"/>
          <a:ext cx="1877764" cy="375552"/>
        </a:xfrm>
        <a:prstGeom prst="rect">
          <a:avLst/>
        </a:prstGeom>
        <a:solidFill>
          <a:schemeClr val="accent1">
            <a:shade val="50000"/>
            <a:hueOff val="208973"/>
            <a:satOff val="3297"/>
            <a:lumOff val="20440"/>
            <a:alphaOff val="0"/>
          </a:schemeClr>
        </a:solidFill>
        <a:ln w="25400" cap="flat" cmpd="sng" algn="ctr">
          <a:solidFill>
            <a:schemeClr val="accent1">
              <a:shade val="50000"/>
              <a:hueOff val="208973"/>
              <a:satOff val="3297"/>
              <a:lumOff val="20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DM Serif Display" pitchFamily="2" charset="0"/>
            </a:rPr>
            <a:t>Enrolment</a:t>
          </a:r>
          <a:endParaRPr lang="en-CA" sz="1800" b="1" kern="1200" dirty="0">
            <a:latin typeface="DM Serif Display" pitchFamily="2" charset="0"/>
          </a:endParaRPr>
        </a:p>
      </dsp:txBody>
      <dsp:txXfrm>
        <a:off x="2219831" y="484435"/>
        <a:ext cx="1877764" cy="375552"/>
      </dsp:txXfrm>
    </dsp:sp>
    <dsp:sp modelId="{9238C50D-ED2E-344E-B140-B57A27E38FF8}">
      <dsp:nvSpPr>
        <dsp:cNvPr id="0" name=""/>
        <dsp:cNvSpPr/>
      </dsp:nvSpPr>
      <dsp:spPr>
        <a:xfrm>
          <a:off x="4436804" y="859988"/>
          <a:ext cx="0" cy="337997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417946"/>
              <a:satOff val="6594"/>
              <a:lumOff val="408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B8102-5525-A143-811F-B22D7163C959}">
      <dsp:nvSpPr>
        <dsp:cNvPr id="0" name=""/>
        <dsp:cNvSpPr/>
      </dsp:nvSpPr>
      <dsp:spPr>
        <a:xfrm>
          <a:off x="4469984" y="4217819"/>
          <a:ext cx="1777679" cy="506580"/>
        </a:xfrm>
        <a:prstGeom prst="rect">
          <a:avLst/>
        </a:prstGeom>
        <a:solidFill>
          <a:schemeClr val="accent1">
            <a:shade val="50000"/>
            <a:hueOff val="417946"/>
            <a:satOff val="6594"/>
            <a:lumOff val="408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F489C-3DFE-8044-9E7F-0BBFE335095F}">
      <dsp:nvSpPr>
        <dsp:cNvPr id="0" name=""/>
        <dsp:cNvSpPr/>
      </dsp:nvSpPr>
      <dsp:spPr>
        <a:xfrm>
          <a:off x="4495796" y="1219195"/>
          <a:ext cx="1777679" cy="17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Completed</a:t>
          </a:r>
        </a:p>
      </dsp:txBody>
      <dsp:txXfrm>
        <a:off x="4495796" y="1219195"/>
        <a:ext cx="1777679" cy="1746320"/>
      </dsp:txXfrm>
    </dsp:sp>
    <dsp:sp modelId="{6A03719E-F6F0-544B-8800-3A686E03839E}">
      <dsp:nvSpPr>
        <dsp:cNvPr id="0" name=""/>
        <dsp:cNvSpPr/>
      </dsp:nvSpPr>
      <dsp:spPr>
        <a:xfrm>
          <a:off x="4436804" y="484435"/>
          <a:ext cx="1877764" cy="375552"/>
        </a:xfrm>
        <a:prstGeom prst="rect">
          <a:avLst/>
        </a:prstGeom>
        <a:solidFill>
          <a:schemeClr val="accent1">
            <a:shade val="50000"/>
            <a:hueOff val="417946"/>
            <a:satOff val="6594"/>
            <a:lumOff val="40880"/>
            <a:alphaOff val="0"/>
          </a:schemeClr>
        </a:solidFill>
        <a:ln w="25400" cap="flat" cmpd="sng" algn="ctr">
          <a:solidFill>
            <a:schemeClr val="accent1">
              <a:shade val="50000"/>
              <a:hueOff val="417946"/>
              <a:satOff val="6594"/>
              <a:lumOff val="408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DM Serif Display" pitchFamily="2" charset="0"/>
            </a:rPr>
            <a:t>Treatment</a:t>
          </a:r>
          <a:endParaRPr lang="en-CA" sz="1800" b="1" kern="1200" dirty="0">
            <a:latin typeface="DM Serif Display" pitchFamily="2" charset="0"/>
          </a:endParaRPr>
        </a:p>
      </dsp:txBody>
      <dsp:txXfrm>
        <a:off x="4436804" y="484435"/>
        <a:ext cx="1877764" cy="375552"/>
      </dsp:txXfrm>
    </dsp:sp>
    <dsp:sp modelId="{147D2B96-6A26-0D46-89D1-4B332EA5594A}">
      <dsp:nvSpPr>
        <dsp:cNvPr id="0" name=""/>
        <dsp:cNvSpPr/>
      </dsp:nvSpPr>
      <dsp:spPr>
        <a:xfrm>
          <a:off x="6653778" y="859988"/>
          <a:ext cx="0" cy="337997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08973"/>
              <a:satOff val="3297"/>
              <a:lumOff val="20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45FA1-C644-2A49-8C7B-6DCC968AF109}">
      <dsp:nvSpPr>
        <dsp:cNvPr id="0" name=""/>
        <dsp:cNvSpPr/>
      </dsp:nvSpPr>
      <dsp:spPr>
        <a:xfrm>
          <a:off x="6705606" y="4219933"/>
          <a:ext cx="1777679" cy="504466"/>
        </a:xfrm>
        <a:prstGeom prst="rect">
          <a:avLst/>
        </a:prstGeom>
        <a:solidFill>
          <a:schemeClr val="accent1">
            <a:shade val="50000"/>
            <a:hueOff val="208973"/>
            <a:satOff val="3297"/>
            <a:lumOff val="20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388B0-BCEE-2F4B-810B-9EF62C05AD79}">
      <dsp:nvSpPr>
        <dsp:cNvPr id="0" name=""/>
        <dsp:cNvSpPr/>
      </dsp:nvSpPr>
      <dsp:spPr>
        <a:xfrm>
          <a:off x="6705606" y="1219195"/>
          <a:ext cx="1777679" cy="17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SAP completed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Data curation in process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Statistical models developed with mock data</a:t>
          </a:r>
        </a:p>
      </dsp:txBody>
      <dsp:txXfrm>
        <a:off x="6705606" y="1219195"/>
        <a:ext cx="1777679" cy="1746320"/>
      </dsp:txXfrm>
    </dsp:sp>
    <dsp:sp modelId="{A057CB02-18F6-E949-A3C3-6E26D5B89FC0}">
      <dsp:nvSpPr>
        <dsp:cNvPr id="0" name=""/>
        <dsp:cNvSpPr/>
      </dsp:nvSpPr>
      <dsp:spPr>
        <a:xfrm>
          <a:off x="6653778" y="484435"/>
          <a:ext cx="1877764" cy="375552"/>
        </a:xfrm>
        <a:prstGeom prst="rect">
          <a:avLst/>
        </a:prstGeom>
        <a:solidFill>
          <a:schemeClr val="accent1">
            <a:shade val="50000"/>
            <a:hueOff val="208973"/>
            <a:satOff val="3297"/>
            <a:lumOff val="20440"/>
            <a:alphaOff val="0"/>
          </a:schemeClr>
        </a:solidFill>
        <a:ln w="25400" cap="flat" cmpd="sng" algn="ctr">
          <a:solidFill>
            <a:schemeClr val="accent1">
              <a:shade val="50000"/>
              <a:hueOff val="208973"/>
              <a:satOff val="3297"/>
              <a:lumOff val="20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DM Serif Display" pitchFamily="2" charset="0"/>
            </a:rPr>
            <a:t>Analysis</a:t>
          </a:r>
          <a:endParaRPr lang="en-CA" sz="1800" b="1" kern="1200" dirty="0">
            <a:latin typeface="DM Serif Display" pitchFamily="2" charset="0"/>
          </a:endParaRPr>
        </a:p>
      </dsp:txBody>
      <dsp:txXfrm>
        <a:off x="6653778" y="484435"/>
        <a:ext cx="1877764" cy="375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microsoft.com/office/2007/relationships/hdphoto" Target="../media/hdphoto1.wdp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A6FB11-675F-7CD8-7A11-99F80985637E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0A63401-BC8C-6A3E-4C77-5580C24F0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030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C328537-96AF-2DBC-9EBB-85E0592134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2" y="0"/>
            <a:ext cx="58799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2B426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99E2ABF-315E-ADC5-5FDE-6CBCDC7DE751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5545BFB-8DCA-EA8F-C9D1-9A0EC3D8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6A11E1-8FEF-2200-E938-5FCC575100E8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9DDFE3-1654-4E1B-1889-BD408C8558D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261DC5A-E1D8-03C0-BD47-88894F94E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A7617AE-8148-4CD4-D7A2-B38BFE08F2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9B9F2-76DB-95C0-16C6-B87C4F89B58B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5E0DD-0E86-014D-D2CB-6D117B98645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F97DA3D-CEAF-F452-53DE-51B28C8F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7A648453-3AE4-A127-8F57-9151157A2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47625"/>
            <a:ext cx="9144000" cy="6267964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29BE9F2-5378-5926-2AC8-107236F487BD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4145B16-A3B6-5C24-8AA4-B71C04D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2A4C14-806E-EA8B-B6D1-28997185FE1A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3053D3-6016-5D13-F4E0-18A2D8AECEAC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1B122E1-90B7-B545-73D2-6FABC6F9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2" name="Picture 11" descr="CIHR's leaf identifier - full-colour portrait version">
              <a:extLst>
                <a:ext uri="{FF2B5EF4-FFF2-40B4-BE49-F238E27FC236}">
                  <a16:creationId xmlns:a16="http://schemas.microsoft.com/office/drawing/2014/main" id="{768C975A-FF5A-BF9C-0446-75A96BEE35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C6C279-CD5F-B532-A23B-C0349705505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43B83C-075B-8A22-4956-5A6B6D9B8188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940BE27-5EB1-49B1-AB29-D14FCC29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16346F2D-33A8-EB55-51C1-94425D01D6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0778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4E52DA55-9C2B-8A81-EA2A-B0C7450E16F5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003973F-6046-3F4F-017B-F2C7677F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FCC8A4-6D51-F7C2-2A86-37AF40A02F02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6651B-E350-CAA5-077A-33FE0CBBDF51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3963A4B-8F64-2FBC-3987-DD1EA15AA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11AFB5F-05D0-203E-AED7-5B5CF9E2F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C5C6-6B3C-F4FC-7AC5-66D2CE200055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AF07E2-F052-E57F-7AC9-FD4632F9596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BD654B39-BC7E-0BD5-5DA0-9D461872B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E57548D-D9C1-E79E-C4C6-D7E8654A89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9635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F70816BE-290E-6F44-0E27-8AAC07938473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A72DC53-158D-734A-DB91-CEE7B67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20E3E-3FB0-5F0C-7A3E-A97FC1CD085F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75A428-B228-D841-D5B4-47799DBD55A0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F155823-D5DA-9956-F8D3-3315788F0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D561A061-BC6E-3033-ECF8-0EDF455A25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93A06-F82C-2394-D096-40EFC0BDC72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72DA3F-9CE3-7D84-79E9-510EAF8BDECB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48E29D0-F726-0BED-C87C-EE947BE6A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1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5FAEEE96-6940-65F1-8F02-A298035EB7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A4A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B02EA-A3FC-ECF5-78C8-D553707BB53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AC058-73DB-142C-E8F3-B786CB05006D}"/>
              </a:ext>
            </a:extLst>
          </p:cNvPr>
          <p:cNvGrpSpPr/>
          <p:nvPr userDrawn="1"/>
        </p:nvGrpSpPr>
        <p:grpSpPr>
          <a:xfrm>
            <a:off x="0" y="5924550"/>
            <a:ext cx="9144000" cy="914400"/>
            <a:chOff x="0" y="5943600"/>
            <a:chExt cx="9144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630736-0351-33E6-DBBE-2BDBE27476B9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609CF273-572D-2D86-AE40-C7040142D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5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902AAEE-647D-82BB-D870-F1BA167331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5BADA-AAB2-BAA3-158C-D8399D9AC85A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03136" y="6172200"/>
            <a:ext cx="1990344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6291072"/>
            <a:ext cx="1657350" cy="3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925312"/>
            <a:ext cx="1855007" cy="576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9D4265-A1A7-8275-DAEF-15702B65B16D}"/>
              </a:ext>
            </a:extLst>
          </p:cNvPr>
          <p:cNvGrpSpPr/>
          <p:nvPr userDrawn="1"/>
        </p:nvGrpSpPr>
        <p:grpSpPr>
          <a:xfrm>
            <a:off x="0" y="5950250"/>
            <a:ext cx="9144000" cy="914400"/>
            <a:chOff x="0" y="59436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A0EBF7-50AA-AD96-8698-9E40C149D4A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BDA498-1AFE-3710-E4D4-43105590B182}"/>
                </a:ext>
              </a:extLst>
            </p:cNvPr>
            <p:cNvGrpSpPr/>
            <p:nvPr userDrawn="1"/>
          </p:nvGrpSpPr>
          <p:grpSpPr>
            <a:xfrm>
              <a:off x="6803136" y="6172200"/>
              <a:ext cx="1990344" cy="453613"/>
              <a:chOff x="6163056" y="5867400"/>
              <a:chExt cx="2633848" cy="576072"/>
            </a:xfrm>
          </p:grpSpPr>
          <p:pic>
            <p:nvPicPr>
              <p:cNvPr id="7" name="Picture 6" descr="HHS_RGB.emf">
                <a:extLst>
                  <a:ext uri="{FF2B5EF4-FFF2-40B4-BE49-F238E27FC236}">
                    <a16:creationId xmlns:a16="http://schemas.microsoft.com/office/drawing/2014/main" id="{FF8EFADD-C15D-AC99-B875-236449F49B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8" name="Picture 7" descr="Mac_CMYK_HS-tagline.emf">
                <a:extLst>
                  <a:ext uri="{FF2B5EF4-FFF2-40B4-BE49-F238E27FC236}">
                    <a16:creationId xmlns:a16="http://schemas.microsoft.com/office/drawing/2014/main" id="{2C099CC8-84A1-A355-2ABC-51D4D635FF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pic>
          <p:nvPicPr>
            <p:cNvPr id="5" name="Picture 4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F89D9655-06EC-7528-AAA4-2DBB5F422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1" y="6088383"/>
              <a:ext cx="1695450" cy="574675"/>
            </a:xfrm>
            <a:prstGeom prst="rect">
              <a:avLst/>
            </a:prstGeom>
          </p:spPr>
        </p:pic>
        <p:pic>
          <p:nvPicPr>
            <p:cNvPr id="6" name="Picture 5" descr="PHRI_VisualIdentity_Primary_Colour.emf">
              <a:extLst>
                <a:ext uri="{FF2B5EF4-FFF2-40B4-BE49-F238E27FC236}">
                  <a16:creationId xmlns:a16="http://schemas.microsoft.com/office/drawing/2014/main" id="{6116ACDE-8834-D295-1EAA-29AC1A63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090177"/>
              <a:ext cx="1757064" cy="54565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39D56-E478-FC94-099C-AC4AF688A8B9}"/>
              </a:ext>
            </a:extLst>
          </p:cNvPr>
          <p:cNvGrpSpPr/>
          <p:nvPr userDrawn="1"/>
        </p:nvGrpSpPr>
        <p:grpSpPr>
          <a:xfrm>
            <a:off x="0" y="5981284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1671EB-F545-D39E-7FDD-CFEFC366FE1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82DBE7E-8E51-714E-6473-FEE91A9E6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6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B753CBC-5B8C-EBB7-B8C3-07126BBD97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21" descr="Maple Leaf with solid fill">
            <a:extLst>
              <a:ext uri="{FF2B5EF4-FFF2-40B4-BE49-F238E27FC236}">
                <a16:creationId xmlns:a16="http://schemas.microsoft.com/office/drawing/2014/main" id="{EB8ED9B5-0126-336B-7314-EC4A4DBA6F81}"/>
              </a:ext>
            </a:extLst>
          </p:cNvPr>
          <p:cNvSpPr>
            <a:spLocks noChangeAspect="1"/>
          </p:cNvSpPr>
          <p:nvPr/>
        </p:nvSpPr>
        <p:spPr>
          <a:xfrm rot="20324253">
            <a:off x="4631423" y="-118047"/>
            <a:ext cx="6942170" cy="7094094"/>
          </a:xfrm>
          <a:custGeom>
            <a:avLst/>
            <a:gdLst>
              <a:gd name="connsiteX0" fmla="*/ 4946548 w 6674596"/>
              <a:gd name="connsiteY0" fmla="*/ 4765417 h 6835145"/>
              <a:gd name="connsiteX1" fmla="*/ 6674597 w 6674596"/>
              <a:gd name="connsiteY1" fmla="*/ 3665269 h 6835145"/>
              <a:gd name="connsiteX2" fmla="*/ 6200797 w 6674596"/>
              <a:gd name="connsiteY2" fmla="*/ 3504876 h 6835145"/>
              <a:gd name="connsiteX3" fmla="*/ 6103357 w 6674596"/>
              <a:gd name="connsiteY3" fmla="*/ 3307977 h 6835145"/>
              <a:gd name="connsiteX4" fmla="*/ 6107591 w 6674596"/>
              <a:gd name="connsiteY4" fmla="*/ 3296870 h 6835145"/>
              <a:gd name="connsiteX5" fmla="*/ 6500844 w 6674596"/>
              <a:gd name="connsiteY5" fmla="*/ 2373737 h 6835145"/>
              <a:gd name="connsiteX6" fmla="*/ 5508506 w 6674596"/>
              <a:gd name="connsiteY6" fmla="*/ 2587336 h 6835145"/>
              <a:gd name="connsiteX7" fmla="*/ 5323965 w 6674596"/>
              <a:gd name="connsiteY7" fmla="*/ 2468140 h 6835145"/>
              <a:gd name="connsiteX8" fmla="*/ 5321549 w 6674596"/>
              <a:gd name="connsiteY8" fmla="*/ 2453584 h 6835145"/>
              <a:gd name="connsiteX9" fmla="*/ 5263917 w 6674596"/>
              <a:gd name="connsiteY9" fmla="*/ 1963629 h 6835145"/>
              <a:gd name="connsiteX10" fmla="*/ 4530226 w 6674596"/>
              <a:gd name="connsiteY10" fmla="*/ 2777632 h 6835145"/>
              <a:gd name="connsiteX11" fmla="*/ 4365677 w 6674596"/>
              <a:gd name="connsiteY11" fmla="*/ 2786130 h 6835145"/>
              <a:gd name="connsiteX12" fmla="*/ 4329133 w 6674596"/>
              <a:gd name="connsiteY12" fmla="*/ 2678445 h 6835145"/>
              <a:gd name="connsiteX13" fmla="*/ 4670890 w 6674596"/>
              <a:gd name="connsiteY13" fmla="*/ 833577 h 6835145"/>
              <a:gd name="connsiteX14" fmla="*/ 4075378 w 6674596"/>
              <a:gd name="connsiteY14" fmla="*/ 1230870 h 6835145"/>
              <a:gd name="connsiteX15" fmla="*/ 3859946 w 6674596"/>
              <a:gd name="connsiteY15" fmla="*/ 1187832 h 6835145"/>
              <a:gd name="connsiteX16" fmla="*/ 3846866 w 6674596"/>
              <a:gd name="connsiteY16" fmla="*/ 1163917 h 6835145"/>
              <a:gd name="connsiteX17" fmla="*/ 3337493 w 6674596"/>
              <a:gd name="connsiteY17" fmla="*/ 0 h 6835145"/>
              <a:gd name="connsiteX18" fmla="*/ 2828274 w 6674596"/>
              <a:gd name="connsiteY18" fmla="*/ 1163917 h 6835145"/>
              <a:gd name="connsiteX19" fmla="*/ 2623678 w 6674596"/>
              <a:gd name="connsiteY19" fmla="*/ 1243950 h 6835145"/>
              <a:gd name="connsiteX20" fmla="*/ 2599763 w 6674596"/>
              <a:gd name="connsiteY20" fmla="*/ 1230870 h 6835145"/>
              <a:gd name="connsiteX21" fmla="*/ 2003785 w 6674596"/>
              <a:gd name="connsiteY21" fmla="*/ 833577 h 6835145"/>
              <a:gd name="connsiteX22" fmla="*/ 2345542 w 6674596"/>
              <a:gd name="connsiteY22" fmla="*/ 2678445 h 6835145"/>
              <a:gd name="connsiteX23" fmla="*/ 2252134 w 6674596"/>
              <a:gd name="connsiteY23" fmla="*/ 2814177 h 6835145"/>
              <a:gd name="connsiteX24" fmla="*/ 2144449 w 6674596"/>
              <a:gd name="connsiteY24" fmla="*/ 2777632 h 6835145"/>
              <a:gd name="connsiteX25" fmla="*/ 1410758 w 6674596"/>
              <a:gd name="connsiteY25" fmla="*/ 1963629 h 6835145"/>
              <a:gd name="connsiteX26" fmla="*/ 1353126 w 6674596"/>
              <a:gd name="connsiteY26" fmla="*/ 2453584 h 6835145"/>
              <a:gd name="connsiteX27" fmla="*/ 1180725 w 6674596"/>
              <a:gd name="connsiteY27" fmla="*/ 2589751 h 6835145"/>
              <a:gd name="connsiteX28" fmla="*/ 1166169 w 6674596"/>
              <a:gd name="connsiteY28" fmla="*/ 2587336 h 6835145"/>
              <a:gd name="connsiteX29" fmla="*/ 173753 w 6674596"/>
              <a:gd name="connsiteY29" fmla="*/ 2373737 h 6835145"/>
              <a:gd name="connsiteX30" fmla="*/ 567006 w 6674596"/>
              <a:gd name="connsiteY30" fmla="*/ 3296870 h 6835145"/>
              <a:gd name="connsiteX31" fmla="*/ 484907 w 6674596"/>
              <a:gd name="connsiteY31" fmla="*/ 3500643 h 6835145"/>
              <a:gd name="connsiteX32" fmla="*/ 473800 w 6674596"/>
              <a:gd name="connsiteY32" fmla="*/ 3504876 h 6835145"/>
              <a:gd name="connsiteX33" fmla="*/ 0 w 6674596"/>
              <a:gd name="connsiteY33" fmla="*/ 3665269 h 6835145"/>
              <a:gd name="connsiteX34" fmla="*/ 1728437 w 6674596"/>
              <a:gd name="connsiteY34" fmla="*/ 4765417 h 6835145"/>
              <a:gd name="connsiteX35" fmla="*/ 1789255 w 6674596"/>
              <a:gd name="connsiteY35" fmla="*/ 4954160 h 6835145"/>
              <a:gd name="connsiteX36" fmla="*/ 1503654 w 6674596"/>
              <a:gd name="connsiteY36" fmla="*/ 5668200 h 6835145"/>
              <a:gd name="connsiteX37" fmla="*/ 3082029 w 6674596"/>
              <a:gd name="connsiteY37" fmla="*/ 5305005 h 6835145"/>
              <a:gd name="connsiteX38" fmla="*/ 3175143 w 6674596"/>
              <a:gd name="connsiteY38" fmla="*/ 5363282 h 6835145"/>
              <a:gd name="connsiteX39" fmla="*/ 3177022 w 6674596"/>
              <a:gd name="connsiteY39" fmla="*/ 5384541 h 6835145"/>
              <a:gd name="connsiteX40" fmla="*/ 3104476 w 6674596"/>
              <a:gd name="connsiteY40" fmla="*/ 6835145 h 6835145"/>
              <a:gd name="connsiteX41" fmla="*/ 3570509 w 6674596"/>
              <a:gd name="connsiteY41" fmla="*/ 6835145 h 6835145"/>
              <a:gd name="connsiteX42" fmla="*/ 3497963 w 6674596"/>
              <a:gd name="connsiteY42" fmla="*/ 5384308 h 6835145"/>
              <a:gd name="connsiteX43" fmla="*/ 3571946 w 6674596"/>
              <a:gd name="connsiteY43" fmla="*/ 5303118 h 6835145"/>
              <a:gd name="connsiteX44" fmla="*/ 3592956 w 6674596"/>
              <a:gd name="connsiteY44" fmla="*/ 5305005 h 6835145"/>
              <a:gd name="connsiteX45" fmla="*/ 5171331 w 6674596"/>
              <a:gd name="connsiteY45" fmla="*/ 5668200 h 6835145"/>
              <a:gd name="connsiteX46" fmla="*/ 4885731 w 6674596"/>
              <a:gd name="connsiteY46" fmla="*/ 4954160 h 6835145"/>
              <a:gd name="connsiteX47" fmla="*/ 4946548 w 6674596"/>
              <a:gd name="connsiteY47" fmla="*/ 4765417 h 68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596" h="6835145">
                <a:moveTo>
                  <a:pt x="4946548" y="4765417"/>
                </a:moveTo>
                <a:lnTo>
                  <a:pt x="6674597" y="3665269"/>
                </a:lnTo>
                <a:lnTo>
                  <a:pt x="6200797" y="3504876"/>
                </a:lnTo>
                <a:cubicBezTo>
                  <a:pt x="6119521" y="3477411"/>
                  <a:pt x="6075893" y="3389253"/>
                  <a:pt x="6103357" y="3307977"/>
                </a:cubicBezTo>
                <a:cubicBezTo>
                  <a:pt x="6104624" y="3304226"/>
                  <a:pt x="6106037" y="3300521"/>
                  <a:pt x="6107591" y="3296870"/>
                </a:cubicBezTo>
                <a:lnTo>
                  <a:pt x="6500844" y="2373737"/>
                </a:lnTo>
                <a:lnTo>
                  <a:pt x="5508506" y="2587336"/>
                </a:lnTo>
                <a:cubicBezTo>
                  <a:pt x="5424628" y="2605379"/>
                  <a:pt x="5342008" y="2552018"/>
                  <a:pt x="5323965" y="2468140"/>
                </a:cubicBezTo>
                <a:cubicBezTo>
                  <a:pt x="5322932" y="2463332"/>
                  <a:pt x="5322124" y="2458470"/>
                  <a:pt x="5321549" y="2453584"/>
                </a:cubicBezTo>
                <a:lnTo>
                  <a:pt x="5263917" y="1963629"/>
                </a:lnTo>
                <a:lnTo>
                  <a:pt x="4530226" y="2777632"/>
                </a:lnTo>
                <a:cubicBezTo>
                  <a:pt x="4487133" y="2825416"/>
                  <a:pt x="4413461" y="2829222"/>
                  <a:pt x="4365677" y="2786130"/>
                </a:cubicBezTo>
                <a:cubicBezTo>
                  <a:pt x="4335618" y="2759022"/>
                  <a:pt x="4321777" y="2718252"/>
                  <a:pt x="4329133" y="2678445"/>
                </a:cubicBezTo>
                <a:lnTo>
                  <a:pt x="4670890" y="833577"/>
                </a:lnTo>
                <a:lnTo>
                  <a:pt x="4075378" y="1230870"/>
                </a:lnTo>
                <a:cubicBezTo>
                  <a:pt x="4004005" y="1278475"/>
                  <a:pt x="3907551" y="1259205"/>
                  <a:pt x="3859946" y="1187832"/>
                </a:cubicBezTo>
                <a:cubicBezTo>
                  <a:pt x="3854890" y="1180259"/>
                  <a:pt x="3850517" y="1172258"/>
                  <a:pt x="3846866" y="1163917"/>
                </a:cubicBezTo>
                <a:lnTo>
                  <a:pt x="3337493" y="0"/>
                </a:lnTo>
                <a:lnTo>
                  <a:pt x="2828274" y="1163917"/>
                </a:lnTo>
                <a:cubicBezTo>
                  <a:pt x="2793881" y="1242513"/>
                  <a:pt x="2702275" y="1278343"/>
                  <a:pt x="2623678" y="1243950"/>
                </a:cubicBezTo>
                <a:cubicBezTo>
                  <a:pt x="2615336" y="1240299"/>
                  <a:pt x="2607336" y="1235919"/>
                  <a:pt x="2599763" y="1230870"/>
                </a:cubicBezTo>
                <a:lnTo>
                  <a:pt x="2003785" y="833577"/>
                </a:lnTo>
                <a:lnTo>
                  <a:pt x="2345542" y="2678445"/>
                </a:lnTo>
                <a:cubicBezTo>
                  <a:pt x="2357232" y="2741717"/>
                  <a:pt x="2315413" y="2802487"/>
                  <a:pt x="2252134" y="2814177"/>
                </a:cubicBezTo>
                <a:cubicBezTo>
                  <a:pt x="2212327" y="2821532"/>
                  <a:pt x="2171557" y="2807691"/>
                  <a:pt x="2144449" y="2777632"/>
                </a:cubicBezTo>
                <a:lnTo>
                  <a:pt x="1410758" y="1963629"/>
                </a:lnTo>
                <a:lnTo>
                  <a:pt x="1353126" y="2453584"/>
                </a:lnTo>
                <a:cubicBezTo>
                  <a:pt x="1343122" y="2538791"/>
                  <a:pt x="1265931" y="2599755"/>
                  <a:pt x="1180725" y="2589751"/>
                </a:cubicBezTo>
                <a:cubicBezTo>
                  <a:pt x="1175839" y="2589177"/>
                  <a:pt x="1170977" y="2588369"/>
                  <a:pt x="1166169" y="2587336"/>
                </a:cubicBezTo>
                <a:lnTo>
                  <a:pt x="173753" y="2373737"/>
                </a:lnTo>
                <a:lnTo>
                  <a:pt x="567006" y="3296870"/>
                </a:lnTo>
                <a:cubicBezTo>
                  <a:pt x="600607" y="3375808"/>
                  <a:pt x="563845" y="3467042"/>
                  <a:pt x="484907" y="3500643"/>
                </a:cubicBezTo>
                <a:cubicBezTo>
                  <a:pt x="481256" y="3502196"/>
                  <a:pt x="477551" y="3503610"/>
                  <a:pt x="473800" y="3504876"/>
                </a:cubicBezTo>
                <a:lnTo>
                  <a:pt x="0" y="3665269"/>
                </a:lnTo>
                <a:lnTo>
                  <a:pt x="1728437" y="4765417"/>
                </a:lnTo>
                <a:cubicBezTo>
                  <a:pt x="1791453" y="4805527"/>
                  <a:pt x="1816999" y="4884807"/>
                  <a:pt x="1789255" y="4954160"/>
                </a:cubicBezTo>
                <a:lnTo>
                  <a:pt x="1503654" y="5668200"/>
                </a:lnTo>
                <a:lnTo>
                  <a:pt x="3082029" y="5305005"/>
                </a:lnTo>
                <a:cubicBezTo>
                  <a:pt x="3123832" y="5295389"/>
                  <a:pt x="3165519" y="5321479"/>
                  <a:pt x="3175143" y="5363282"/>
                </a:cubicBezTo>
                <a:cubicBezTo>
                  <a:pt x="3176743" y="5370249"/>
                  <a:pt x="3177372" y="5377403"/>
                  <a:pt x="3177022" y="5384541"/>
                </a:cubicBezTo>
                <a:lnTo>
                  <a:pt x="3104476" y="6835145"/>
                </a:lnTo>
                <a:lnTo>
                  <a:pt x="3570509" y="6835145"/>
                </a:lnTo>
                <a:lnTo>
                  <a:pt x="3497963" y="5384308"/>
                </a:lnTo>
                <a:cubicBezTo>
                  <a:pt x="3495975" y="5341457"/>
                  <a:pt x="3529094" y="5305106"/>
                  <a:pt x="3571946" y="5303118"/>
                </a:cubicBezTo>
                <a:cubicBezTo>
                  <a:pt x="3579007" y="5302784"/>
                  <a:pt x="3586075" y="5303421"/>
                  <a:pt x="3592956" y="5305005"/>
                </a:cubicBezTo>
                <a:lnTo>
                  <a:pt x="5171331" y="5668200"/>
                </a:lnTo>
                <a:lnTo>
                  <a:pt x="4885731" y="4954160"/>
                </a:lnTo>
                <a:cubicBezTo>
                  <a:pt x="4857986" y="4884807"/>
                  <a:pt x="4883533" y="4805527"/>
                  <a:pt x="4946548" y="4765417"/>
                </a:cubicBezTo>
                <a:close/>
              </a:path>
            </a:pathLst>
          </a:custGeom>
          <a:gradFill flip="none" rotWithShape="1">
            <a:gsLst>
              <a:gs pos="82000">
                <a:srgbClr val="D57771">
                  <a:alpha val="67000"/>
                </a:srgbClr>
              </a:gs>
              <a:gs pos="67000">
                <a:srgbClr val="DFA3A0"/>
              </a:gs>
              <a:gs pos="300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CA4A42">
                  <a:alpha val="68000"/>
                </a:srgbClr>
              </a:gs>
            </a:gsLst>
            <a:lin ang="16200000" scaled="1"/>
            <a:tileRect/>
          </a:gradFill>
          <a:ln w="7094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CA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643787C2-11D4-466C-D2AC-1EFB42DE2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3" name="Picture 2" descr="CIHR's leaf identifier - full-colour portrait version">
            <a:extLst>
              <a:ext uri="{FF2B5EF4-FFF2-40B4-BE49-F238E27FC236}">
                <a16:creationId xmlns:a16="http://schemas.microsoft.com/office/drawing/2014/main" id="{A4257D62-FC1B-9747-80B4-79701B075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organic and natural maple leaf flat icon for apps and websites">
            <a:extLst>
              <a:ext uri="{FF2B5EF4-FFF2-40B4-BE49-F238E27FC236}">
                <a16:creationId xmlns:a16="http://schemas.microsoft.com/office/drawing/2014/main" id="{A5323CF2-A776-E138-0E96-A36095FC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68">
            <a:off x="3214595" y="-411406"/>
            <a:ext cx="8156299" cy="81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4A8F806-0225-6592-A52B-A48DBAC1E2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2" name="Picture 1" descr="CIHR's leaf identifier - full-colour portrait version">
            <a:extLst>
              <a:ext uri="{FF2B5EF4-FFF2-40B4-BE49-F238E27FC236}">
                <a16:creationId xmlns:a16="http://schemas.microsoft.com/office/drawing/2014/main" id="{0B0A2EC1-44B5-B87B-F2A2-381F82271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5BA58C07-D3D7-9985-6C69-252FE2D8B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sp>
        <p:nvSpPr>
          <p:cNvPr id="3" name="Graphic 15" descr="Maple Leaf outline">
            <a:extLst>
              <a:ext uri="{FF2B5EF4-FFF2-40B4-BE49-F238E27FC236}">
                <a16:creationId xmlns:a16="http://schemas.microsoft.com/office/drawing/2014/main" id="{1810C4AF-C006-93EA-3AED-347218A5166B}"/>
              </a:ext>
            </a:extLst>
          </p:cNvPr>
          <p:cNvSpPr/>
          <p:nvPr userDrawn="1"/>
        </p:nvSpPr>
        <p:spPr>
          <a:xfrm rot="20356013">
            <a:off x="4959032" y="-130136"/>
            <a:ext cx="7322185" cy="7118270"/>
          </a:xfrm>
          <a:custGeom>
            <a:avLst/>
            <a:gdLst>
              <a:gd name="connsiteX0" fmla="*/ 4597158 w 6257242"/>
              <a:gd name="connsiteY0" fmla="*/ 4471446 h 6136283"/>
              <a:gd name="connsiteX1" fmla="*/ 6257242 w 6257242"/>
              <a:gd name="connsiteY1" fmla="*/ 3414383 h 6136283"/>
              <a:gd name="connsiteX2" fmla="*/ 5696077 w 6257242"/>
              <a:gd name="connsiteY2" fmla="*/ 3224395 h 6136283"/>
              <a:gd name="connsiteX3" fmla="*/ 5654802 w 6257242"/>
              <a:gd name="connsiteY3" fmla="*/ 3137149 h 6136283"/>
              <a:gd name="connsiteX4" fmla="*/ 5655781 w 6257242"/>
              <a:gd name="connsiteY4" fmla="*/ 3134581 h 6136283"/>
              <a:gd name="connsiteX5" fmla="*/ 6058600 w 6257242"/>
              <a:gd name="connsiteY5" fmla="*/ 2188190 h 6136283"/>
              <a:gd name="connsiteX6" fmla="*/ 5043252 w 6257242"/>
              <a:gd name="connsiteY6" fmla="*/ 2406981 h 6136283"/>
              <a:gd name="connsiteX7" fmla="*/ 4992670 w 6257242"/>
              <a:gd name="connsiteY7" fmla="*/ 2397758 h 6136283"/>
              <a:gd name="connsiteX8" fmla="*/ 4962447 w 6257242"/>
              <a:gd name="connsiteY8" fmla="*/ 2349233 h 6136283"/>
              <a:gd name="connsiteX9" fmla="*/ 4892994 w 6257242"/>
              <a:gd name="connsiteY9" fmla="*/ 1758271 h 6136283"/>
              <a:gd name="connsiteX10" fmla="*/ 4136023 w 6257242"/>
              <a:gd name="connsiteY10" fmla="*/ 2597820 h 6136283"/>
              <a:gd name="connsiteX11" fmla="*/ 4113534 w 6257242"/>
              <a:gd name="connsiteY11" fmla="*/ 2608532 h 6136283"/>
              <a:gd name="connsiteX12" fmla="*/ 4089981 w 6257242"/>
              <a:gd name="connsiteY12" fmla="*/ 2600161 h 6136283"/>
              <a:gd name="connsiteX13" fmla="*/ 4079836 w 6257242"/>
              <a:gd name="connsiteY13" fmla="*/ 2570081 h 6136283"/>
              <a:gd name="connsiteX14" fmla="*/ 4414123 w 6257242"/>
              <a:gd name="connsiteY14" fmla="*/ 765484 h 6136283"/>
              <a:gd name="connsiteX15" fmla="*/ 3745194 w 6257242"/>
              <a:gd name="connsiteY15" fmla="*/ 1211791 h 6136283"/>
              <a:gd name="connsiteX16" fmla="*/ 3652116 w 6257242"/>
              <a:gd name="connsiteY16" fmla="*/ 1193275 h 6136283"/>
              <a:gd name="connsiteX17" fmla="*/ 3646440 w 6257242"/>
              <a:gd name="connsiteY17" fmla="*/ 1182846 h 6136283"/>
              <a:gd name="connsiteX18" fmla="*/ 3128621 w 6257242"/>
              <a:gd name="connsiteY18" fmla="*/ 0 h 6136283"/>
              <a:gd name="connsiteX19" fmla="*/ 2610732 w 6257242"/>
              <a:gd name="connsiteY19" fmla="*/ 1182846 h 6136283"/>
              <a:gd name="connsiteX20" fmla="*/ 2522194 w 6257242"/>
              <a:gd name="connsiteY20" fmla="*/ 1217325 h 6136283"/>
              <a:gd name="connsiteX21" fmla="*/ 2512049 w 6257242"/>
              <a:gd name="connsiteY21" fmla="*/ 1211791 h 6136283"/>
              <a:gd name="connsiteX22" fmla="*/ 1842765 w 6257242"/>
              <a:gd name="connsiteY22" fmla="*/ 765625 h 6136283"/>
              <a:gd name="connsiteX23" fmla="*/ 2177975 w 6257242"/>
              <a:gd name="connsiteY23" fmla="*/ 2570152 h 6136283"/>
              <a:gd name="connsiteX24" fmla="*/ 2151874 w 6257242"/>
              <a:gd name="connsiteY24" fmla="*/ 2608093 h 6136283"/>
              <a:gd name="connsiteX25" fmla="*/ 2151796 w 6257242"/>
              <a:gd name="connsiteY25" fmla="*/ 2608107 h 6136283"/>
              <a:gd name="connsiteX26" fmla="*/ 2121716 w 6257242"/>
              <a:gd name="connsiteY26" fmla="*/ 2597891 h 6136283"/>
              <a:gd name="connsiteX27" fmla="*/ 1364533 w 6257242"/>
              <a:gd name="connsiteY27" fmla="*/ 1758129 h 6136283"/>
              <a:gd name="connsiteX28" fmla="*/ 1295008 w 6257242"/>
              <a:gd name="connsiteY28" fmla="*/ 2349091 h 6136283"/>
              <a:gd name="connsiteX29" fmla="*/ 1217729 w 6257242"/>
              <a:gd name="connsiteY29" fmla="*/ 2407414 h 6136283"/>
              <a:gd name="connsiteX30" fmla="*/ 1214274 w 6257242"/>
              <a:gd name="connsiteY30" fmla="*/ 2406839 h 6136283"/>
              <a:gd name="connsiteX31" fmla="*/ 198643 w 6257242"/>
              <a:gd name="connsiteY31" fmla="*/ 2188190 h 6136283"/>
              <a:gd name="connsiteX32" fmla="*/ 601745 w 6257242"/>
              <a:gd name="connsiteY32" fmla="*/ 3134510 h 6136283"/>
              <a:gd name="connsiteX33" fmla="*/ 602242 w 6257242"/>
              <a:gd name="connsiteY33" fmla="*/ 3185873 h 6136283"/>
              <a:gd name="connsiteX34" fmla="*/ 561378 w 6257242"/>
              <a:gd name="connsiteY34" fmla="*/ 3224395 h 6136283"/>
              <a:gd name="connsiteX35" fmla="*/ 0 w 6257242"/>
              <a:gd name="connsiteY35" fmla="*/ 3414383 h 6136283"/>
              <a:gd name="connsiteX36" fmla="*/ 1660865 w 6257242"/>
              <a:gd name="connsiteY36" fmla="*/ 4471446 h 6136283"/>
              <a:gd name="connsiteX37" fmla="*/ 1687185 w 6257242"/>
              <a:gd name="connsiteY37" fmla="*/ 4552960 h 6136283"/>
              <a:gd name="connsiteX38" fmla="*/ 1382978 w 6257242"/>
              <a:gd name="connsiteY38" fmla="*/ 5313477 h 6136283"/>
              <a:gd name="connsiteX39" fmla="*/ 3057677 w 6257242"/>
              <a:gd name="connsiteY39" fmla="*/ 4927402 h 6136283"/>
              <a:gd name="connsiteX40" fmla="*/ 3057677 w 6257242"/>
              <a:gd name="connsiteY40" fmla="*/ 6065339 h 6136283"/>
              <a:gd name="connsiteX41" fmla="*/ 3128621 w 6257242"/>
              <a:gd name="connsiteY41" fmla="*/ 6136283 h 6136283"/>
              <a:gd name="connsiteX42" fmla="*/ 3199565 w 6257242"/>
              <a:gd name="connsiteY42" fmla="*/ 6065339 h 6136283"/>
              <a:gd name="connsiteX43" fmla="*/ 3199565 w 6257242"/>
              <a:gd name="connsiteY43" fmla="*/ 4329558 h 6136283"/>
              <a:gd name="connsiteX44" fmla="*/ 4516779 w 6257242"/>
              <a:gd name="connsiteY44" fmla="*/ 3432474 h 6136283"/>
              <a:gd name="connsiteX45" fmla="*/ 4535544 w 6257242"/>
              <a:gd name="connsiteY45" fmla="*/ 3333826 h 6136283"/>
              <a:gd name="connsiteX46" fmla="*/ 4436896 w 6257242"/>
              <a:gd name="connsiteY46" fmla="*/ 3315062 h 6136283"/>
              <a:gd name="connsiteX47" fmla="*/ 3199565 w 6257242"/>
              <a:gd name="connsiteY47" fmla="*/ 4157590 h 6136283"/>
              <a:gd name="connsiteX48" fmla="*/ 3199565 w 6257242"/>
              <a:gd name="connsiteY48" fmla="*/ 1879656 h 6136283"/>
              <a:gd name="connsiteX49" fmla="*/ 3128621 w 6257242"/>
              <a:gd name="connsiteY49" fmla="*/ 1808712 h 6136283"/>
              <a:gd name="connsiteX50" fmla="*/ 3057677 w 6257242"/>
              <a:gd name="connsiteY50" fmla="*/ 1879656 h 6136283"/>
              <a:gd name="connsiteX51" fmla="*/ 3057677 w 6257242"/>
              <a:gd name="connsiteY51" fmla="*/ 4157590 h 6136283"/>
              <a:gd name="connsiteX52" fmla="*/ 1820914 w 6257242"/>
              <a:gd name="connsiteY52" fmla="*/ 3315062 h 6136283"/>
              <a:gd name="connsiteX53" fmla="*/ 1722338 w 6257242"/>
              <a:gd name="connsiteY53" fmla="*/ 3333755 h 6136283"/>
              <a:gd name="connsiteX54" fmla="*/ 1741032 w 6257242"/>
              <a:gd name="connsiteY54" fmla="*/ 3432332 h 6136283"/>
              <a:gd name="connsiteX55" fmla="*/ 3057677 w 6257242"/>
              <a:gd name="connsiteY55" fmla="*/ 4329558 h 6136283"/>
              <a:gd name="connsiteX56" fmla="*/ 3057677 w 6257242"/>
              <a:gd name="connsiteY56" fmla="*/ 4782037 h 6136283"/>
              <a:gd name="connsiteX57" fmla="*/ 1615532 w 6257242"/>
              <a:gd name="connsiteY57" fmla="*/ 5114338 h 6136283"/>
              <a:gd name="connsiteX58" fmla="*/ 1818928 w 6257242"/>
              <a:gd name="connsiteY58" fmla="*/ 4605813 h 6136283"/>
              <a:gd name="connsiteX59" fmla="*/ 1737130 w 6257242"/>
              <a:gd name="connsiteY59" fmla="*/ 4351905 h 6136283"/>
              <a:gd name="connsiteX60" fmla="*/ 326341 w 6257242"/>
              <a:gd name="connsiteY60" fmla="*/ 3453828 h 6136283"/>
              <a:gd name="connsiteX61" fmla="*/ 607350 w 6257242"/>
              <a:gd name="connsiteY61" fmla="*/ 3358692 h 6136283"/>
              <a:gd name="connsiteX62" fmla="*/ 621964 w 6257242"/>
              <a:gd name="connsiteY62" fmla="*/ 3353088 h 6136283"/>
              <a:gd name="connsiteX63" fmla="*/ 732424 w 6257242"/>
              <a:gd name="connsiteY63" fmla="*/ 3078890 h 6136283"/>
              <a:gd name="connsiteX64" fmla="*/ 436588 w 6257242"/>
              <a:gd name="connsiteY64" fmla="*/ 2384563 h 6136283"/>
              <a:gd name="connsiteX65" fmla="*/ 1185045 w 6257242"/>
              <a:gd name="connsiteY65" fmla="*/ 2545605 h 6136283"/>
              <a:gd name="connsiteX66" fmla="*/ 1204271 w 6257242"/>
              <a:gd name="connsiteY66" fmla="*/ 2548798 h 6136283"/>
              <a:gd name="connsiteX67" fmla="*/ 1436179 w 6257242"/>
              <a:gd name="connsiteY67" fmla="*/ 2365706 h 6136283"/>
              <a:gd name="connsiteX68" fmla="*/ 1436186 w 6257242"/>
              <a:gd name="connsiteY68" fmla="*/ 2365621 h 6136283"/>
              <a:gd name="connsiteX69" fmla="*/ 1469104 w 6257242"/>
              <a:gd name="connsiteY69" fmla="*/ 2085747 h 6136283"/>
              <a:gd name="connsiteX70" fmla="*/ 2016222 w 6257242"/>
              <a:gd name="connsiteY70" fmla="*/ 2692814 h 6136283"/>
              <a:gd name="connsiteX71" fmla="*/ 2177478 w 6257242"/>
              <a:gd name="connsiteY71" fmla="*/ 2747582 h 6136283"/>
              <a:gd name="connsiteX72" fmla="*/ 2317379 w 6257242"/>
              <a:gd name="connsiteY72" fmla="*/ 2544257 h 6136283"/>
              <a:gd name="connsiteX73" fmla="*/ 2044245 w 6257242"/>
              <a:gd name="connsiteY73" fmla="*/ 1069903 h 6136283"/>
              <a:gd name="connsiteX74" fmla="*/ 2434436 w 6257242"/>
              <a:gd name="connsiteY74" fmla="*/ 1329841 h 6136283"/>
              <a:gd name="connsiteX75" fmla="*/ 2466574 w 6257242"/>
              <a:gd name="connsiteY75" fmla="*/ 1347365 h 6136283"/>
              <a:gd name="connsiteX76" fmla="*/ 2741765 w 6257242"/>
              <a:gd name="connsiteY76" fmla="*/ 1239743 h 6136283"/>
              <a:gd name="connsiteX77" fmla="*/ 3128621 w 6257242"/>
              <a:gd name="connsiteY77" fmla="*/ 353939 h 6136283"/>
              <a:gd name="connsiteX78" fmla="*/ 3516329 w 6257242"/>
              <a:gd name="connsiteY78" fmla="*/ 1239814 h 6136283"/>
              <a:gd name="connsiteX79" fmla="*/ 3791031 w 6257242"/>
              <a:gd name="connsiteY79" fmla="*/ 1347804 h 6136283"/>
              <a:gd name="connsiteX80" fmla="*/ 3823871 w 6257242"/>
              <a:gd name="connsiteY80" fmla="*/ 1329841 h 6136283"/>
              <a:gd name="connsiteX81" fmla="*/ 4213281 w 6257242"/>
              <a:gd name="connsiteY81" fmla="*/ 1069974 h 6136283"/>
              <a:gd name="connsiteX82" fmla="*/ 3940360 w 6257242"/>
              <a:gd name="connsiteY82" fmla="*/ 2544257 h 6136283"/>
              <a:gd name="connsiteX83" fmla="*/ 3995058 w 6257242"/>
              <a:gd name="connsiteY83" fmla="*/ 2705513 h 6136283"/>
              <a:gd name="connsiteX84" fmla="*/ 4241346 w 6257242"/>
              <a:gd name="connsiteY84" fmla="*/ 2692920 h 6136283"/>
              <a:gd name="connsiteX85" fmla="*/ 4241446 w 6257242"/>
              <a:gd name="connsiteY85" fmla="*/ 2692814 h 6136283"/>
              <a:gd name="connsiteX86" fmla="*/ 4788706 w 6257242"/>
              <a:gd name="connsiteY86" fmla="*/ 2085818 h 6136283"/>
              <a:gd name="connsiteX87" fmla="*/ 4821624 w 6257242"/>
              <a:gd name="connsiteY87" fmla="*/ 2365834 h 6136283"/>
              <a:gd name="connsiteX88" fmla="*/ 4824888 w 6257242"/>
              <a:gd name="connsiteY88" fmla="*/ 2385201 h 6136283"/>
              <a:gd name="connsiteX89" fmla="*/ 5073191 w 6257242"/>
              <a:gd name="connsiteY89" fmla="*/ 2545534 h 6136283"/>
              <a:gd name="connsiteX90" fmla="*/ 5821151 w 6257242"/>
              <a:gd name="connsiteY90" fmla="*/ 2384563 h 6136283"/>
              <a:gd name="connsiteX91" fmla="*/ 5525458 w 6257242"/>
              <a:gd name="connsiteY91" fmla="*/ 3078748 h 6136283"/>
              <a:gd name="connsiteX92" fmla="*/ 5519640 w 6257242"/>
              <a:gd name="connsiteY92" fmla="*/ 3093930 h 6136283"/>
              <a:gd name="connsiteX93" fmla="*/ 5650673 w 6257242"/>
              <a:gd name="connsiteY93" fmla="*/ 3358763 h 6136283"/>
              <a:gd name="connsiteX94" fmla="*/ 5931398 w 6257242"/>
              <a:gd name="connsiteY94" fmla="*/ 3453828 h 6136283"/>
              <a:gd name="connsiteX95" fmla="*/ 4520610 w 6257242"/>
              <a:gd name="connsiteY95" fmla="*/ 4351905 h 6136283"/>
              <a:gd name="connsiteX96" fmla="*/ 4438811 w 6257242"/>
              <a:gd name="connsiteY96" fmla="*/ 4605813 h 6136283"/>
              <a:gd name="connsiteX97" fmla="*/ 4642278 w 6257242"/>
              <a:gd name="connsiteY97" fmla="*/ 5114338 h 6136283"/>
              <a:gd name="connsiteX98" fmla="*/ 3432687 w 6257242"/>
              <a:gd name="connsiteY98" fmla="*/ 4835174 h 6136283"/>
              <a:gd name="connsiteX99" fmla="*/ 3347589 w 6257242"/>
              <a:gd name="connsiteY99" fmla="*/ 4888347 h 6136283"/>
              <a:gd name="connsiteX100" fmla="*/ 3400762 w 6257242"/>
              <a:gd name="connsiteY100" fmla="*/ 4973444 h 6136283"/>
              <a:gd name="connsiteX101" fmla="*/ 4874761 w 6257242"/>
              <a:gd name="connsiteY101" fmla="*/ 5313974 h 6136283"/>
              <a:gd name="connsiteX102" fmla="*/ 4570625 w 6257242"/>
              <a:gd name="connsiteY102" fmla="*/ 4553173 h 6136283"/>
              <a:gd name="connsiteX103" fmla="*/ 4597158 w 6257242"/>
              <a:gd name="connsiteY103" fmla="*/ 4471446 h 61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57242" h="6136283">
                <a:moveTo>
                  <a:pt x="4597158" y="4471446"/>
                </a:moveTo>
                <a:lnTo>
                  <a:pt x="6257242" y="3414383"/>
                </a:lnTo>
                <a:lnTo>
                  <a:pt x="5696077" y="3224395"/>
                </a:lnTo>
                <a:cubicBezTo>
                  <a:pt x="5660584" y="3211697"/>
                  <a:pt x="5642110" y="3172635"/>
                  <a:pt x="5654802" y="3137149"/>
                </a:cubicBezTo>
                <a:cubicBezTo>
                  <a:pt x="5655114" y="3136283"/>
                  <a:pt x="5655441" y="3135432"/>
                  <a:pt x="5655781" y="3134581"/>
                </a:cubicBezTo>
                <a:lnTo>
                  <a:pt x="6058600" y="2188190"/>
                </a:lnTo>
                <a:lnTo>
                  <a:pt x="5043252" y="2406981"/>
                </a:lnTo>
                <a:cubicBezTo>
                  <a:pt x="5025836" y="2410770"/>
                  <a:pt x="5007632" y="2407449"/>
                  <a:pt x="4992670" y="2397758"/>
                </a:cubicBezTo>
                <a:cubicBezTo>
                  <a:pt x="4976168" y="2386599"/>
                  <a:pt x="4965186" y="2368962"/>
                  <a:pt x="4962447" y="2349233"/>
                </a:cubicBezTo>
                <a:lnTo>
                  <a:pt x="4892994" y="1758271"/>
                </a:lnTo>
                <a:lnTo>
                  <a:pt x="4136023" y="2597820"/>
                </a:lnTo>
                <a:cubicBezTo>
                  <a:pt x="4130248" y="2604233"/>
                  <a:pt x="4122154" y="2608093"/>
                  <a:pt x="4113534" y="2608532"/>
                </a:cubicBezTo>
                <a:cubicBezTo>
                  <a:pt x="4104872" y="2609050"/>
                  <a:pt x="4096373" y="2606028"/>
                  <a:pt x="4089981" y="2600161"/>
                </a:cubicBezTo>
                <a:cubicBezTo>
                  <a:pt x="4081645" y="2592549"/>
                  <a:pt x="4077814" y="2581184"/>
                  <a:pt x="4079836" y="2570081"/>
                </a:cubicBezTo>
                <a:lnTo>
                  <a:pt x="4414123" y="765484"/>
                </a:lnTo>
                <a:lnTo>
                  <a:pt x="3745194" y="1211791"/>
                </a:lnTo>
                <a:cubicBezTo>
                  <a:pt x="3714362" y="1232294"/>
                  <a:pt x="3672753" y="1224015"/>
                  <a:pt x="3652116" y="1193275"/>
                </a:cubicBezTo>
                <a:cubicBezTo>
                  <a:pt x="3649987" y="1189933"/>
                  <a:pt x="3648093" y="1186450"/>
                  <a:pt x="3646440" y="1182846"/>
                </a:cubicBezTo>
                <a:lnTo>
                  <a:pt x="3128621" y="0"/>
                </a:lnTo>
                <a:lnTo>
                  <a:pt x="2610732" y="1182846"/>
                </a:lnTo>
                <a:cubicBezTo>
                  <a:pt x="2595720" y="1216729"/>
                  <a:pt x="2556169" y="1232131"/>
                  <a:pt x="2522194" y="1217325"/>
                </a:cubicBezTo>
                <a:cubicBezTo>
                  <a:pt x="2518675" y="1215750"/>
                  <a:pt x="2515277" y="1213898"/>
                  <a:pt x="2512049" y="1211791"/>
                </a:cubicBezTo>
                <a:lnTo>
                  <a:pt x="1842765" y="765625"/>
                </a:lnTo>
                <a:lnTo>
                  <a:pt x="2177975" y="2570152"/>
                </a:lnTo>
                <a:cubicBezTo>
                  <a:pt x="2181245" y="2587838"/>
                  <a:pt x="2169561" y="2604822"/>
                  <a:pt x="2151874" y="2608093"/>
                </a:cubicBezTo>
                <a:cubicBezTo>
                  <a:pt x="2151846" y="2608100"/>
                  <a:pt x="2151825" y="2608100"/>
                  <a:pt x="2151796" y="2608107"/>
                </a:cubicBezTo>
                <a:cubicBezTo>
                  <a:pt x="2140665" y="2610285"/>
                  <a:pt x="2129215" y="2606397"/>
                  <a:pt x="2121716" y="2597891"/>
                </a:cubicBezTo>
                <a:lnTo>
                  <a:pt x="1364533" y="1758129"/>
                </a:lnTo>
                <a:lnTo>
                  <a:pt x="1295008" y="2349091"/>
                </a:lnTo>
                <a:cubicBezTo>
                  <a:pt x="1289772" y="2386535"/>
                  <a:pt x="1255173" y="2412650"/>
                  <a:pt x="1217729" y="2407414"/>
                </a:cubicBezTo>
                <a:cubicBezTo>
                  <a:pt x="1216573" y="2407251"/>
                  <a:pt x="1215423" y="2407059"/>
                  <a:pt x="1214274" y="2406839"/>
                </a:cubicBezTo>
                <a:lnTo>
                  <a:pt x="198643" y="2188190"/>
                </a:lnTo>
                <a:lnTo>
                  <a:pt x="601745" y="3134510"/>
                </a:lnTo>
                <a:cubicBezTo>
                  <a:pt x="608712" y="3150891"/>
                  <a:pt x="608896" y="3169364"/>
                  <a:pt x="602242" y="3185873"/>
                </a:cubicBezTo>
                <a:cubicBezTo>
                  <a:pt x="594615" y="3203871"/>
                  <a:pt x="579788" y="3217840"/>
                  <a:pt x="561378" y="3224395"/>
                </a:cubicBezTo>
                <a:lnTo>
                  <a:pt x="0" y="3414383"/>
                </a:lnTo>
                <a:lnTo>
                  <a:pt x="1660865" y="4471446"/>
                </a:lnTo>
                <a:cubicBezTo>
                  <a:pt x="1688115" y="4488742"/>
                  <a:pt x="1699175" y="4522993"/>
                  <a:pt x="1687185" y="4552960"/>
                </a:cubicBezTo>
                <a:lnTo>
                  <a:pt x="1382978" y="5313477"/>
                </a:lnTo>
                <a:lnTo>
                  <a:pt x="3057677" y="4927402"/>
                </a:lnTo>
                <a:lnTo>
                  <a:pt x="3057677" y="6065339"/>
                </a:lnTo>
                <a:cubicBezTo>
                  <a:pt x="3057677" y="6104522"/>
                  <a:pt x="3089439" y="6136283"/>
                  <a:pt x="3128621" y="6136283"/>
                </a:cubicBezTo>
                <a:cubicBezTo>
                  <a:pt x="3167804" y="6136283"/>
                  <a:pt x="3199565" y="6104522"/>
                  <a:pt x="3199565" y="6065339"/>
                </a:cubicBezTo>
                <a:lnTo>
                  <a:pt x="3199565" y="4329558"/>
                </a:lnTo>
                <a:lnTo>
                  <a:pt x="4516779" y="3432474"/>
                </a:lnTo>
                <a:cubicBezTo>
                  <a:pt x="4549200" y="3410417"/>
                  <a:pt x="4557600" y="3366247"/>
                  <a:pt x="4535544" y="3333826"/>
                </a:cubicBezTo>
                <a:cubicBezTo>
                  <a:pt x="4513487" y="3301405"/>
                  <a:pt x="4469317" y="3293005"/>
                  <a:pt x="4436896" y="3315062"/>
                </a:cubicBezTo>
                <a:lnTo>
                  <a:pt x="3199565" y="4157590"/>
                </a:lnTo>
                <a:lnTo>
                  <a:pt x="3199565" y="1879656"/>
                </a:lnTo>
                <a:cubicBezTo>
                  <a:pt x="3199565" y="1840474"/>
                  <a:pt x="3167804" y="1808712"/>
                  <a:pt x="3128621" y="1808712"/>
                </a:cubicBezTo>
                <a:cubicBezTo>
                  <a:pt x="3089439" y="1808712"/>
                  <a:pt x="3057677" y="1840474"/>
                  <a:pt x="3057677" y="1879656"/>
                </a:cubicBezTo>
                <a:lnTo>
                  <a:pt x="3057677" y="4157590"/>
                </a:lnTo>
                <a:lnTo>
                  <a:pt x="1820914" y="3315062"/>
                </a:lnTo>
                <a:cubicBezTo>
                  <a:pt x="1788529" y="3293005"/>
                  <a:pt x="1744394" y="3301370"/>
                  <a:pt x="1722338" y="3333755"/>
                </a:cubicBezTo>
                <a:cubicBezTo>
                  <a:pt x="1700282" y="3366141"/>
                  <a:pt x="1708646" y="3410275"/>
                  <a:pt x="1741032" y="3432332"/>
                </a:cubicBezTo>
                <a:lnTo>
                  <a:pt x="3057677" y="4329558"/>
                </a:lnTo>
                <a:lnTo>
                  <a:pt x="3057677" y="4782037"/>
                </a:lnTo>
                <a:lnTo>
                  <a:pt x="1615532" y="5114338"/>
                </a:lnTo>
                <a:lnTo>
                  <a:pt x="1818928" y="4605813"/>
                </a:lnTo>
                <a:cubicBezTo>
                  <a:pt x="1856181" y="4512515"/>
                  <a:pt x="1821837" y="4405907"/>
                  <a:pt x="1737130" y="4351905"/>
                </a:cubicBezTo>
                <a:lnTo>
                  <a:pt x="326341" y="3453828"/>
                </a:lnTo>
                <a:lnTo>
                  <a:pt x="607350" y="3358692"/>
                </a:lnTo>
                <a:cubicBezTo>
                  <a:pt x="612316" y="3356990"/>
                  <a:pt x="617140" y="3355145"/>
                  <a:pt x="621964" y="3353088"/>
                </a:cubicBezTo>
                <a:cubicBezTo>
                  <a:pt x="728075" y="3307769"/>
                  <a:pt x="777487" y="3185114"/>
                  <a:pt x="732424" y="3078890"/>
                </a:cubicBezTo>
                <a:lnTo>
                  <a:pt x="436588" y="2384563"/>
                </a:lnTo>
                <a:lnTo>
                  <a:pt x="1185045" y="2545605"/>
                </a:lnTo>
                <a:cubicBezTo>
                  <a:pt x="1191359" y="2546953"/>
                  <a:pt x="1197673" y="2548017"/>
                  <a:pt x="1204271" y="2548798"/>
                </a:cubicBezTo>
                <a:cubicBezTo>
                  <a:pt x="1318866" y="2562277"/>
                  <a:pt x="1422700" y="2480301"/>
                  <a:pt x="1436179" y="2365706"/>
                </a:cubicBezTo>
                <a:cubicBezTo>
                  <a:pt x="1436179" y="2365678"/>
                  <a:pt x="1436186" y="2365649"/>
                  <a:pt x="1436186" y="2365621"/>
                </a:cubicBezTo>
                <a:lnTo>
                  <a:pt x="1469104" y="2085747"/>
                </a:lnTo>
                <a:lnTo>
                  <a:pt x="2016222" y="2692814"/>
                </a:lnTo>
                <a:cubicBezTo>
                  <a:pt x="2057008" y="2737544"/>
                  <a:pt x="2117885" y="2758224"/>
                  <a:pt x="2177478" y="2747582"/>
                </a:cubicBezTo>
                <a:cubicBezTo>
                  <a:pt x="2272209" y="2729995"/>
                  <a:pt x="2334810" y="2639017"/>
                  <a:pt x="2317379" y="2544257"/>
                </a:cubicBezTo>
                <a:lnTo>
                  <a:pt x="2044245" y="1069903"/>
                </a:lnTo>
                <a:lnTo>
                  <a:pt x="2434436" y="1329841"/>
                </a:lnTo>
                <a:cubicBezTo>
                  <a:pt x="2444603" y="1336631"/>
                  <a:pt x="2455358" y="1342498"/>
                  <a:pt x="2466574" y="1347365"/>
                </a:cubicBezTo>
                <a:cubicBezTo>
                  <a:pt x="2572287" y="1393478"/>
                  <a:pt x="2695382" y="1345336"/>
                  <a:pt x="2741765" y="1239743"/>
                </a:cubicBezTo>
                <a:lnTo>
                  <a:pt x="3128621" y="353939"/>
                </a:lnTo>
                <a:lnTo>
                  <a:pt x="3516329" y="1239814"/>
                </a:lnTo>
                <a:cubicBezTo>
                  <a:pt x="3562365" y="1345492"/>
                  <a:pt x="3685353" y="1393840"/>
                  <a:pt x="3791031" y="1347804"/>
                </a:cubicBezTo>
                <a:cubicBezTo>
                  <a:pt x="3802495" y="1342817"/>
                  <a:pt x="3813484" y="1336801"/>
                  <a:pt x="3823871" y="1329841"/>
                </a:cubicBezTo>
                <a:lnTo>
                  <a:pt x="4213281" y="1069974"/>
                </a:lnTo>
                <a:lnTo>
                  <a:pt x="3940360" y="2544257"/>
                </a:lnTo>
                <a:cubicBezTo>
                  <a:pt x="3929563" y="2603843"/>
                  <a:pt x="3950235" y="2664791"/>
                  <a:pt x="3995058" y="2705513"/>
                </a:cubicBezTo>
                <a:cubicBezTo>
                  <a:pt x="4066548" y="2770050"/>
                  <a:pt x="4176816" y="2764410"/>
                  <a:pt x="4241346" y="2692920"/>
                </a:cubicBezTo>
                <a:cubicBezTo>
                  <a:pt x="4241382" y="2692885"/>
                  <a:pt x="4241410" y="2692849"/>
                  <a:pt x="4241446" y="2692814"/>
                </a:cubicBezTo>
                <a:lnTo>
                  <a:pt x="4788706" y="2085818"/>
                </a:lnTo>
                <a:lnTo>
                  <a:pt x="4821624" y="2365834"/>
                </a:lnTo>
                <a:cubicBezTo>
                  <a:pt x="4822404" y="2372219"/>
                  <a:pt x="4823468" y="2378533"/>
                  <a:pt x="4824888" y="2385201"/>
                </a:cubicBezTo>
                <a:cubicBezTo>
                  <a:pt x="4849214" y="2498016"/>
                  <a:pt x="4960355" y="2569783"/>
                  <a:pt x="5073191" y="2545534"/>
                </a:cubicBezTo>
                <a:lnTo>
                  <a:pt x="5821151" y="2384563"/>
                </a:lnTo>
                <a:lnTo>
                  <a:pt x="5525458" y="3078748"/>
                </a:lnTo>
                <a:cubicBezTo>
                  <a:pt x="5523266" y="3083707"/>
                  <a:pt x="5521321" y="3088772"/>
                  <a:pt x="5519640" y="3093930"/>
                </a:cubicBezTo>
                <a:cubicBezTo>
                  <a:pt x="5482856" y="3203233"/>
                  <a:pt x="5541470" y="3321688"/>
                  <a:pt x="5650673" y="3358763"/>
                </a:cubicBezTo>
                <a:lnTo>
                  <a:pt x="5931398" y="3453828"/>
                </a:lnTo>
                <a:lnTo>
                  <a:pt x="4520610" y="4351905"/>
                </a:lnTo>
                <a:cubicBezTo>
                  <a:pt x="4435974" y="4405964"/>
                  <a:pt x="4401644" y="4512515"/>
                  <a:pt x="4438811" y="4605813"/>
                </a:cubicBezTo>
                <a:lnTo>
                  <a:pt x="4642278" y="5114338"/>
                </a:lnTo>
                <a:lnTo>
                  <a:pt x="3432687" y="4835174"/>
                </a:lnTo>
                <a:cubicBezTo>
                  <a:pt x="3394505" y="4826356"/>
                  <a:pt x="3356408" y="4850165"/>
                  <a:pt x="3347589" y="4888347"/>
                </a:cubicBezTo>
                <a:cubicBezTo>
                  <a:pt x="3338771" y="4926528"/>
                  <a:pt x="3362580" y="4964625"/>
                  <a:pt x="3400762" y="4973444"/>
                </a:cubicBezTo>
                <a:lnTo>
                  <a:pt x="4874761" y="5313974"/>
                </a:lnTo>
                <a:lnTo>
                  <a:pt x="4570625" y="4553173"/>
                </a:lnTo>
                <a:cubicBezTo>
                  <a:pt x="4558586" y="4523100"/>
                  <a:pt x="4569745" y="4488713"/>
                  <a:pt x="4597158" y="4471446"/>
                </a:cubicBezTo>
                <a:close/>
              </a:path>
            </a:pathLst>
          </a:custGeom>
          <a:gradFill>
            <a:gsLst>
              <a:gs pos="37638">
                <a:srgbClr val="E5B8B7"/>
              </a:gs>
              <a:gs pos="69700">
                <a:srgbClr val="D77F7B"/>
              </a:gs>
              <a:gs pos="100000">
                <a:srgbClr val="CA4A42"/>
              </a:gs>
              <a:gs pos="0">
                <a:schemeClr val="accent1">
                  <a:lumMod val="5000"/>
                  <a:lumOff val="95000"/>
                  <a:alpha val="52000"/>
                </a:schemeClr>
              </a:gs>
            </a:gsLst>
            <a:lin ang="16200000" scaled="1"/>
          </a:gradFill>
        </p:spPr>
        <p:txBody>
          <a:bodyPr rtlCol="0" anchor="ctr"/>
          <a:lstStyle/>
          <a:p>
            <a:endParaRPr lang="en-CA"/>
          </a:p>
        </p:txBody>
      </p:sp>
      <p:pic>
        <p:nvPicPr>
          <p:cNvPr id="4" name="Picture 3" descr="CIHR's leaf identifier - full-colour portrait version">
            <a:extLst>
              <a:ext uri="{FF2B5EF4-FFF2-40B4-BE49-F238E27FC236}">
                <a16:creationId xmlns:a16="http://schemas.microsoft.com/office/drawing/2014/main" id="{4401931B-4F9A-7492-20D7-CDFFC7E9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49" y="5942810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B42F3209-A427-0A75-6F72-E5941CAB083F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5702CF6-D101-975B-8567-99E632918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4695CA-9B96-A9B5-21D7-006A9872F0D7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8F5EAC-79E3-54EE-D439-63D58FD0EBE5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1821925F-1218-04A1-CFA6-EC0F3F2E8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7B63726-AB38-D9AC-E4ED-E402F56E0B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C2995763-48C5-F96B-2DCD-32E50E74D432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08C71-5CA5-A571-95A9-12DCD42CC5A0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18867-52D7-6CF4-0F55-A22AE6066DB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772D140-3F3D-52D0-3DE8-2B7CAC8D7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43C705AA-720C-AD43-C90C-66425C8AB6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613856"/>
            <a:ext cx="73406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841248"/>
            <a:ext cx="734263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83" r:id="rId5"/>
    <p:sldLayoutId id="2147483667" r:id="rId6"/>
    <p:sldLayoutId id="2147483677" r:id="rId7"/>
    <p:sldLayoutId id="2147483679" r:id="rId8"/>
    <p:sldLayoutId id="2147483678" r:id="rId9"/>
    <p:sldLayoutId id="2147483668" r:id="rId10"/>
    <p:sldLayoutId id="2147483672" r:id="rId11"/>
    <p:sldLayoutId id="2147483669" r:id="rId12"/>
    <p:sldLayoutId id="2147483662" r:id="rId13"/>
    <p:sldLayoutId id="2147483680" r:id="rId14"/>
    <p:sldLayoutId id="2147483663" r:id="rId15"/>
    <p:sldLayoutId id="2147483681" r:id="rId16"/>
    <p:sldLayoutId id="2147483675" r:id="rId17"/>
    <p:sldLayoutId id="2147483676" r:id="rId18"/>
    <p:sldLayoutId id="2147483664" r:id="rId19"/>
    <p:sldLayoutId id="2147483665" r:id="rId20"/>
  </p:sldLayoutIdLst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D4A0183B-8A09-EC9E-B018-993FA7CB70F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0" y="2300883"/>
            <a:ext cx="3810000" cy="3490317"/>
          </a:xfrm>
          <a:solidFill>
            <a:srgbClr val="3B6BA6"/>
          </a:solidFill>
        </p:spPr>
        <p:txBody>
          <a:bodyPr/>
          <a:lstStyle/>
          <a:p>
            <a:pPr algn="l"/>
            <a:r>
              <a:rPr lang="fr-CA" sz="2400" b="0" i="0" u="none" strike="noStrike" dirty="0" err="1">
                <a:solidFill>
                  <a:srgbClr val="FFFFFF"/>
                </a:solidFill>
                <a:effectLst/>
                <a:latin typeface="Roboto-Condensed-Light"/>
              </a:rPr>
              <a:t>HEMOglobin</a:t>
            </a:r>
            <a:r>
              <a:rPr lang="fr-CA" sz="2400" b="0" i="0" u="none" strike="noStrike" dirty="0">
                <a:solidFill>
                  <a:srgbClr val="FFFFFF"/>
                </a:solidFill>
                <a:effectLst/>
                <a:latin typeface="Roboto-Condensed-Light"/>
              </a:rPr>
              <a:t> transfusion </a:t>
            </a:r>
            <a:r>
              <a:rPr lang="fr-CA" sz="2400" b="0" i="0" u="none" strike="noStrike" dirty="0" err="1">
                <a:solidFill>
                  <a:srgbClr val="FFFFFF"/>
                </a:solidFill>
                <a:effectLst/>
                <a:latin typeface="Roboto-Condensed-Light"/>
              </a:rPr>
              <a:t>threshold</a:t>
            </a:r>
            <a:r>
              <a:rPr lang="fr-CA" sz="2400" b="0" i="0" u="none" strike="noStrike" dirty="0">
                <a:solidFill>
                  <a:srgbClr val="FFFFFF"/>
                </a:solidFill>
                <a:effectLst/>
                <a:latin typeface="Roboto-Condensed-Light"/>
              </a:rPr>
              <a:t> in </a:t>
            </a:r>
            <a:r>
              <a:rPr lang="fr-CA" sz="2400" b="0" i="0" u="none" strike="noStrike" dirty="0" err="1">
                <a:solidFill>
                  <a:srgbClr val="FFFFFF"/>
                </a:solidFill>
                <a:effectLst/>
                <a:latin typeface="Roboto-Condensed-Light"/>
              </a:rPr>
              <a:t>Traumatic</a:t>
            </a:r>
            <a:r>
              <a:rPr lang="fr-CA" sz="2400" b="0" i="0" u="none" strike="noStrike" dirty="0">
                <a:solidFill>
                  <a:srgbClr val="FFFFFF"/>
                </a:solidFill>
                <a:effectLst/>
                <a:latin typeface="Roboto-Condensed-Light"/>
              </a:rPr>
              <a:t> </a:t>
            </a:r>
            <a:r>
              <a:rPr lang="fr-CA" sz="2400" b="0" i="0" u="none" strike="noStrike" dirty="0" err="1">
                <a:solidFill>
                  <a:srgbClr val="FFFFFF"/>
                </a:solidFill>
                <a:effectLst/>
                <a:latin typeface="Roboto-Condensed-Light"/>
              </a:rPr>
              <a:t>brain</a:t>
            </a:r>
            <a:r>
              <a:rPr lang="fr-CA" sz="2400" b="0" i="0" u="none" strike="noStrike" dirty="0">
                <a:solidFill>
                  <a:srgbClr val="FFFFFF"/>
                </a:solidFill>
                <a:effectLst/>
                <a:latin typeface="Roboto-Condensed-Light"/>
              </a:rPr>
              <a:t> </a:t>
            </a:r>
            <a:r>
              <a:rPr lang="fr-CA" sz="2400" b="0" i="0" u="none" strike="noStrike" dirty="0" err="1">
                <a:solidFill>
                  <a:srgbClr val="FFFFFF"/>
                </a:solidFill>
                <a:effectLst/>
                <a:latin typeface="Roboto-Condensed-Light"/>
              </a:rPr>
              <a:t>Injury</a:t>
            </a:r>
            <a:r>
              <a:rPr lang="fr-CA" sz="2400" b="0" i="0" u="none" strike="noStrike" dirty="0">
                <a:solidFill>
                  <a:srgbClr val="FFFFFF"/>
                </a:solidFill>
                <a:effectLst/>
                <a:latin typeface="Roboto-Condensed-Light"/>
              </a:rPr>
              <a:t> </a:t>
            </a:r>
            <a:r>
              <a:rPr lang="fr-CA" sz="2400" b="0" i="0" u="none" strike="noStrike" dirty="0" err="1">
                <a:solidFill>
                  <a:srgbClr val="FFFFFF"/>
                </a:solidFill>
                <a:effectLst/>
                <a:latin typeface="Roboto-Condensed-Light"/>
              </a:rPr>
              <a:t>OptimizatioN</a:t>
            </a:r>
            <a:endParaRPr lang="fr-CA" sz="2400" b="0" i="0" u="none" strike="noStrike" dirty="0">
              <a:solidFill>
                <a:srgbClr val="FFFFFF"/>
              </a:solidFill>
              <a:effectLst/>
              <a:latin typeface="Roboto-Condensed-Light"/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2800" dirty="0"/>
          </a:p>
          <a:p>
            <a:r>
              <a:rPr lang="en-US" sz="2400" dirty="0"/>
              <a:t>Alexis Turgeon </a:t>
            </a:r>
          </a:p>
          <a:p>
            <a:r>
              <a:rPr lang="en-US" sz="2400" dirty="0"/>
              <a:t>François </a:t>
            </a:r>
            <a:r>
              <a:rPr lang="en-US" sz="2400" dirty="0" err="1"/>
              <a:t>Lauzier</a:t>
            </a:r>
            <a:r>
              <a:rPr lang="en-US" sz="2400" dirty="0"/>
              <a:t> </a:t>
            </a:r>
          </a:p>
          <a:p>
            <a:r>
              <a:rPr lang="en-US" sz="2400" dirty="0"/>
              <a:t>Dean Fergusson</a:t>
            </a:r>
          </a:p>
          <a:p>
            <a:endParaRPr lang="en-US" sz="2800" dirty="0"/>
          </a:p>
        </p:txBody>
      </p:sp>
      <p:pic>
        <p:nvPicPr>
          <p:cNvPr id="19" name="Picture 18" descr="Infinite question marks in 3D rendering">
            <a:extLst>
              <a:ext uri="{FF2B5EF4-FFF2-40B4-BE49-F238E27FC236}">
                <a16:creationId xmlns:a16="http://schemas.microsoft.com/office/drawing/2014/main" id="{178A0DA7-124F-B442-449B-2C0DB6D5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4" t="1250" r="6875" b="469"/>
          <a:stretch/>
        </p:blipFill>
        <p:spPr>
          <a:xfrm>
            <a:off x="5486400" y="-47625"/>
            <a:ext cx="3657600" cy="5991225"/>
          </a:xfrm>
          <a:prstGeom prst="rect">
            <a:avLst/>
          </a:prstGeom>
        </p:spPr>
      </p:pic>
      <p:pic>
        <p:nvPicPr>
          <p:cNvPr id="2" name="Picture 4" descr="Dataverse de l'Université Laval">
            <a:extLst>
              <a:ext uri="{FF2B5EF4-FFF2-40B4-BE49-F238E27FC236}">
                <a16:creationId xmlns:a16="http://schemas.microsoft.com/office/drawing/2014/main" id="{1A242FD1-2494-26DE-4F79-D469E685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2849"/>
            <a:ext cx="1405036" cy="6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entre de recherche du CHU de Qc-Université Laval (@crchuqc) | Twitter">
            <a:extLst>
              <a:ext uri="{FF2B5EF4-FFF2-40B4-BE49-F238E27FC236}">
                <a16:creationId xmlns:a16="http://schemas.microsoft.com/office/drawing/2014/main" id="{6A0F236F-44A5-A981-561C-A54CEAA8E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4373"/>
          <a:stretch/>
        </p:blipFill>
        <p:spPr bwMode="auto">
          <a:xfrm>
            <a:off x="1473530" y="6102849"/>
            <a:ext cx="1405036" cy="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TRC – Hutchison Lab">
            <a:extLst>
              <a:ext uri="{FF2B5EF4-FFF2-40B4-BE49-F238E27FC236}">
                <a16:creationId xmlns:a16="http://schemas.microsoft.com/office/drawing/2014/main" id="{BA342EF3-6297-148B-8139-9DA5889F5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45488"/>
            <a:ext cx="1313805" cy="4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196;p27">
            <a:extLst>
              <a:ext uri="{FF2B5EF4-FFF2-40B4-BE49-F238E27FC236}">
                <a16:creationId xmlns:a16="http://schemas.microsoft.com/office/drawing/2014/main" id="{D86498D2-4DAF-86C7-7105-54BF32CF773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9431" y="685800"/>
            <a:ext cx="3279169" cy="1260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85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Research Question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0684" y="1609344"/>
            <a:ext cx="4433316" cy="2215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2F5F"/>
                </a:solidFill>
              </a:rPr>
              <a:t>Is a liberal transfusion strategy superior to a restrictive strategy to improve long-term patient outcome in critically ill patients with traumatic brain injury (TBI)?</a:t>
            </a:r>
          </a:p>
        </p:txBody>
      </p:sp>
      <p:pic>
        <p:nvPicPr>
          <p:cNvPr id="11" name="Graphic 10" descr="Puzzle outline">
            <a:extLst>
              <a:ext uri="{FF2B5EF4-FFF2-40B4-BE49-F238E27FC236}">
                <a16:creationId xmlns:a16="http://schemas.microsoft.com/office/drawing/2014/main" id="{070149EB-EDE4-C5BD-6852-4748FF89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841" y="1676400"/>
            <a:ext cx="2552318" cy="2552318"/>
          </a:xfrm>
          <a:prstGeom prst="rect">
            <a:avLst/>
          </a:prstGeom>
        </p:spPr>
      </p:pic>
      <p:pic>
        <p:nvPicPr>
          <p:cNvPr id="2" name="Picture 4" descr="Dataverse de l'Université Laval">
            <a:extLst>
              <a:ext uri="{FF2B5EF4-FFF2-40B4-BE49-F238E27FC236}">
                <a16:creationId xmlns:a16="http://schemas.microsoft.com/office/drawing/2014/main" id="{F95F8CFE-98FC-9085-B62D-C9809AD4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2849"/>
            <a:ext cx="1405036" cy="6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entre de recherche du CHU de Qc-Université Laval (@crchuqc) | Twitter">
            <a:extLst>
              <a:ext uri="{FF2B5EF4-FFF2-40B4-BE49-F238E27FC236}">
                <a16:creationId xmlns:a16="http://schemas.microsoft.com/office/drawing/2014/main" id="{896CB45F-98F5-ABA2-B7B8-27509696E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4373"/>
          <a:stretch/>
        </p:blipFill>
        <p:spPr bwMode="auto">
          <a:xfrm>
            <a:off x="1473530" y="6102849"/>
            <a:ext cx="1405036" cy="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TRC – Hutchison Lab">
            <a:extLst>
              <a:ext uri="{FF2B5EF4-FFF2-40B4-BE49-F238E27FC236}">
                <a16:creationId xmlns:a16="http://schemas.microsoft.com/office/drawing/2014/main" id="{F2D4760E-83BA-FE7D-AA78-2723973D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45488"/>
            <a:ext cx="1313805" cy="4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1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Rationale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0684" y="1609344"/>
            <a:ext cx="5081016" cy="3323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brain is the most vulnerable organ to hypoxemia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Restrictive transfusion thresholds adopted in the general ICU population are not adopted in traumatic brain injury by fear of secondary cerebral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Improving oxygen delivery to the brain with greater </a:t>
            </a:r>
          </a:p>
        </p:txBody>
      </p:sp>
      <p:pic>
        <p:nvPicPr>
          <p:cNvPr id="11" name="Graphic 10" descr="Playbook outline">
            <a:extLst>
              <a:ext uri="{FF2B5EF4-FFF2-40B4-BE49-F238E27FC236}">
                <a16:creationId xmlns:a16="http://schemas.microsoft.com/office/drawing/2014/main" id="{41B159C3-19D9-625C-D73D-306757E4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1700" y="1353125"/>
            <a:ext cx="3162300" cy="3162300"/>
          </a:xfrm>
          <a:prstGeom prst="rect">
            <a:avLst/>
          </a:prstGeom>
        </p:spPr>
      </p:pic>
      <p:pic>
        <p:nvPicPr>
          <p:cNvPr id="2" name="Picture 4" descr="Dataverse de l'Université Laval">
            <a:extLst>
              <a:ext uri="{FF2B5EF4-FFF2-40B4-BE49-F238E27FC236}">
                <a16:creationId xmlns:a16="http://schemas.microsoft.com/office/drawing/2014/main" id="{73E88B2B-E5D3-6385-A5C0-D56C82BB8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2849"/>
            <a:ext cx="1405036" cy="6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entre de recherche du CHU de Qc-Université Laval (@crchuqc) | Twitter">
            <a:extLst>
              <a:ext uri="{FF2B5EF4-FFF2-40B4-BE49-F238E27FC236}">
                <a16:creationId xmlns:a16="http://schemas.microsoft.com/office/drawing/2014/main" id="{943C8420-C04E-070C-5A03-2DFF3FA9A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4373"/>
          <a:stretch/>
        </p:blipFill>
        <p:spPr bwMode="auto">
          <a:xfrm>
            <a:off x="1473530" y="6102849"/>
            <a:ext cx="1405036" cy="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TRC – Hutchison Lab">
            <a:extLst>
              <a:ext uri="{FF2B5EF4-FFF2-40B4-BE49-F238E27FC236}">
                <a16:creationId xmlns:a16="http://schemas.microsoft.com/office/drawing/2014/main" id="{4A5D0620-714A-6881-4BFB-4E33208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45488"/>
            <a:ext cx="1313805" cy="4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1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Design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0684" y="1609344"/>
            <a:ext cx="5081016" cy="38472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Multicentre Pragmatic Randomised Open Blinded-Endpoint (PROBE) Trial (two-arm parallel trial)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N=742 patients (34 sites – 4 countries)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Population</a:t>
            </a:r>
            <a:r>
              <a:rPr lang="en-US" sz="1600" dirty="0"/>
              <a:t>: critically ill patients with acute moderate or severe TBI (GCS &lt;13) and anemic (</a:t>
            </a:r>
            <a:r>
              <a:rPr lang="en-CA" sz="1600" dirty="0">
                <a:solidFill>
                  <a:schemeClr val="tx1"/>
                </a:solidFill>
              </a:rPr>
              <a:t>Hb ≤ 100 g/L)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/>
              <a:t>Intervention and comparator:</a:t>
            </a:r>
            <a:r>
              <a:rPr lang="en-CA" sz="1600" dirty="0"/>
              <a:t> Patients are randomised to a l</a:t>
            </a:r>
            <a:r>
              <a:rPr lang="en-CA" sz="1600" dirty="0">
                <a:solidFill>
                  <a:schemeClr val="tx1"/>
                </a:solidFill>
              </a:rPr>
              <a:t>iberal (triggered by Hb ≤ 100 g/L) or to a restrictive (triggered by Hb ≤ 70 g/L) transfusion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Outcome measures: </a:t>
            </a:r>
            <a:r>
              <a:rPr lang="en-US" sz="1600" dirty="0"/>
              <a:t>primary outcome: Glasgow outcome scale extended (</a:t>
            </a:r>
            <a:r>
              <a:rPr lang="en-US" sz="1600" dirty="0" err="1"/>
              <a:t>GOSe</a:t>
            </a:r>
            <a:r>
              <a:rPr lang="en-US" sz="1600" dirty="0"/>
              <a:t>) at 6months. Secondary outcomes: EQ-5D-5L, FIM, PHQ-9, QOLIBRI, mortality at 6 months</a:t>
            </a:r>
          </a:p>
        </p:txBody>
      </p:sp>
      <p:pic>
        <p:nvPicPr>
          <p:cNvPr id="11" name="Graphic 10" descr="Playbook outline">
            <a:extLst>
              <a:ext uri="{FF2B5EF4-FFF2-40B4-BE49-F238E27FC236}">
                <a16:creationId xmlns:a16="http://schemas.microsoft.com/office/drawing/2014/main" id="{41B159C3-19D9-625C-D73D-306757E4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1700" y="1353125"/>
            <a:ext cx="3162300" cy="3162300"/>
          </a:xfrm>
          <a:prstGeom prst="rect">
            <a:avLst/>
          </a:prstGeom>
        </p:spPr>
      </p:pic>
      <p:pic>
        <p:nvPicPr>
          <p:cNvPr id="2" name="Picture 4" descr="Dataverse de l'Université Laval">
            <a:extLst>
              <a:ext uri="{FF2B5EF4-FFF2-40B4-BE49-F238E27FC236}">
                <a16:creationId xmlns:a16="http://schemas.microsoft.com/office/drawing/2014/main" id="{9BE6D5F8-CBC8-0B71-B664-A9EA0F10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2849"/>
            <a:ext cx="1405036" cy="6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entre de recherche du CHU de Qc-Université Laval (@crchuqc) | Twitter">
            <a:extLst>
              <a:ext uri="{FF2B5EF4-FFF2-40B4-BE49-F238E27FC236}">
                <a16:creationId xmlns:a16="http://schemas.microsoft.com/office/drawing/2014/main" id="{8A8BACB9-785A-E8C0-DB3E-A66F4530D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4373"/>
          <a:stretch/>
        </p:blipFill>
        <p:spPr bwMode="auto">
          <a:xfrm>
            <a:off x="1473530" y="6102849"/>
            <a:ext cx="1405036" cy="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TRC – Hutchison Lab">
            <a:extLst>
              <a:ext uri="{FF2B5EF4-FFF2-40B4-BE49-F238E27FC236}">
                <a16:creationId xmlns:a16="http://schemas.microsoft.com/office/drawing/2014/main" id="{67377F27-B931-C2C8-CC0E-F22CC75C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45488"/>
            <a:ext cx="1313805" cy="4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9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DM Serif Display" pitchFamily="2" charset="0"/>
              </a:rPr>
              <a:t>Timeline</a:t>
            </a:r>
            <a:endParaRPr lang="en-CA" sz="4400" dirty="0">
              <a:latin typeface="DM Serif Display" pitchFamily="2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A55A3E9-A6DC-FC98-18BE-7218758CD84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71884918"/>
              </p:ext>
            </p:extLst>
          </p:nvPr>
        </p:nvGraphicFramePr>
        <p:xfrm>
          <a:off x="381000" y="9906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Dataverse de l'Université Laval">
            <a:extLst>
              <a:ext uri="{FF2B5EF4-FFF2-40B4-BE49-F238E27FC236}">
                <a16:creationId xmlns:a16="http://schemas.microsoft.com/office/drawing/2014/main" id="{BDAC9EEB-856C-A21D-5F3C-3EDEB4E7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2849"/>
            <a:ext cx="1405036" cy="6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entre de recherche du CHU de Qc-Université Laval (@crchuqc) | Twitter">
            <a:extLst>
              <a:ext uri="{FF2B5EF4-FFF2-40B4-BE49-F238E27FC236}">
                <a16:creationId xmlns:a16="http://schemas.microsoft.com/office/drawing/2014/main" id="{8A22AF4E-B012-CD77-672E-52EBF3B1A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4373"/>
          <a:stretch/>
        </p:blipFill>
        <p:spPr bwMode="auto">
          <a:xfrm>
            <a:off x="1473530" y="6102849"/>
            <a:ext cx="1405036" cy="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TRC – Hutchison Lab">
            <a:extLst>
              <a:ext uri="{FF2B5EF4-FFF2-40B4-BE49-F238E27FC236}">
                <a16:creationId xmlns:a16="http://schemas.microsoft.com/office/drawing/2014/main" id="{D1BBE90F-6987-01DC-0852-88DDA0A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45488"/>
            <a:ext cx="1313805" cy="4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B2D069-4C3D-EAFF-A6AC-12DC3D76616E}"/>
              </a:ext>
            </a:extLst>
          </p:cNvPr>
          <p:cNvSpPr txBox="1"/>
          <p:nvPr/>
        </p:nvSpPr>
        <p:spPr>
          <a:xfrm>
            <a:off x="4059936" y="-69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B057FF-BC2E-2BEC-8597-717D5668A551}"/>
              </a:ext>
            </a:extLst>
          </p:cNvPr>
          <p:cNvSpPr txBox="1"/>
          <p:nvPr/>
        </p:nvSpPr>
        <p:spPr>
          <a:xfrm>
            <a:off x="6851904" y="6949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773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6019800"/>
          </a:xfrm>
          <a:prstGeom prst="rect">
            <a:avLst/>
          </a:prstGeom>
          <a:solidFill>
            <a:srgbClr val="3B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F5F"/>
                </a:solidFill>
                <a:latin typeface="DM Serif Display" pitchFamily="2" charset="0"/>
              </a:rPr>
              <a:t>Update</a:t>
            </a:r>
            <a:endParaRPr lang="en-CA" sz="4400" dirty="0">
              <a:solidFill>
                <a:srgbClr val="002F5F"/>
              </a:solidFill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0684" y="1609344"/>
            <a:ext cx="5119116" cy="40626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the data curation and adjudication of critical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the follow-up at 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Conduct the primary analysis (sliding dichotomy on the </a:t>
            </a:r>
            <a:r>
              <a:rPr lang="en-US" sz="2400" dirty="0" err="1"/>
              <a:t>GOSe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Conduct the secondary Bayesian analysis and the cost-effectiveness analysis</a:t>
            </a:r>
            <a:endParaRPr lang="en-CA" sz="2400" dirty="0"/>
          </a:p>
        </p:txBody>
      </p:sp>
      <p:pic>
        <p:nvPicPr>
          <p:cNvPr id="4" name="Graphic 3" descr="Lightbulb and gear outline">
            <a:extLst>
              <a:ext uri="{FF2B5EF4-FFF2-40B4-BE49-F238E27FC236}">
                <a16:creationId xmlns:a16="http://schemas.microsoft.com/office/drawing/2014/main" id="{89B2F78C-7175-177A-8764-E3C5D08F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2300" y="1534100"/>
            <a:ext cx="2961700" cy="2961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21AD2-8000-57B0-A6A5-A4DC0C6BBC0E}"/>
              </a:ext>
            </a:extLst>
          </p:cNvPr>
          <p:cNvCxnSpPr/>
          <p:nvPr/>
        </p:nvCxnSpPr>
        <p:spPr>
          <a:xfrm flipH="1">
            <a:off x="0" y="5867400"/>
            <a:ext cx="9220200" cy="0"/>
          </a:xfrm>
          <a:prstGeom prst="line">
            <a:avLst/>
          </a:prstGeom>
          <a:ln>
            <a:solidFill>
              <a:srgbClr val="3B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Dataverse de l'Université Laval">
            <a:extLst>
              <a:ext uri="{FF2B5EF4-FFF2-40B4-BE49-F238E27FC236}">
                <a16:creationId xmlns:a16="http://schemas.microsoft.com/office/drawing/2014/main" id="{2B6A5F61-048E-486F-58C1-E38DC4E4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02849"/>
            <a:ext cx="1405036" cy="6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entre de recherche du CHU de Qc-Université Laval (@crchuqc) | Twitter">
            <a:extLst>
              <a:ext uri="{FF2B5EF4-FFF2-40B4-BE49-F238E27FC236}">
                <a16:creationId xmlns:a16="http://schemas.microsoft.com/office/drawing/2014/main" id="{BA3BEEC0-657B-31F7-AA49-75DCDCEAF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4373"/>
          <a:stretch/>
        </p:blipFill>
        <p:spPr bwMode="auto">
          <a:xfrm>
            <a:off x="1473530" y="6102849"/>
            <a:ext cx="1405036" cy="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TRC – Hutchison Lab">
            <a:extLst>
              <a:ext uri="{FF2B5EF4-FFF2-40B4-BE49-F238E27FC236}">
                <a16:creationId xmlns:a16="http://schemas.microsoft.com/office/drawing/2014/main" id="{181728ED-0AB3-784F-B815-E531B481B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45488"/>
            <a:ext cx="1313805" cy="4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90933"/>
      </p:ext>
    </p:extLst>
  </p:cSld>
  <p:clrMapOvr>
    <a:masterClrMapping/>
  </p:clrMapOvr>
</p:sld>
</file>

<file path=ppt/theme/theme1.xml><?xml version="1.0" encoding="utf-8"?>
<a:theme xmlns:a="http://schemas.openxmlformats.org/drawingml/2006/main" name="PHRI Theme">
  <a:themeElements>
    <a:clrScheme name="PHRI">
      <a:dk1>
        <a:srgbClr val="002F5F"/>
      </a:dk1>
      <a:lt1>
        <a:srgbClr val="FFFFFF"/>
      </a:lt1>
      <a:dk2>
        <a:srgbClr val="C4262E"/>
      </a:dk2>
      <a:lt2>
        <a:srgbClr val="909192"/>
      </a:lt2>
      <a:accent1>
        <a:srgbClr val="4B92DB"/>
      </a:accent1>
      <a:accent2>
        <a:srgbClr val="002F5F"/>
      </a:accent2>
      <a:accent3>
        <a:srgbClr val="C4262E"/>
      </a:accent3>
      <a:accent4>
        <a:srgbClr val="909192"/>
      </a:accent4>
      <a:accent5>
        <a:srgbClr val="4B92DB"/>
      </a:accent5>
      <a:accent6>
        <a:srgbClr val="FFFFFF"/>
      </a:accent6>
      <a:hlink>
        <a:srgbClr val="4B92DB"/>
      </a:hlink>
      <a:folHlink>
        <a:srgbClr val="C426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e7e71-09ac-4c02-865c-9c648656807f" xsi:nil="true"/>
    <lcf76f155ced4ddcb4097134ff3c332f xmlns="f936bd3e-f241-4811-aae3-9536cd51b6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AA11B2-FF00-43BA-9701-253FAA9D537A}"/>
</file>

<file path=customXml/itemProps2.xml><?xml version="1.0" encoding="utf-8"?>
<ds:datastoreItem xmlns:ds="http://schemas.openxmlformats.org/officeDocument/2006/customXml" ds:itemID="{C65CECD8-5FD0-4BD2-8651-DCDBED2FEB37}"/>
</file>

<file path=customXml/itemProps3.xml><?xml version="1.0" encoding="utf-8"?>
<ds:datastoreItem xmlns:ds="http://schemas.openxmlformats.org/officeDocument/2006/customXml" ds:itemID="{58257707-A22C-428F-8B6A-7B9625C56AEC}"/>
</file>

<file path=docProps/app.xml><?xml version="1.0" encoding="utf-8"?>
<Properties xmlns="http://schemas.openxmlformats.org/officeDocument/2006/extended-properties" xmlns:vt="http://schemas.openxmlformats.org/officeDocument/2006/docPropsVTypes">
  <Template>PHRI_PowerPoint_Template</Template>
  <TotalTime>948</TotalTime>
  <Words>257</Words>
  <Application>Microsoft Macintosh PowerPoint</Application>
  <PresentationFormat>Affichage à l'écran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DM Serif Display</vt:lpstr>
      <vt:lpstr>Roboto-Condensed-Light</vt:lpstr>
      <vt:lpstr>Tahoma</vt:lpstr>
      <vt:lpstr>Verdana</vt:lpstr>
      <vt:lpstr>PHRI Theme</vt:lpstr>
      <vt:lpstr>Présentation PowerPoint</vt:lpstr>
      <vt:lpstr>Research Question</vt:lpstr>
      <vt:lpstr>Rationale</vt:lpstr>
      <vt:lpstr>Design</vt:lpstr>
      <vt:lpstr>Timeline</vt:lpstr>
      <vt:lpstr>Update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Blacher, Aviva</dc:creator>
  <cp:lastModifiedBy>Alexis Turgeon</cp:lastModifiedBy>
  <cp:revision>34</cp:revision>
  <cp:lastPrinted>2017-05-08T14:43:19Z</cp:lastPrinted>
  <dcterms:created xsi:type="dcterms:W3CDTF">2023-03-29T15:45:17Z</dcterms:created>
  <dcterms:modified xsi:type="dcterms:W3CDTF">2023-09-18T01:24:15Z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  <property fmtid="{D5CDD505-2E9C-101B-9397-08002B2CF9AE}" pid="5" name="ContentTypeId">
    <vt:lpwstr>0x010100293BEB1AD0340E468D477139C7E6DBD8</vt:lpwstr>
  </property>
  <property fmtid="{D5CDD505-2E9C-101B-9397-08002B2CF9AE}" pid="6" name="MediaServiceImageTags">
    <vt:lpwstr/>
  </property>
</Properties>
</file>