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authors.xml" ContentType="application/vnd.ms-powerpoint.author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99" r:id="rId4"/>
    <p:sldId id="275" r:id="rId5"/>
    <p:sldId id="279" r:id="rId6"/>
    <p:sldId id="270" r:id="rId7"/>
    <p:sldId id="259" r:id="rId8"/>
    <p:sldId id="281" r:id="rId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A6"/>
    <a:srgbClr val="002F5F"/>
    <a:srgbClr val="9599A6"/>
    <a:srgbClr val="4B92DB"/>
    <a:srgbClr val="93BEE9"/>
    <a:srgbClr val="EDF4F6"/>
    <a:srgbClr val="CA4A42"/>
    <a:srgbClr val="2B4260"/>
    <a:srgbClr val="3CA8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151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A6FB11-675F-7CD8-7A11-99F80985637E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0A63401-BC8C-6A3E-4C77-5580C24F0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030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C328537-96AF-2DBC-9EBB-85E0592134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452669"/>
            <a:ext cx="7631757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1220755"/>
            <a:ext cx="7632700" cy="1384995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0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  <p:sldLayoutId id="2147483684" r:id="rId21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78804-5B09-EB2D-E022-0E411551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62000"/>
            <a:ext cx="3962400" cy="769441"/>
          </a:xfrm>
        </p:spPr>
        <p:txBody>
          <a:bodyPr/>
          <a:lstStyle/>
          <a:p>
            <a:r>
              <a:rPr lang="en-US" dirty="0">
                <a:latin typeface="DM Serif Display" pitchFamily="2" charset="0"/>
              </a:rPr>
              <a:t>COP-AF</a:t>
            </a:r>
            <a:endParaRPr lang="en-CA" dirty="0">
              <a:latin typeface="DM Serif Display" pitchFamily="2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4A0183B-8A09-EC9E-B018-993FA7CB70F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4800" y="1747139"/>
            <a:ext cx="5187351" cy="4062651"/>
          </a:xfrm>
          <a:solidFill>
            <a:srgbClr val="3B6BA6"/>
          </a:solidFill>
        </p:spPr>
        <p:txBody>
          <a:bodyPr/>
          <a:lstStyle/>
          <a:p>
            <a:pPr algn="ctr"/>
            <a:r>
              <a:rPr lang="en-US" sz="3200" dirty="0"/>
              <a:t>Colchicine for the prevention of peri-operative atrial fibrillation after major thoracic surgery </a:t>
            </a:r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David Conen (PI)</a:t>
            </a:r>
          </a:p>
          <a:p>
            <a:r>
              <a:rPr lang="en-US" sz="2400" dirty="0"/>
              <a:t>PJ Devereaux (chairman)</a:t>
            </a:r>
          </a:p>
          <a:p>
            <a:endParaRPr lang="en-US" sz="2800" dirty="0"/>
          </a:p>
        </p:txBody>
      </p:sp>
      <p:pic>
        <p:nvPicPr>
          <p:cNvPr id="19" name="Picture 18" descr="Infinite question marks in 3D rendering">
            <a:extLst>
              <a:ext uri="{FF2B5EF4-FFF2-40B4-BE49-F238E27FC236}">
                <a16:creationId xmlns:a16="http://schemas.microsoft.com/office/drawing/2014/main" id="{178A0DA7-124F-B442-449B-2C0DB6D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4" t="1250" r="6875" b="469"/>
          <a:stretch/>
        </p:blipFill>
        <p:spPr>
          <a:xfrm>
            <a:off x="5486400" y="-47625"/>
            <a:ext cx="36576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Research Question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756" y="1600200"/>
            <a:ext cx="6133763" cy="320087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600" dirty="0"/>
              <a:t>To evaluate in patients undergoing major noncardiac thoracic surgery the effect of oral colchicine on occurrence of the co-primary outcomes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Clinically important perioperative AF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MINS</a:t>
            </a:r>
            <a:r>
              <a:rPr lang="en-GB" sz="2600" dirty="0"/>
              <a:t> </a:t>
            </a:r>
          </a:p>
        </p:txBody>
      </p:sp>
      <p:pic>
        <p:nvPicPr>
          <p:cNvPr id="11" name="Graphic 10" descr="Puzzle outline">
            <a:extLst>
              <a:ext uri="{FF2B5EF4-FFF2-40B4-BE49-F238E27FC236}">
                <a16:creationId xmlns:a16="http://schemas.microsoft.com/office/drawing/2014/main" id="{070149EB-EDE4-C5BD-6852-4748FF89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841" y="1676400"/>
            <a:ext cx="2552318" cy="25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Design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600200"/>
            <a:ext cx="6400800" cy="3323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Patients aged ≥55 years undergoing major noncardiac thoracic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Patients with previous AF were excluded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Colchicine 0.5mg or matching placebo administered within 4 hours before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study medication was given twice daily for total of 10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Mandatory troponin measurements for 3 days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follow-up 14 days</a:t>
            </a:r>
            <a:endParaRPr lang="en-CA" sz="2400" dirty="0"/>
          </a:p>
        </p:txBody>
      </p:sp>
      <p:pic>
        <p:nvPicPr>
          <p:cNvPr id="11" name="Graphic 10" descr="Playbook outline">
            <a:extLst>
              <a:ext uri="{FF2B5EF4-FFF2-40B4-BE49-F238E27FC236}">
                <a16:creationId xmlns:a16="http://schemas.microsoft.com/office/drawing/2014/main" id="{41B159C3-19D9-625C-D73D-306757E4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1700" y="1353125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1">
            <a:extLst>
              <a:ext uri="{FF2B5EF4-FFF2-40B4-BE49-F238E27FC236}">
                <a16:creationId xmlns:a16="http://schemas.microsoft.com/office/drawing/2014/main" id="{612F29C0-6CC3-257D-96BA-A5CECA6A5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1" t="8001" r="380" b="16401"/>
          <a:stretch/>
        </p:blipFill>
        <p:spPr>
          <a:xfrm>
            <a:off x="377789" y="1268760"/>
            <a:ext cx="838842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FF7F4-6F2F-92E6-AE1A-097E554ABA5E}"/>
              </a:ext>
            </a:extLst>
          </p:cNvPr>
          <p:cNvCxnSpPr>
            <a:cxnSpLocks/>
          </p:cNvCxnSpPr>
          <p:nvPr/>
        </p:nvCxnSpPr>
        <p:spPr>
          <a:xfrm flipH="1">
            <a:off x="3810184" y="2296086"/>
            <a:ext cx="775279" cy="117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10">
            <a:extLst>
              <a:ext uri="{FF2B5EF4-FFF2-40B4-BE49-F238E27FC236}">
                <a16:creationId xmlns:a16="http://schemas.microsoft.com/office/drawing/2014/main" id="{0C3E500B-C094-252D-0D93-E5951407E456}"/>
              </a:ext>
            </a:extLst>
          </p:cNvPr>
          <p:cNvSpPr txBox="1"/>
          <p:nvPr/>
        </p:nvSpPr>
        <p:spPr>
          <a:xfrm>
            <a:off x="3525203" y="2314524"/>
            <a:ext cx="915251" cy="19423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287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5F1709-C5DB-5831-52AD-24069FFCCB02}"/>
              </a:ext>
            </a:extLst>
          </p:cNvPr>
          <p:cNvCxnSpPr>
            <a:cxnSpLocks/>
          </p:cNvCxnSpPr>
          <p:nvPr/>
        </p:nvCxnSpPr>
        <p:spPr>
          <a:xfrm flipH="1" flipV="1">
            <a:off x="4358898" y="1785782"/>
            <a:ext cx="90705" cy="3616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15">
            <a:extLst>
              <a:ext uri="{FF2B5EF4-FFF2-40B4-BE49-F238E27FC236}">
                <a16:creationId xmlns:a16="http://schemas.microsoft.com/office/drawing/2014/main" id="{AB709B58-C847-CFD1-3816-8A50FA76048E}"/>
              </a:ext>
            </a:extLst>
          </p:cNvPr>
          <p:cNvSpPr txBox="1"/>
          <p:nvPr/>
        </p:nvSpPr>
        <p:spPr>
          <a:xfrm>
            <a:off x="4214041" y="1585084"/>
            <a:ext cx="605921" cy="3183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24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874DC-3CFB-B2D0-D32D-2603CD31DAF1}"/>
              </a:ext>
            </a:extLst>
          </p:cNvPr>
          <p:cNvCxnSpPr>
            <a:cxnSpLocks/>
          </p:cNvCxnSpPr>
          <p:nvPr/>
        </p:nvCxnSpPr>
        <p:spPr>
          <a:xfrm flipH="1">
            <a:off x="6596738" y="3417704"/>
            <a:ext cx="242449" cy="186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DC7ECE-EC8C-A857-150A-9AE96107FC50}"/>
              </a:ext>
            </a:extLst>
          </p:cNvPr>
          <p:cNvCxnSpPr>
            <a:cxnSpLocks/>
          </p:cNvCxnSpPr>
          <p:nvPr/>
        </p:nvCxnSpPr>
        <p:spPr>
          <a:xfrm flipH="1">
            <a:off x="6635960" y="3467776"/>
            <a:ext cx="505163" cy="179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20">
            <a:extLst>
              <a:ext uri="{FF2B5EF4-FFF2-40B4-BE49-F238E27FC236}">
                <a16:creationId xmlns:a16="http://schemas.microsoft.com/office/drawing/2014/main" id="{DDB0AFB9-B5B9-D683-A3E7-6ECD8DC913FD}"/>
              </a:ext>
            </a:extLst>
          </p:cNvPr>
          <p:cNvSpPr txBox="1"/>
          <p:nvPr/>
        </p:nvSpPr>
        <p:spPr>
          <a:xfrm>
            <a:off x="1957967" y="1861925"/>
            <a:ext cx="540736" cy="19423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1333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A26E4F2B-AFC0-B1B1-340D-D34D45F3A1F5}"/>
              </a:ext>
            </a:extLst>
          </p:cNvPr>
          <p:cNvSpPr txBox="1"/>
          <p:nvPr/>
        </p:nvSpPr>
        <p:spPr>
          <a:xfrm>
            <a:off x="1957967" y="2333507"/>
            <a:ext cx="540736" cy="1942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355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80921008-86DA-3802-798C-0AB11F2914BE}"/>
              </a:ext>
            </a:extLst>
          </p:cNvPr>
          <p:cNvSpPr txBox="1"/>
          <p:nvPr/>
        </p:nvSpPr>
        <p:spPr>
          <a:xfrm>
            <a:off x="2436197" y="3309149"/>
            <a:ext cx="352261" cy="1862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54</a:t>
            </a:r>
            <a:endParaRPr lang="en-CA" sz="825" dirty="0"/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6A10FF9C-B723-2C69-D70B-328B612B0BB8}"/>
              </a:ext>
            </a:extLst>
          </p:cNvPr>
          <p:cNvSpPr txBox="1"/>
          <p:nvPr/>
        </p:nvSpPr>
        <p:spPr>
          <a:xfrm>
            <a:off x="3430942" y="2542134"/>
            <a:ext cx="435266" cy="1942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765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D87870-5FAA-E54D-00BE-FC0339CCF73B}"/>
              </a:ext>
            </a:extLst>
          </p:cNvPr>
          <p:cNvCxnSpPr>
            <a:cxnSpLocks/>
          </p:cNvCxnSpPr>
          <p:nvPr/>
        </p:nvCxnSpPr>
        <p:spPr>
          <a:xfrm flipH="1">
            <a:off x="3721673" y="2435125"/>
            <a:ext cx="522311" cy="194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34">
            <a:extLst>
              <a:ext uri="{FF2B5EF4-FFF2-40B4-BE49-F238E27FC236}">
                <a16:creationId xmlns:a16="http://schemas.microsoft.com/office/drawing/2014/main" id="{AA8EE5B8-B002-4723-84F4-FF71C52A2C50}"/>
              </a:ext>
            </a:extLst>
          </p:cNvPr>
          <p:cNvSpPr txBox="1"/>
          <p:nvPr/>
        </p:nvSpPr>
        <p:spPr>
          <a:xfrm>
            <a:off x="7556465" y="2764685"/>
            <a:ext cx="585750" cy="16449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196</a:t>
            </a:r>
            <a:endParaRPr lang="en-CA" sz="825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437537-791E-DF0B-E3FA-5F416F11B567}"/>
              </a:ext>
            </a:extLst>
          </p:cNvPr>
          <p:cNvCxnSpPr>
            <a:cxnSpLocks/>
          </p:cNvCxnSpPr>
          <p:nvPr/>
        </p:nvCxnSpPr>
        <p:spPr>
          <a:xfrm flipH="1">
            <a:off x="5941606" y="2764685"/>
            <a:ext cx="31592" cy="385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40">
            <a:extLst>
              <a:ext uri="{FF2B5EF4-FFF2-40B4-BE49-F238E27FC236}">
                <a16:creationId xmlns:a16="http://schemas.microsoft.com/office/drawing/2014/main" id="{10719FF9-6481-1CCE-EC5B-123D1964CEEC}"/>
              </a:ext>
            </a:extLst>
          </p:cNvPr>
          <p:cNvSpPr txBox="1"/>
          <p:nvPr/>
        </p:nvSpPr>
        <p:spPr>
          <a:xfrm>
            <a:off x="5797069" y="3101833"/>
            <a:ext cx="352261" cy="2073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25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4573E4-5E65-ED05-593E-B16A5835C959}"/>
              </a:ext>
            </a:extLst>
          </p:cNvPr>
          <p:cNvCxnSpPr>
            <a:cxnSpLocks/>
          </p:cNvCxnSpPr>
          <p:nvPr/>
        </p:nvCxnSpPr>
        <p:spPr>
          <a:xfrm flipH="1" flipV="1">
            <a:off x="3982829" y="1936855"/>
            <a:ext cx="714435" cy="2815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43">
            <a:extLst>
              <a:ext uri="{FF2B5EF4-FFF2-40B4-BE49-F238E27FC236}">
                <a16:creationId xmlns:a16="http://schemas.microsoft.com/office/drawing/2014/main" id="{2CEC074F-2029-2B19-FCD6-8377E766B400}"/>
              </a:ext>
            </a:extLst>
          </p:cNvPr>
          <p:cNvSpPr txBox="1"/>
          <p:nvPr/>
        </p:nvSpPr>
        <p:spPr>
          <a:xfrm>
            <a:off x="3704828" y="1769593"/>
            <a:ext cx="619211" cy="2206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110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559E8F-C5ED-992C-220F-D9B262EF23AF}"/>
              </a:ext>
            </a:extLst>
          </p:cNvPr>
          <p:cNvCxnSpPr>
            <a:cxnSpLocks/>
          </p:cNvCxnSpPr>
          <p:nvPr/>
        </p:nvCxnSpPr>
        <p:spPr>
          <a:xfrm flipH="1" flipV="1">
            <a:off x="3817697" y="2189702"/>
            <a:ext cx="715920" cy="4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53">
            <a:extLst>
              <a:ext uri="{FF2B5EF4-FFF2-40B4-BE49-F238E27FC236}">
                <a16:creationId xmlns:a16="http://schemas.microsoft.com/office/drawing/2014/main" id="{D6FBA5D6-5515-3108-4AFA-9F6D7AAFCAAA}"/>
              </a:ext>
            </a:extLst>
          </p:cNvPr>
          <p:cNvSpPr txBox="1"/>
          <p:nvPr/>
        </p:nvSpPr>
        <p:spPr>
          <a:xfrm>
            <a:off x="3525202" y="2077609"/>
            <a:ext cx="386885" cy="32414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50" dirty="0"/>
              <a:t>32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4E2975-2610-8B12-8A9B-F77F66728EA2}"/>
              </a:ext>
            </a:extLst>
          </p:cNvPr>
          <p:cNvSpPr txBox="1"/>
          <p:nvPr/>
        </p:nvSpPr>
        <p:spPr>
          <a:xfrm>
            <a:off x="6402924" y="3557483"/>
            <a:ext cx="38762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28</a:t>
            </a:r>
            <a:endParaRPr lang="en-CA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2DFDCA-EAA6-47FB-B2BC-9B2E34E26C2E}"/>
              </a:ext>
            </a:extLst>
          </p:cNvPr>
          <p:cNvSpPr txBox="1"/>
          <p:nvPr/>
        </p:nvSpPr>
        <p:spPr>
          <a:xfrm>
            <a:off x="323528" y="980729"/>
            <a:ext cx="5825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99" defTabSz="359991">
              <a:spcBef>
                <a:spcPct val="20000"/>
              </a:spcBef>
              <a:buClr>
                <a:srgbClr val="C00000"/>
              </a:buClr>
            </a:pPr>
            <a:r>
              <a:rPr lang="en-US" sz="1600" b="1" dirty="0"/>
              <a:t>3209 patients randomized at 45 sites in 11 countries</a:t>
            </a:r>
            <a:endParaRPr lang="en-CA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48AFC1-994D-4081-8688-942E597D5210}"/>
              </a:ext>
            </a:extLst>
          </p:cNvPr>
          <p:cNvSpPr txBox="1"/>
          <p:nvPr/>
        </p:nvSpPr>
        <p:spPr>
          <a:xfrm>
            <a:off x="3430942" y="5250688"/>
            <a:ext cx="5615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99" defTabSz="359991">
              <a:spcBef>
                <a:spcPct val="20000"/>
              </a:spcBef>
              <a:buClr>
                <a:srgbClr val="C00000"/>
              </a:buClr>
            </a:pPr>
            <a:r>
              <a:rPr lang="en-US" sz="1600" b="1" dirty="0"/>
              <a:t>3208 (&gt;99.9%) patients with complete 14-day follow-up</a:t>
            </a:r>
            <a:endParaRPr lang="en-CA" sz="1600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82166C-6479-F673-1579-F43ECEC3A06F}"/>
              </a:ext>
            </a:extLst>
          </p:cNvPr>
          <p:cNvCxnSpPr/>
          <p:nvPr/>
        </p:nvCxnSpPr>
        <p:spPr>
          <a:xfrm>
            <a:off x="7095818" y="2886997"/>
            <a:ext cx="5254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1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13A292-78C3-405E-888C-5C69961B8B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Co-primary outcomes</a:t>
            </a:r>
            <a:endParaRPr lang="en-C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2B2BEB-C428-4027-9938-953CEBAF6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17402"/>
              </p:ext>
            </p:extLst>
          </p:nvPr>
        </p:nvGraphicFramePr>
        <p:xfrm>
          <a:off x="381000" y="1772816"/>
          <a:ext cx="8266253" cy="104114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33800">
                  <a:extLst>
                    <a:ext uri="{9D8B030D-6E8A-4147-A177-3AD203B41FA5}">
                      <a16:colId xmlns:a16="http://schemas.microsoft.com/office/drawing/2014/main" val="170442372"/>
                    </a:ext>
                  </a:extLst>
                </a:gridCol>
                <a:gridCol w="1196083">
                  <a:extLst>
                    <a:ext uri="{9D8B030D-6E8A-4147-A177-3AD203B41FA5}">
                      <a16:colId xmlns:a16="http://schemas.microsoft.com/office/drawing/2014/main" val="47845396"/>
                    </a:ext>
                  </a:extLst>
                </a:gridCol>
                <a:gridCol w="1242317">
                  <a:extLst>
                    <a:ext uri="{9D8B030D-6E8A-4147-A177-3AD203B41FA5}">
                      <a16:colId xmlns:a16="http://schemas.microsoft.com/office/drawing/2014/main" val="3158241226"/>
                    </a:ext>
                  </a:extLst>
                </a:gridCol>
                <a:gridCol w="1445981">
                  <a:extLst>
                    <a:ext uri="{9D8B030D-6E8A-4147-A177-3AD203B41FA5}">
                      <a16:colId xmlns:a16="http://schemas.microsoft.com/office/drawing/2014/main" val="26010091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37626334"/>
                    </a:ext>
                  </a:extLst>
                </a:gridCol>
              </a:tblGrid>
              <a:tr h="556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Colchicine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(N=1608)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Placebo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(N=1601)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 Ratio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(95% CI)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29556"/>
                  </a:ext>
                </a:extLst>
              </a:tr>
              <a:tr h="48456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Clinically important perioperative AF</a:t>
                      </a:r>
                      <a:endParaRPr lang="en-C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 (6.4)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(7.5)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 (0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.65</a:t>
                      </a: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-1.10)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560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C9201B6-B80C-4BB3-B381-683AEE641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45" b="8955"/>
          <a:stretch/>
        </p:blipFill>
        <p:spPr>
          <a:xfrm>
            <a:off x="4656951" y="3361078"/>
            <a:ext cx="3861209" cy="226524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D3F711-C945-405D-A17B-9FFAD45D9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43171"/>
              </p:ext>
            </p:extLst>
          </p:nvPr>
        </p:nvGraphicFramePr>
        <p:xfrm>
          <a:off x="381000" y="2813963"/>
          <a:ext cx="8259892" cy="4845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33800">
                  <a:extLst>
                    <a:ext uri="{9D8B030D-6E8A-4147-A177-3AD203B41FA5}">
                      <a16:colId xmlns:a16="http://schemas.microsoft.com/office/drawing/2014/main" val="2854134184"/>
                    </a:ext>
                  </a:extLst>
                </a:gridCol>
                <a:gridCol w="1189722">
                  <a:extLst>
                    <a:ext uri="{9D8B030D-6E8A-4147-A177-3AD203B41FA5}">
                      <a16:colId xmlns:a16="http://schemas.microsoft.com/office/drawing/2014/main" val="444636085"/>
                    </a:ext>
                  </a:extLst>
                </a:gridCol>
                <a:gridCol w="1248678">
                  <a:extLst>
                    <a:ext uri="{9D8B030D-6E8A-4147-A177-3AD203B41FA5}">
                      <a16:colId xmlns:a16="http://schemas.microsoft.com/office/drawing/2014/main" val="3618172170"/>
                    </a:ext>
                  </a:extLst>
                </a:gridCol>
                <a:gridCol w="1439620">
                  <a:extLst>
                    <a:ext uri="{9D8B030D-6E8A-4147-A177-3AD203B41FA5}">
                      <a16:colId xmlns:a16="http://schemas.microsoft.com/office/drawing/2014/main" val="39857505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26828148"/>
                    </a:ext>
                  </a:extLst>
                </a:gridCol>
              </a:tblGrid>
              <a:tr h="484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Myocardial injury after noncardiac surgery</a:t>
                      </a:r>
                    </a:p>
                  </a:txBody>
                  <a:tcPr marL="47649" marR="4764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(18.3)</a:t>
                      </a:r>
                    </a:p>
                  </a:txBody>
                  <a:tcPr marL="47649" marR="4764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 (20.3)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 (0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76-1.05)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0868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1ADC5A0-01C8-432E-B2FC-2BFFD886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42" y="3361078"/>
            <a:ext cx="3405266" cy="22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13A292-78C3-405E-888C-5C69961B8B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Post-hoc analyses</a:t>
            </a:r>
            <a:endParaRPr lang="en-C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2B2BEB-C428-4027-9938-953CEBAF6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41840"/>
              </p:ext>
            </p:extLst>
          </p:nvPr>
        </p:nvGraphicFramePr>
        <p:xfrm>
          <a:off x="152307" y="2132856"/>
          <a:ext cx="8839387" cy="15736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48293">
                  <a:extLst>
                    <a:ext uri="{9D8B030D-6E8A-4147-A177-3AD203B41FA5}">
                      <a16:colId xmlns:a16="http://schemas.microsoft.com/office/drawing/2014/main" val="17044237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78453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582412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01009113"/>
                    </a:ext>
                  </a:extLst>
                </a:gridCol>
                <a:gridCol w="609694">
                  <a:extLst>
                    <a:ext uri="{9D8B030D-6E8A-4147-A177-3AD203B41FA5}">
                      <a16:colId xmlns:a16="http://schemas.microsoft.com/office/drawing/2014/main" val="2737626334"/>
                    </a:ext>
                  </a:extLst>
                </a:gridCol>
              </a:tblGrid>
              <a:tr h="56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Colchicine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(N=1608)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Placebo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(N=1601)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 Ratio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(95% CI)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29556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Post-hoc outcomes – N (%)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271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Composite of MINS and clinically important AF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271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Composite of vascular mortality, nonfatal MINS, nonfatal stroke and clinically important AF</a:t>
                      </a: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(22.4)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364 (22.6)</a:t>
                      </a: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 (25.9)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 (26.4)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 (0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73-0.97)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 (0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72-0.96)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49" marR="47649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5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96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33F5F-F75C-45D0-BBA7-88DCF2BDA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D379-5AD0-4FDE-A674-097C9339CD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3400" y="1600200"/>
            <a:ext cx="8077200" cy="3323987"/>
          </a:xfrm>
        </p:spPr>
        <p:txBody>
          <a:bodyPr/>
          <a:lstStyle/>
          <a:p>
            <a:pPr algn="just"/>
            <a:r>
              <a:rPr lang="en-GB" sz="2400" b="0" dirty="0"/>
              <a:t>In patients undergoing major noncardiac thoracic surgery administration of colchicine did not significantly reduce incidence of co-primary outcomes clinically important AF or MINS </a:t>
            </a:r>
          </a:p>
          <a:p>
            <a:pPr algn="just"/>
            <a:r>
              <a:rPr lang="en-GB" sz="2400" b="0" dirty="0"/>
              <a:t>Colchicine increased risk of mostly benign non-infectious diarrhoea </a:t>
            </a:r>
          </a:p>
          <a:p>
            <a:pPr algn="just"/>
            <a:r>
              <a:rPr lang="en-GB" sz="2400" b="0" dirty="0"/>
              <a:t>Encouraging and consistent trend of fewer cardiovascular events with colchicine that requires further research</a:t>
            </a:r>
            <a:endParaRPr lang="en-CA" sz="2400" b="0" dirty="0"/>
          </a:p>
        </p:txBody>
      </p:sp>
    </p:spTree>
    <p:extLst>
      <p:ext uri="{BB962C8B-B14F-4D97-AF65-F5344CB8AC3E}">
        <p14:creationId xmlns:p14="http://schemas.microsoft.com/office/powerpoint/2010/main" val="308330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C63D0E-3311-4B60-8938-D488E64A2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AE34-B46A-4260-8F4A-9E900E74AA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1772816"/>
            <a:ext cx="7776542" cy="553998"/>
          </a:xfrm>
        </p:spPr>
        <p:txBody>
          <a:bodyPr/>
          <a:lstStyle/>
          <a:p>
            <a:r>
              <a:rPr lang="en-US" dirty="0"/>
              <a:t>The full publication is available at</a:t>
            </a:r>
            <a:r>
              <a:rPr lang="en-CA" dirty="0"/>
              <a:t> https://www.thelancet.com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ED2D8-FEFA-487A-B450-FC73D2CC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97" y="2303810"/>
            <a:ext cx="6305006" cy="2438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5C51B3-4CF5-4EE7-8A3F-A2EBB34824FF}"/>
              </a:ext>
            </a:extLst>
          </p:cNvPr>
          <p:cNvSpPr txBox="1">
            <a:spLocks/>
          </p:cNvSpPr>
          <p:nvPr/>
        </p:nvSpPr>
        <p:spPr>
          <a:xfrm>
            <a:off x="325102" y="5237202"/>
            <a:ext cx="77765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975" indent="-180975" defTabSz="360000" eaLnBrk="1" hangingPunct="1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defTabSz="358775" eaLnBrk="1" hangingPunct="1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9388" eaLnBrk="1" hangingPunct="1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79388" eaLnBrk="1" hangingPunct="1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5838" indent="-179388" eaLnBrk="1" hangingPunct="1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6813" indent="-179388" eaLnBrk="1" hangingPunct="1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>
                <a:latin typeface="+mn-lt"/>
                <a:ea typeface="+mn-ea"/>
                <a:cs typeface="+mn-cs"/>
              </a:defRPr>
            </a:lvl6pPr>
            <a:lvl7pPr marL="1346400" indent="-179388" eaLnBrk="1" hangingPunct="1">
              <a:buClr>
                <a:srgbClr val="C00000"/>
              </a:buClr>
              <a:defRPr sz="1800">
                <a:latin typeface="+mn-lt"/>
                <a:ea typeface="+mn-ea"/>
                <a:cs typeface="+mn-cs"/>
              </a:defRPr>
            </a:lvl7pPr>
            <a:lvl8pPr marL="1530000" indent="-179388" eaLnBrk="1" hangingPunct="1">
              <a:buClr>
                <a:srgbClr val="C00000"/>
              </a:buClr>
              <a:defRPr sz="1800">
                <a:latin typeface="+mn-lt"/>
                <a:ea typeface="+mn-ea"/>
                <a:cs typeface="+mn-cs"/>
              </a:defRPr>
            </a:lvl8pPr>
            <a:lvl9pPr marL="2424113" indent="-228600" eaLnBrk="1" hangingPunct="1">
              <a:buClr>
                <a:srgbClr val="C00000"/>
              </a:buClr>
              <a:buNone/>
              <a:defRPr sz="1400"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Grant approval to publication in 3 months and 8 days!</a:t>
            </a:r>
            <a:endParaRPr lang="en-CA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66303988"/>
      </p:ext>
    </p:extLst>
  </p:cSld>
  <p:clrMapOvr>
    <a:masterClrMapping/>
  </p:clrMapOvr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B0B057-3BBF-4B89-BB85-154C4ABA4129}"/>
</file>

<file path=customXml/itemProps2.xml><?xml version="1.0" encoding="utf-8"?>
<ds:datastoreItem xmlns:ds="http://schemas.openxmlformats.org/officeDocument/2006/customXml" ds:itemID="{A218E42A-3C4C-45A7-8608-C9616EFE5B5A}"/>
</file>

<file path=customXml/itemProps3.xml><?xml version="1.0" encoding="utf-8"?>
<ds:datastoreItem xmlns:ds="http://schemas.openxmlformats.org/officeDocument/2006/customXml" ds:itemID="{0460E120-30E6-4038-A2EA-63DBDB6344DD}"/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521</TotalTime>
  <Words>336</Words>
  <Application>Microsoft Office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DM Serif Display</vt:lpstr>
      <vt:lpstr>Tahoma</vt:lpstr>
      <vt:lpstr>Times New Roman</vt:lpstr>
      <vt:lpstr>Verdana</vt:lpstr>
      <vt:lpstr>PHRI Theme</vt:lpstr>
      <vt:lpstr>COP-AF</vt:lpstr>
      <vt:lpstr>Research Question</vt:lpstr>
      <vt:lpstr>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Conen, David</cp:lastModifiedBy>
  <cp:revision>28</cp:revision>
  <cp:lastPrinted>2017-05-08T14:43:19Z</cp:lastPrinted>
  <dcterms:created xsi:type="dcterms:W3CDTF">2023-03-29T15:45:17Z</dcterms:created>
  <dcterms:modified xsi:type="dcterms:W3CDTF">2023-09-09T19:45:34Z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  <property fmtid="{D5CDD505-2E9C-101B-9397-08002B2CF9AE}" pid="5" name="ContentTypeId">
    <vt:lpwstr>0x010100293BEB1AD0340E468D477139C7E6DBD8</vt:lpwstr>
  </property>
  <property fmtid="{D5CDD505-2E9C-101B-9397-08002B2CF9AE}" pid="6" name="MediaServiceImageTags">
    <vt:lpwstr/>
  </property>
</Properties>
</file>