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99" r:id="rId4"/>
    <p:sldId id="295" r:id="rId5"/>
    <p:sldId id="300" r:id="rId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DA2ED2-B3D4-0818-E57B-CA2105DF602B}" name="Blacher, Aviva" initials="BA" userId="S::aviva.blacher@PHRI.CA::c8b74450-3c34-4a03-81c1-0168641f95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BA6"/>
    <a:srgbClr val="002F5F"/>
    <a:srgbClr val="9599A6"/>
    <a:srgbClr val="4B92DB"/>
    <a:srgbClr val="93BEE9"/>
    <a:srgbClr val="EDF4F6"/>
    <a:srgbClr val="CA4A42"/>
    <a:srgbClr val="2B4260"/>
    <a:srgbClr val="3CA8D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7" d="100"/>
          <a:sy n="67" d="100"/>
        </p:scale>
        <p:origin x="1244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emf"/><Relationship Id="rId7" Type="http://schemas.microsoft.com/office/2007/relationships/hdphoto" Target="../media/hdphoto1.wdp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7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 A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3B6B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315200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A6FB11-675F-7CD8-7A11-99F80985637E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0" name="Rectangle 49"/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E0A63401-BC8C-6A3E-4C77-5580C24F00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030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9C328537-96AF-2DBC-9EBB-85E0592134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3264052" y="0"/>
            <a:ext cx="58799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1051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11909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59367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1722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2B426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38862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999E2ABF-315E-ADC5-5FDE-6CBCDC7DE751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5545BFB-8DCA-EA8F-C9D1-9A0EC3D895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06A11E1-8FEF-2200-E938-5FCC575100E8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79DDFE3-1654-4E1B-1889-BD408C8558D2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2261DC5A-E1D8-03C0-BD47-88894F94E1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A7617AE-8148-4CD4-D7A2-B38BFE08F2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FE9B9F2-76DB-95C0-16C6-B87C4F89B58B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55E0DD-0E86-014D-D2CB-6D117B98645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F97DA3D-CEAF-F452-53DE-51B28C8F30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7A648453-3AE4-A127-8F57-9151157A23E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-47625"/>
            <a:ext cx="9144000" cy="6267964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38862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929BE9F2-5378-5926-2AC8-107236F487BD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34145B16-A3B6-5C24-8AA4-B71C04DABF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82A4C14-806E-EA8B-B6D1-28997185FE1A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3053D3-6016-5D13-F4E0-18A2D8AECEAC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1B122E1-90B7-B545-73D2-6FABC6F90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2" name="Picture 11" descr="CIHR's leaf identifier - full-colour portrait version">
              <a:extLst>
                <a:ext uri="{FF2B5EF4-FFF2-40B4-BE49-F238E27FC236}">
                  <a16:creationId xmlns:a16="http://schemas.microsoft.com/office/drawing/2014/main" id="{768C975A-FF5A-BF9C-0446-75A96BEE35C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2C6C279-CD5F-B532-A23B-C0349705505A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E43B83C-075B-8A22-4956-5A6B6D9B8188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2940BE27-5EB1-49B1-AB29-D14FCC29E6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16346F2D-33A8-EB55-51C1-94425D01D6F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146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6077876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45720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3657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4E52DA55-9C2B-8A81-EA2A-B0C7450E16F5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003973F-6046-3F4F-017B-F2C7677F5C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BFCC8A4-6D51-F7C2-2A86-37AF40A02F02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66651B-E350-CAA5-077A-33FE0CBBDF51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3963A4B-8F64-2FBC-3987-DD1EA15AA1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911AFB5F-05D0-203E-AED7-5B5CF9E2FF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65FC5C6-6B3C-F4FC-7AC5-66D2CE200055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AF07E2-F052-E57F-7AC9-FD4632F95962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BD654B39-BC7E-0BD5-5DA0-9D461872B9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E57548D-D9C1-E79E-C4C6-D7E8654A89A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5963576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45720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3657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F70816BE-290E-6F44-0E27-8AAC07938473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FA72DC53-158D-734A-DB91-CEE7B67812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6920E3E-3FB0-5F0C-7A3E-A97FC1CD085F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75A428-B228-D841-D5B4-47799DBD55A0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F155823-D5DA-9956-F8D3-3315788F0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D561A061-BC6E-3033-ECF8-0EDF455A25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4E93A06-F82C-2394-D096-40EFC0BDC72A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72DA3F-9CE3-7D84-79E9-510EAF8BDECB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48E29D0-F726-0BED-C87C-EE947BE6A6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1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5FAEEE96-6940-65F1-8F02-A298035EB70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732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6858000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5562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43434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347969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5562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43434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09818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CA4A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315200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AB02EA-A3FC-ECF5-78C8-D553707BB530}"/>
              </a:ext>
            </a:extLst>
          </p:cNvPr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7AC058-73DB-142C-E8F3-B786CB05006D}"/>
              </a:ext>
            </a:extLst>
          </p:cNvPr>
          <p:cNvGrpSpPr/>
          <p:nvPr userDrawn="1"/>
        </p:nvGrpSpPr>
        <p:grpSpPr>
          <a:xfrm>
            <a:off x="0" y="5924550"/>
            <a:ext cx="9144000" cy="914400"/>
            <a:chOff x="0" y="5943600"/>
            <a:chExt cx="9144000" cy="914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630736-0351-33E6-DBBE-2BDBE27476B9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609CF273-572D-2D86-AE40-C7040142DE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5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2902AAEE-647D-82BB-D870-F1BA1673316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7007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43600"/>
          </a:xfrm>
        </p:spPr>
        <p:txBody>
          <a:bodyPr vert="horz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Holder 2"/>
          <p:cNvSpPr>
            <a:spLocks noGrp="1"/>
          </p:cNvSpPr>
          <p:nvPr>
            <p:ph type="ctrTitle"/>
          </p:nvPr>
        </p:nvSpPr>
        <p:spPr>
          <a:xfrm>
            <a:off x="914400" y="914399"/>
            <a:ext cx="7315200" cy="149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1F497D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05BADA-AAB2-BAA3-158C-D8399D9AC85A}"/>
              </a:ext>
            </a:extLst>
          </p:cNvPr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803136" y="6172200"/>
            <a:ext cx="1990344" cy="453613"/>
            <a:chOff x="6163056" y="5867400"/>
            <a:chExt cx="2633848" cy="576072"/>
          </a:xfrm>
        </p:grpSpPr>
        <p:pic>
          <p:nvPicPr>
            <p:cNvPr id="20" name="Picture 19" descr="HHS_RGB.em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21" name="Picture 20" descr="Mac_CMYK_HS-tagline.e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  <p:sp>
        <p:nvSpPr>
          <p:cNvPr id="15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43600"/>
          </a:xfrm>
        </p:spPr>
        <p:txBody>
          <a:bodyPr vert="horz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Holder 2"/>
          <p:cNvSpPr>
            <a:spLocks noGrp="1"/>
          </p:cNvSpPr>
          <p:nvPr>
            <p:ph type="ctrTitle"/>
          </p:nvPr>
        </p:nvSpPr>
        <p:spPr>
          <a:xfrm>
            <a:off x="914400" y="914399"/>
            <a:ext cx="7315200" cy="149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1F497D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2" name="object 33"/>
          <p:cNvSpPr txBox="1"/>
          <p:nvPr userDrawn="1"/>
        </p:nvSpPr>
        <p:spPr>
          <a:xfrm>
            <a:off x="457200" y="6291072"/>
            <a:ext cx="1657350" cy="325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sz="1200" b="0" spc="25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1200" b="0" spc="25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1200" b="0" spc="25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1200" b="0" dirty="0">
              <a:latin typeface="Arial"/>
              <a:cs typeface="Arial"/>
            </a:endParaRPr>
          </a:p>
        </p:txBody>
      </p:sp>
      <p:pic>
        <p:nvPicPr>
          <p:cNvPr id="23" name="Picture 22" descr="PHRI_VisualIdentity_Primary_Colour.e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" y="5925312"/>
            <a:ext cx="1855007" cy="57607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B9D4265-A1A7-8275-DAEF-15702B65B16D}"/>
              </a:ext>
            </a:extLst>
          </p:cNvPr>
          <p:cNvGrpSpPr/>
          <p:nvPr userDrawn="1"/>
        </p:nvGrpSpPr>
        <p:grpSpPr>
          <a:xfrm>
            <a:off x="0" y="5950250"/>
            <a:ext cx="9144000" cy="914400"/>
            <a:chOff x="0" y="5943600"/>
            <a:chExt cx="9144000" cy="914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DA0EBF7-50AA-AD96-8698-9E40C149D4A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9BDA498-1AFE-3710-E4D4-43105590B182}"/>
                </a:ext>
              </a:extLst>
            </p:cNvPr>
            <p:cNvGrpSpPr/>
            <p:nvPr userDrawn="1"/>
          </p:nvGrpSpPr>
          <p:grpSpPr>
            <a:xfrm>
              <a:off x="6803136" y="6172200"/>
              <a:ext cx="1990344" cy="453613"/>
              <a:chOff x="6163056" y="5867400"/>
              <a:chExt cx="2633848" cy="576072"/>
            </a:xfrm>
          </p:grpSpPr>
          <p:pic>
            <p:nvPicPr>
              <p:cNvPr id="7" name="Picture 6" descr="HHS_RGB.emf">
                <a:extLst>
                  <a:ext uri="{FF2B5EF4-FFF2-40B4-BE49-F238E27FC236}">
                    <a16:creationId xmlns:a16="http://schemas.microsoft.com/office/drawing/2014/main" id="{FF8EFADD-C15D-AC99-B875-236449F49B1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3056" y="5867400"/>
                <a:ext cx="1377521" cy="484631"/>
              </a:xfrm>
              <a:prstGeom prst="rect">
                <a:avLst/>
              </a:prstGeom>
            </p:spPr>
          </p:pic>
          <p:pic>
            <p:nvPicPr>
              <p:cNvPr id="8" name="Picture 7" descr="Mac_CMYK_HS-tagline.emf">
                <a:extLst>
                  <a:ext uri="{FF2B5EF4-FFF2-40B4-BE49-F238E27FC236}">
                    <a16:creationId xmlns:a16="http://schemas.microsoft.com/office/drawing/2014/main" id="{2C099CC8-84A1-A355-2ABC-51D4D635FF7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54112" y="5867400"/>
                <a:ext cx="1042792" cy="576072"/>
              </a:xfrm>
              <a:prstGeom prst="rect">
                <a:avLst/>
              </a:prstGeom>
            </p:spPr>
          </p:pic>
        </p:grpSp>
        <p:pic>
          <p:nvPicPr>
            <p:cNvPr id="5" name="Picture 4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F89D9655-06EC-7528-AAA4-2DBB5F422A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811" y="6088383"/>
              <a:ext cx="1695450" cy="574675"/>
            </a:xfrm>
            <a:prstGeom prst="rect">
              <a:avLst/>
            </a:prstGeom>
          </p:spPr>
        </p:pic>
        <p:pic>
          <p:nvPicPr>
            <p:cNvPr id="6" name="Picture 5" descr="PHRI_VisualIdentity_Primary_Colour.emf">
              <a:extLst>
                <a:ext uri="{FF2B5EF4-FFF2-40B4-BE49-F238E27FC236}">
                  <a16:creationId xmlns:a16="http://schemas.microsoft.com/office/drawing/2014/main" id="{6116ACDE-8834-D295-1EAA-29AC1A63D2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400" y="6090177"/>
              <a:ext cx="1757064" cy="545656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9B39D56-E478-FC94-099C-AC4AF688A8B9}"/>
              </a:ext>
            </a:extLst>
          </p:cNvPr>
          <p:cNvGrpSpPr/>
          <p:nvPr userDrawn="1"/>
        </p:nvGrpSpPr>
        <p:grpSpPr>
          <a:xfrm>
            <a:off x="0" y="5981284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1671EB-F545-D39E-7FDD-CFEFC366FE1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E82DBE7E-8E51-714E-6473-FEE91A9E66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6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B753CBC-5B8C-EBB7-B8C3-07126BBD976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54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1A"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raphic 21" descr="Maple Leaf with solid fill">
            <a:extLst>
              <a:ext uri="{FF2B5EF4-FFF2-40B4-BE49-F238E27FC236}">
                <a16:creationId xmlns:a16="http://schemas.microsoft.com/office/drawing/2014/main" id="{EB8ED9B5-0126-336B-7314-EC4A4DBA6F81}"/>
              </a:ext>
            </a:extLst>
          </p:cNvPr>
          <p:cNvSpPr>
            <a:spLocks noChangeAspect="1"/>
          </p:cNvSpPr>
          <p:nvPr/>
        </p:nvSpPr>
        <p:spPr>
          <a:xfrm rot="20324253">
            <a:off x="4631423" y="-118047"/>
            <a:ext cx="6942170" cy="7094094"/>
          </a:xfrm>
          <a:custGeom>
            <a:avLst/>
            <a:gdLst>
              <a:gd name="connsiteX0" fmla="*/ 4946548 w 6674596"/>
              <a:gd name="connsiteY0" fmla="*/ 4765417 h 6835145"/>
              <a:gd name="connsiteX1" fmla="*/ 6674597 w 6674596"/>
              <a:gd name="connsiteY1" fmla="*/ 3665269 h 6835145"/>
              <a:gd name="connsiteX2" fmla="*/ 6200797 w 6674596"/>
              <a:gd name="connsiteY2" fmla="*/ 3504876 h 6835145"/>
              <a:gd name="connsiteX3" fmla="*/ 6103357 w 6674596"/>
              <a:gd name="connsiteY3" fmla="*/ 3307977 h 6835145"/>
              <a:gd name="connsiteX4" fmla="*/ 6107591 w 6674596"/>
              <a:gd name="connsiteY4" fmla="*/ 3296870 h 6835145"/>
              <a:gd name="connsiteX5" fmla="*/ 6500844 w 6674596"/>
              <a:gd name="connsiteY5" fmla="*/ 2373737 h 6835145"/>
              <a:gd name="connsiteX6" fmla="*/ 5508506 w 6674596"/>
              <a:gd name="connsiteY6" fmla="*/ 2587336 h 6835145"/>
              <a:gd name="connsiteX7" fmla="*/ 5323965 w 6674596"/>
              <a:gd name="connsiteY7" fmla="*/ 2468140 h 6835145"/>
              <a:gd name="connsiteX8" fmla="*/ 5321549 w 6674596"/>
              <a:gd name="connsiteY8" fmla="*/ 2453584 h 6835145"/>
              <a:gd name="connsiteX9" fmla="*/ 5263917 w 6674596"/>
              <a:gd name="connsiteY9" fmla="*/ 1963629 h 6835145"/>
              <a:gd name="connsiteX10" fmla="*/ 4530226 w 6674596"/>
              <a:gd name="connsiteY10" fmla="*/ 2777632 h 6835145"/>
              <a:gd name="connsiteX11" fmla="*/ 4365677 w 6674596"/>
              <a:gd name="connsiteY11" fmla="*/ 2786130 h 6835145"/>
              <a:gd name="connsiteX12" fmla="*/ 4329133 w 6674596"/>
              <a:gd name="connsiteY12" fmla="*/ 2678445 h 6835145"/>
              <a:gd name="connsiteX13" fmla="*/ 4670890 w 6674596"/>
              <a:gd name="connsiteY13" fmla="*/ 833577 h 6835145"/>
              <a:gd name="connsiteX14" fmla="*/ 4075378 w 6674596"/>
              <a:gd name="connsiteY14" fmla="*/ 1230870 h 6835145"/>
              <a:gd name="connsiteX15" fmla="*/ 3859946 w 6674596"/>
              <a:gd name="connsiteY15" fmla="*/ 1187832 h 6835145"/>
              <a:gd name="connsiteX16" fmla="*/ 3846866 w 6674596"/>
              <a:gd name="connsiteY16" fmla="*/ 1163917 h 6835145"/>
              <a:gd name="connsiteX17" fmla="*/ 3337493 w 6674596"/>
              <a:gd name="connsiteY17" fmla="*/ 0 h 6835145"/>
              <a:gd name="connsiteX18" fmla="*/ 2828274 w 6674596"/>
              <a:gd name="connsiteY18" fmla="*/ 1163917 h 6835145"/>
              <a:gd name="connsiteX19" fmla="*/ 2623678 w 6674596"/>
              <a:gd name="connsiteY19" fmla="*/ 1243950 h 6835145"/>
              <a:gd name="connsiteX20" fmla="*/ 2599763 w 6674596"/>
              <a:gd name="connsiteY20" fmla="*/ 1230870 h 6835145"/>
              <a:gd name="connsiteX21" fmla="*/ 2003785 w 6674596"/>
              <a:gd name="connsiteY21" fmla="*/ 833577 h 6835145"/>
              <a:gd name="connsiteX22" fmla="*/ 2345542 w 6674596"/>
              <a:gd name="connsiteY22" fmla="*/ 2678445 h 6835145"/>
              <a:gd name="connsiteX23" fmla="*/ 2252134 w 6674596"/>
              <a:gd name="connsiteY23" fmla="*/ 2814177 h 6835145"/>
              <a:gd name="connsiteX24" fmla="*/ 2144449 w 6674596"/>
              <a:gd name="connsiteY24" fmla="*/ 2777632 h 6835145"/>
              <a:gd name="connsiteX25" fmla="*/ 1410758 w 6674596"/>
              <a:gd name="connsiteY25" fmla="*/ 1963629 h 6835145"/>
              <a:gd name="connsiteX26" fmla="*/ 1353126 w 6674596"/>
              <a:gd name="connsiteY26" fmla="*/ 2453584 h 6835145"/>
              <a:gd name="connsiteX27" fmla="*/ 1180725 w 6674596"/>
              <a:gd name="connsiteY27" fmla="*/ 2589751 h 6835145"/>
              <a:gd name="connsiteX28" fmla="*/ 1166169 w 6674596"/>
              <a:gd name="connsiteY28" fmla="*/ 2587336 h 6835145"/>
              <a:gd name="connsiteX29" fmla="*/ 173753 w 6674596"/>
              <a:gd name="connsiteY29" fmla="*/ 2373737 h 6835145"/>
              <a:gd name="connsiteX30" fmla="*/ 567006 w 6674596"/>
              <a:gd name="connsiteY30" fmla="*/ 3296870 h 6835145"/>
              <a:gd name="connsiteX31" fmla="*/ 484907 w 6674596"/>
              <a:gd name="connsiteY31" fmla="*/ 3500643 h 6835145"/>
              <a:gd name="connsiteX32" fmla="*/ 473800 w 6674596"/>
              <a:gd name="connsiteY32" fmla="*/ 3504876 h 6835145"/>
              <a:gd name="connsiteX33" fmla="*/ 0 w 6674596"/>
              <a:gd name="connsiteY33" fmla="*/ 3665269 h 6835145"/>
              <a:gd name="connsiteX34" fmla="*/ 1728437 w 6674596"/>
              <a:gd name="connsiteY34" fmla="*/ 4765417 h 6835145"/>
              <a:gd name="connsiteX35" fmla="*/ 1789255 w 6674596"/>
              <a:gd name="connsiteY35" fmla="*/ 4954160 h 6835145"/>
              <a:gd name="connsiteX36" fmla="*/ 1503654 w 6674596"/>
              <a:gd name="connsiteY36" fmla="*/ 5668200 h 6835145"/>
              <a:gd name="connsiteX37" fmla="*/ 3082029 w 6674596"/>
              <a:gd name="connsiteY37" fmla="*/ 5305005 h 6835145"/>
              <a:gd name="connsiteX38" fmla="*/ 3175143 w 6674596"/>
              <a:gd name="connsiteY38" fmla="*/ 5363282 h 6835145"/>
              <a:gd name="connsiteX39" fmla="*/ 3177022 w 6674596"/>
              <a:gd name="connsiteY39" fmla="*/ 5384541 h 6835145"/>
              <a:gd name="connsiteX40" fmla="*/ 3104476 w 6674596"/>
              <a:gd name="connsiteY40" fmla="*/ 6835145 h 6835145"/>
              <a:gd name="connsiteX41" fmla="*/ 3570509 w 6674596"/>
              <a:gd name="connsiteY41" fmla="*/ 6835145 h 6835145"/>
              <a:gd name="connsiteX42" fmla="*/ 3497963 w 6674596"/>
              <a:gd name="connsiteY42" fmla="*/ 5384308 h 6835145"/>
              <a:gd name="connsiteX43" fmla="*/ 3571946 w 6674596"/>
              <a:gd name="connsiteY43" fmla="*/ 5303118 h 6835145"/>
              <a:gd name="connsiteX44" fmla="*/ 3592956 w 6674596"/>
              <a:gd name="connsiteY44" fmla="*/ 5305005 h 6835145"/>
              <a:gd name="connsiteX45" fmla="*/ 5171331 w 6674596"/>
              <a:gd name="connsiteY45" fmla="*/ 5668200 h 6835145"/>
              <a:gd name="connsiteX46" fmla="*/ 4885731 w 6674596"/>
              <a:gd name="connsiteY46" fmla="*/ 4954160 h 6835145"/>
              <a:gd name="connsiteX47" fmla="*/ 4946548 w 6674596"/>
              <a:gd name="connsiteY47" fmla="*/ 4765417 h 683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674596" h="6835145">
                <a:moveTo>
                  <a:pt x="4946548" y="4765417"/>
                </a:moveTo>
                <a:lnTo>
                  <a:pt x="6674597" y="3665269"/>
                </a:lnTo>
                <a:lnTo>
                  <a:pt x="6200797" y="3504876"/>
                </a:lnTo>
                <a:cubicBezTo>
                  <a:pt x="6119521" y="3477411"/>
                  <a:pt x="6075893" y="3389253"/>
                  <a:pt x="6103357" y="3307977"/>
                </a:cubicBezTo>
                <a:cubicBezTo>
                  <a:pt x="6104624" y="3304226"/>
                  <a:pt x="6106037" y="3300521"/>
                  <a:pt x="6107591" y="3296870"/>
                </a:cubicBezTo>
                <a:lnTo>
                  <a:pt x="6500844" y="2373737"/>
                </a:lnTo>
                <a:lnTo>
                  <a:pt x="5508506" y="2587336"/>
                </a:lnTo>
                <a:cubicBezTo>
                  <a:pt x="5424628" y="2605379"/>
                  <a:pt x="5342008" y="2552018"/>
                  <a:pt x="5323965" y="2468140"/>
                </a:cubicBezTo>
                <a:cubicBezTo>
                  <a:pt x="5322932" y="2463332"/>
                  <a:pt x="5322124" y="2458470"/>
                  <a:pt x="5321549" y="2453584"/>
                </a:cubicBezTo>
                <a:lnTo>
                  <a:pt x="5263917" y="1963629"/>
                </a:lnTo>
                <a:lnTo>
                  <a:pt x="4530226" y="2777632"/>
                </a:lnTo>
                <a:cubicBezTo>
                  <a:pt x="4487133" y="2825416"/>
                  <a:pt x="4413461" y="2829222"/>
                  <a:pt x="4365677" y="2786130"/>
                </a:cubicBezTo>
                <a:cubicBezTo>
                  <a:pt x="4335618" y="2759022"/>
                  <a:pt x="4321777" y="2718252"/>
                  <a:pt x="4329133" y="2678445"/>
                </a:cubicBezTo>
                <a:lnTo>
                  <a:pt x="4670890" y="833577"/>
                </a:lnTo>
                <a:lnTo>
                  <a:pt x="4075378" y="1230870"/>
                </a:lnTo>
                <a:cubicBezTo>
                  <a:pt x="4004005" y="1278475"/>
                  <a:pt x="3907551" y="1259205"/>
                  <a:pt x="3859946" y="1187832"/>
                </a:cubicBezTo>
                <a:cubicBezTo>
                  <a:pt x="3854890" y="1180259"/>
                  <a:pt x="3850517" y="1172258"/>
                  <a:pt x="3846866" y="1163917"/>
                </a:cubicBezTo>
                <a:lnTo>
                  <a:pt x="3337493" y="0"/>
                </a:lnTo>
                <a:lnTo>
                  <a:pt x="2828274" y="1163917"/>
                </a:lnTo>
                <a:cubicBezTo>
                  <a:pt x="2793881" y="1242513"/>
                  <a:pt x="2702275" y="1278343"/>
                  <a:pt x="2623678" y="1243950"/>
                </a:cubicBezTo>
                <a:cubicBezTo>
                  <a:pt x="2615336" y="1240299"/>
                  <a:pt x="2607336" y="1235919"/>
                  <a:pt x="2599763" y="1230870"/>
                </a:cubicBezTo>
                <a:lnTo>
                  <a:pt x="2003785" y="833577"/>
                </a:lnTo>
                <a:lnTo>
                  <a:pt x="2345542" y="2678445"/>
                </a:lnTo>
                <a:cubicBezTo>
                  <a:pt x="2357232" y="2741717"/>
                  <a:pt x="2315413" y="2802487"/>
                  <a:pt x="2252134" y="2814177"/>
                </a:cubicBezTo>
                <a:cubicBezTo>
                  <a:pt x="2212327" y="2821532"/>
                  <a:pt x="2171557" y="2807691"/>
                  <a:pt x="2144449" y="2777632"/>
                </a:cubicBezTo>
                <a:lnTo>
                  <a:pt x="1410758" y="1963629"/>
                </a:lnTo>
                <a:lnTo>
                  <a:pt x="1353126" y="2453584"/>
                </a:lnTo>
                <a:cubicBezTo>
                  <a:pt x="1343122" y="2538791"/>
                  <a:pt x="1265931" y="2599755"/>
                  <a:pt x="1180725" y="2589751"/>
                </a:cubicBezTo>
                <a:cubicBezTo>
                  <a:pt x="1175839" y="2589177"/>
                  <a:pt x="1170977" y="2588369"/>
                  <a:pt x="1166169" y="2587336"/>
                </a:cubicBezTo>
                <a:lnTo>
                  <a:pt x="173753" y="2373737"/>
                </a:lnTo>
                <a:lnTo>
                  <a:pt x="567006" y="3296870"/>
                </a:lnTo>
                <a:cubicBezTo>
                  <a:pt x="600607" y="3375808"/>
                  <a:pt x="563845" y="3467042"/>
                  <a:pt x="484907" y="3500643"/>
                </a:cubicBezTo>
                <a:cubicBezTo>
                  <a:pt x="481256" y="3502196"/>
                  <a:pt x="477551" y="3503610"/>
                  <a:pt x="473800" y="3504876"/>
                </a:cubicBezTo>
                <a:lnTo>
                  <a:pt x="0" y="3665269"/>
                </a:lnTo>
                <a:lnTo>
                  <a:pt x="1728437" y="4765417"/>
                </a:lnTo>
                <a:cubicBezTo>
                  <a:pt x="1791453" y="4805527"/>
                  <a:pt x="1816999" y="4884807"/>
                  <a:pt x="1789255" y="4954160"/>
                </a:cubicBezTo>
                <a:lnTo>
                  <a:pt x="1503654" y="5668200"/>
                </a:lnTo>
                <a:lnTo>
                  <a:pt x="3082029" y="5305005"/>
                </a:lnTo>
                <a:cubicBezTo>
                  <a:pt x="3123832" y="5295389"/>
                  <a:pt x="3165519" y="5321479"/>
                  <a:pt x="3175143" y="5363282"/>
                </a:cubicBezTo>
                <a:cubicBezTo>
                  <a:pt x="3176743" y="5370249"/>
                  <a:pt x="3177372" y="5377403"/>
                  <a:pt x="3177022" y="5384541"/>
                </a:cubicBezTo>
                <a:lnTo>
                  <a:pt x="3104476" y="6835145"/>
                </a:lnTo>
                <a:lnTo>
                  <a:pt x="3570509" y="6835145"/>
                </a:lnTo>
                <a:lnTo>
                  <a:pt x="3497963" y="5384308"/>
                </a:lnTo>
                <a:cubicBezTo>
                  <a:pt x="3495975" y="5341457"/>
                  <a:pt x="3529094" y="5305106"/>
                  <a:pt x="3571946" y="5303118"/>
                </a:cubicBezTo>
                <a:cubicBezTo>
                  <a:pt x="3579007" y="5302784"/>
                  <a:pt x="3586075" y="5303421"/>
                  <a:pt x="3592956" y="5305005"/>
                </a:cubicBezTo>
                <a:lnTo>
                  <a:pt x="5171331" y="5668200"/>
                </a:lnTo>
                <a:lnTo>
                  <a:pt x="4885731" y="4954160"/>
                </a:lnTo>
                <a:cubicBezTo>
                  <a:pt x="4857986" y="4884807"/>
                  <a:pt x="4883533" y="4805527"/>
                  <a:pt x="4946548" y="4765417"/>
                </a:cubicBezTo>
                <a:close/>
              </a:path>
            </a:pathLst>
          </a:custGeom>
          <a:gradFill flip="none" rotWithShape="1">
            <a:gsLst>
              <a:gs pos="82000">
                <a:srgbClr val="D57771">
                  <a:alpha val="67000"/>
                </a:srgbClr>
              </a:gs>
              <a:gs pos="67000">
                <a:srgbClr val="DFA3A0"/>
              </a:gs>
              <a:gs pos="3000">
                <a:schemeClr val="accent1">
                  <a:lumMod val="5000"/>
                  <a:lumOff val="95000"/>
                  <a:alpha val="29000"/>
                </a:schemeClr>
              </a:gs>
              <a:gs pos="100000">
                <a:srgbClr val="CA4A42">
                  <a:alpha val="68000"/>
                </a:srgbClr>
              </a:gs>
            </a:gsLst>
            <a:lin ang="16200000" scaled="1"/>
            <a:tileRect/>
          </a:gradFill>
          <a:ln w="709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CA"/>
          </a:p>
        </p:txBody>
      </p:sp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2" name="Picture 1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643787C2-11D4-466C-D2AC-1EFB42DE2D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6002893"/>
            <a:ext cx="1888412" cy="640080"/>
          </a:xfrm>
          <a:prstGeom prst="rect">
            <a:avLst/>
          </a:prstGeom>
        </p:spPr>
      </p:pic>
      <p:pic>
        <p:nvPicPr>
          <p:cNvPr id="3" name="Picture 2" descr="CIHR's leaf identifier - full-colour portrait version">
            <a:extLst>
              <a:ext uri="{FF2B5EF4-FFF2-40B4-BE49-F238E27FC236}">
                <a16:creationId xmlns:a16="http://schemas.microsoft.com/office/drawing/2014/main" id="{A4257D62-FC1B-9747-80B4-79701B075C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61" y="6007624"/>
            <a:ext cx="2570166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01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A"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d organic and natural maple leaf flat icon for apps and websites">
            <a:extLst>
              <a:ext uri="{FF2B5EF4-FFF2-40B4-BE49-F238E27FC236}">
                <a16:creationId xmlns:a16="http://schemas.microsoft.com/office/drawing/2014/main" id="{A5323CF2-A776-E138-0E96-A36095FC33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CrisscrossEtching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4268">
            <a:off x="3214595" y="-411406"/>
            <a:ext cx="8156299" cy="815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4" name="Picture 13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4A8F806-0225-6592-A52B-A48DBAC1E20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6002893"/>
            <a:ext cx="1888412" cy="640080"/>
          </a:xfrm>
          <a:prstGeom prst="rect">
            <a:avLst/>
          </a:prstGeom>
        </p:spPr>
      </p:pic>
      <p:pic>
        <p:nvPicPr>
          <p:cNvPr id="2" name="Picture 1" descr="CIHR's leaf identifier - full-colour portrait version">
            <a:extLst>
              <a:ext uri="{FF2B5EF4-FFF2-40B4-BE49-F238E27FC236}">
                <a16:creationId xmlns:a16="http://schemas.microsoft.com/office/drawing/2014/main" id="{0B0A2EC1-44B5-B87B-F2A2-381F8227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61" y="6007624"/>
            <a:ext cx="2570166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4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3"/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2" name="Picture 1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5BA58C07-D3D7-9985-6C69-252FE2D8B0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sp>
        <p:nvSpPr>
          <p:cNvPr id="3" name="Graphic 15" descr="Maple Leaf outline">
            <a:extLst>
              <a:ext uri="{FF2B5EF4-FFF2-40B4-BE49-F238E27FC236}">
                <a16:creationId xmlns:a16="http://schemas.microsoft.com/office/drawing/2014/main" id="{1810C4AF-C006-93EA-3AED-347218A5166B}"/>
              </a:ext>
            </a:extLst>
          </p:cNvPr>
          <p:cNvSpPr/>
          <p:nvPr userDrawn="1"/>
        </p:nvSpPr>
        <p:spPr>
          <a:xfrm rot="20356013">
            <a:off x="4959032" y="-130136"/>
            <a:ext cx="7322185" cy="7118270"/>
          </a:xfrm>
          <a:custGeom>
            <a:avLst/>
            <a:gdLst>
              <a:gd name="connsiteX0" fmla="*/ 4597158 w 6257242"/>
              <a:gd name="connsiteY0" fmla="*/ 4471446 h 6136283"/>
              <a:gd name="connsiteX1" fmla="*/ 6257242 w 6257242"/>
              <a:gd name="connsiteY1" fmla="*/ 3414383 h 6136283"/>
              <a:gd name="connsiteX2" fmla="*/ 5696077 w 6257242"/>
              <a:gd name="connsiteY2" fmla="*/ 3224395 h 6136283"/>
              <a:gd name="connsiteX3" fmla="*/ 5654802 w 6257242"/>
              <a:gd name="connsiteY3" fmla="*/ 3137149 h 6136283"/>
              <a:gd name="connsiteX4" fmla="*/ 5655781 w 6257242"/>
              <a:gd name="connsiteY4" fmla="*/ 3134581 h 6136283"/>
              <a:gd name="connsiteX5" fmla="*/ 6058600 w 6257242"/>
              <a:gd name="connsiteY5" fmla="*/ 2188190 h 6136283"/>
              <a:gd name="connsiteX6" fmla="*/ 5043252 w 6257242"/>
              <a:gd name="connsiteY6" fmla="*/ 2406981 h 6136283"/>
              <a:gd name="connsiteX7" fmla="*/ 4992670 w 6257242"/>
              <a:gd name="connsiteY7" fmla="*/ 2397758 h 6136283"/>
              <a:gd name="connsiteX8" fmla="*/ 4962447 w 6257242"/>
              <a:gd name="connsiteY8" fmla="*/ 2349233 h 6136283"/>
              <a:gd name="connsiteX9" fmla="*/ 4892994 w 6257242"/>
              <a:gd name="connsiteY9" fmla="*/ 1758271 h 6136283"/>
              <a:gd name="connsiteX10" fmla="*/ 4136023 w 6257242"/>
              <a:gd name="connsiteY10" fmla="*/ 2597820 h 6136283"/>
              <a:gd name="connsiteX11" fmla="*/ 4113534 w 6257242"/>
              <a:gd name="connsiteY11" fmla="*/ 2608532 h 6136283"/>
              <a:gd name="connsiteX12" fmla="*/ 4089981 w 6257242"/>
              <a:gd name="connsiteY12" fmla="*/ 2600161 h 6136283"/>
              <a:gd name="connsiteX13" fmla="*/ 4079836 w 6257242"/>
              <a:gd name="connsiteY13" fmla="*/ 2570081 h 6136283"/>
              <a:gd name="connsiteX14" fmla="*/ 4414123 w 6257242"/>
              <a:gd name="connsiteY14" fmla="*/ 765484 h 6136283"/>
              <a:gd name="connsiteX15" fmla="*/ 3745194 w 6257242"/>
              <a:gd name="connsiteY15" fmla="*/ 1211791 h 6136283"/>
              <a:gd name="connsiteX16" fmla="*/ 3652116 w 6257242"/>
              <a:gd name="connsiteY16" fmla="*/ 1193275 h 6136283"/>
              <a:gd name="connsiteX17" fmla="*/ 3646440 w 6257242"/>
              <a:gd name="connsiteY17" fmla="*/ 1182846 h 6136283"/>
              <a:gd name="connsiteX18" fmla="*/ 3128621 w 6257242"/>
              <a:gd name="connsiteY18" fmla="*/ 0 h 6136283"/>
              <a:gd name="connsiteX19" fmla="*/ 2610732 w 6257242"/>
              <a:gd name="connsiteY19" fmla="*/ 1182846 h 6136283"/>
              <a:gd name="connsiteX20" fmla="*/ 2522194 w 6257242"/>
              <a:gd name="connsiteY20" fmla="*/ 1217325 h 6136283"/>
              <a:gd name="connsiteX21" fmla="*/ 2512049 w 6257242"/>
              <a:gd name="connsiteY21" fmla="*/ 1211791 h 6136283"/>
              <a:gd name="connsiteX22" fmla="*/ 1842765 w 6257242"/>
              <a:gd name="connsiteY22" fmla="*/ 765625 h 6136283"/>
              <a:gd name="connsiteX23" fmla="*/ 2177975 w 6257242"/>
              <a:gd name="connsiteY23" fmla="*/ 2570152 h 6136283"/>
              <a:gd name="connsiteX24" fmla="*/ 2151874 w 6257242"/>
              <a:gd name="connsiteY24" fmla="*/ 2608093 h 6136283"/>
              <a:gd name="connsiteX25" fmla="*/ 2151796 w 6257242"/>
              <a:gd name="connsiteY25" fmla="*/ 2608107 h 6136283"/>
              <a:gd name="connsiteX26" fmla="*/ 2121716 w 6257242"/>
              <a:gd name="connsiteY26" fmla="*/ 2597891 h 6136283"/>
              <a:gd name="connsiteX27" fmla="*/ 1364533 w 6257242"/>
              <a:gd name="connsiteY27" fmla="*/ 1758129 h 6136283"/>
              <a:gd name="connsiteX28" fmla="*/ 1295008 w 6257242"/>
              <a:gd name="connsiteY28" fmla="*/ 2349091 h 6136283"/>
              <a:gd name="connsiteX29" fmla="*/ 1217729 w 6257242"/>
              <a:gd name="connsiteY29" fmla="*/ 2407414 h 6136283"/>
              <a:gd name="connsiteX30" fmla="*/ 1214274 w 6257242"/>
              <a:gd name="connsiteY30" fmla="*/ 2406839 h 6136283"/>
              <a:gd name="connsiteX31" fmla="*/ 198643 w 6257242"/>
              <a:gd name="connsiteY31" fmla="*/ 2188190 h 6136283"/>
              <a:gd name="connsiteX32" fmla="*/ 601745 w 6257242"/>
              <a:gd name="connsiteY32" fmla="*/ 3134510 h 6136283"/>
              <a:gd name="connsiteX33" fmla="*/ 602242 w 6257242"/>
              <a:gd name="connsiteY33" fmla="*/ 3185873 h 6136283"/>
              <a:gd name="connsiteX34" fmla="*/ 561378 w 6257242"/>
              <a:gd name="connsiteY34" fmla="*/ 3224395 h 6136283"/>
              <a:gd name="connsiteX35" fmla="*/ 0 w 6257242"/>
              <a:gd name="connsiteY35" fmla="*/ 3414383 h 6136283"/>
              <a:gd name="connsiteX36" fmla="*/ 1660865 w 6257242"/>
              <a:gd name="connsiteY36" fmla="*/ 4471446 h 6136283"/>
              <a:gd name="connsiteX37" fmla="*/ 1687185 w 6257242"/>
              <a:gd name="connsiteY37" fmla="*/ 4552960 h 6136283"/>
              <a:gd name="connsiteX38" fmla="*/ 1382978 w 6257242"/>
              <a:gd name="connsiteY38" fmla="*/ 5313477 h 6136283"/>
              <a:gd name="connsiteX39" fmla="*/ 3057677 w 6257242"/>
              <a:gd name="connsiteY39" fmla="*/ 4927402 h 6136283"/>
              <a:gd name="connsiteX40" fmla="*/ 3057677 w 6257242"/>
              <a:gd name="connsiteY40" fmla="*/ 6065339 h 6136283"/>
              <a:gd name="connsiteX41" fmla="*/ 3128621 w 6257242"/>
              <a:gd name="connsiteY41" fmla="*/ 6136283 h 6136283"/>
              <a:gd name="connsiteX42" fmla="*/ 3199565 w 6257242"/>
              <a:gd name="connsiteY42" fmla="*/ 6065339 h 6136283"/>
              <a:gd name="connsiteX43" fmla="*/ 3199565 w 6257242"/>
              <a:gd name="connsiteY43" fmla="*/ 4329558 h 6136283"/>
              <a:gd name="connsiteX44" fmla="*/ 4516779 w 6257242"/>
              <a:gd name="connsiteY44" fmla="*/ 3432474 h 6136283"/>
              <a:gd name="connsiteX45" fmla="*/ 4535544 w 6257242"/>
              <a:gd name="connsiteY45" fmla="*/ 3333826 h 6136283"/>
              <a:gd name="connsiteX46" fmla="*/ 4436896 w 6257242"/>
              <a:gd name="connsiteY46" fmla="*/ 3315062 h 6136283"/>
              <a:gd name="connsiteX47" fmla="*/ 3199565 w 6257242"/>
              <a:gd name="connsiteY47" fmla="*/ 4157590 h 6136283"/>
              <a:gd name="connsiteX48" fmla="*/ 3199565 w 6257242"/>
              <a:gd name="connsiteY48" fmla="*/ 1879656 h 6136283"/>
              <a:gd name="connsiteX49" fmla="*/ 3128621 w 6257242"/>
              <a:gd name="connsiteY49" fmla="*/ 1808712 h 6136283"/>
              <a:gd name="connsiteX50" fmla="*/ 3057677 w 6257242"/>
              <a:gd name="connsiteY50" fmla="*/ 1879656 h 6136283"/>
              <a:gd name="connsiteX51" fmla="*/ 3057677 w 6257242"/>
              <a:gd name="connsiteY51" fmla="*/ 4157590 h 6136283"/>
              <a:gd name="connsiteX52" fmla="*/ 1820914 w 6257242"/>
              <a:gd name="connsiteY52" fmla="*/ 3315062 h 6136283"/>
              <a:gd name="connsiteX53" fmla="*/ 1722338 w 6257242"/>
              <a:gd name="connsiteY53" fmla="*/ 3333755 h 6136283"/>
              <a:gd name="connsiteX54" fmla="*/ 1741032 w 6257242"/>
              <a:gd name="connsiteY54" fmla="*/ 3432332 h 6136283"/>
              <a:gd name="connsiteX55" fmla="*/ 3057677 w 6257242"/>
              <a:gd name="connsiteY55" fmla="*/ 4329558 h 6136283"/>
              <a:gd name="connsiteX56" fmla="*/ 3057677 w 6257242"/>
              <a:gd name="connsiteY56" fmla="*/ 4782037 h 6136283"/>
              <a:gd name="connsiteX57" fmla="*/ 1615532 w 6257242"/>
              <a:gd name="connsiteY57" fmla="*/ 5114338 h 6136283"/>
              <a:gd name="connsiteX58" fmla="*/ 1818928 w 6257242"/>
              <a:gd name="connsiteY58" fmla="*/ 4605813 h 6136283"/>
              <a:gd name="connsiteX59" fmla="*/ 1737130 w 6257242"/>
              <a:gd name="connsiteY59" fmla="*/ 4351905 h 6136283"/>
              <a:gd name="connsiteX60" fmla="*/ 326341 w 6257242"/>
              <a:gd name="connsiteY60" fmla="*/ 3453828 h 6136283"/>
              <a:gd name="connsiteX61" fmla="*/ 607350 w 6257242"/>
              <a:gd name="connsiteY61" fmla="*/ 3358692 h 6136283"/>
              <a:gd name="connsiteX62" fmla="*/ 621964 w 6257242"/>
              <a:gd name="connsiteY62" fmla="*/ 3353088 h 6136283"/>
              <a:gd name="connsiteX63" fmla="*/ 732424 w 6257242"/>
              <a:gd name="connsiteY63" fmla="*/ 3078890 h 6136283"/>
              <a:gd name="connsiteX64" fmla="*/ 436588 w 6257242"/>
              <a:gd name="connsiteY64" fmla="*/ 2384563 h 6136283"/>
              <a:gd name="connsiteX65" fmla="*/ 1185045 w 6257242"/>
              <a:gd name="connsiteY65" fmla="*/ 2545605 h 6136283"/>
              <a:gd name="connsiteX66" fmla="*/ 1204271 w 6257242"/>
              <a:gd name="connsiteY66" fmla="*/ 2548798 h 6136283"/>
              <a:gd name="connsiteX67" fmla="*/ 1436179 w 6257242"/>
              <a:gd name="connsiteY67" fmla="*/ 2365706 h 6136283"/>
              <a:gd name="connsiteX68" fmla="*/ 1436186 w 6257242"/>
              <a:gd name="connsiteY68" fmla="*/ 2365621 h 6136283"/>
              <a:gd name="connsiteX69" fmla="*/ 1469104 w 6257242"/>
              <a:gd name="connsiteY69" fmla="*/ 2085747 h 6136283"/>
              <a:gd name="connsiteX70" fmla="*/ 2016222 w 6257242"/>
              <a:gd name="connsiteY70" fmla="*/ 2692814 h 6136283"/>
              <a:gd name="connsiteX71" fmla="*/ 2177478 w 6257242"/>
              <a:gd name="connsiteY71" fmla="*/ 2747582 h 6136283"/>
              <a:gd name="connsiteX72" fmla="*/ 2317379 w 6257242"/>
              <a:gd name="connsiteY72" fmla="*/ 2544257 h 6136283"/>
              <a:gd name="connsiteX73" fmla="*/ 2044245 w 6257242"/>
              <a:gd name="connsiteY73" fmla="*/ 1069903 h 6136283"/>
              <a:gd name="connsiteX74" fmla="*/ 2434436 w 6257242"/>
              <a:gd name="connsiteY74" fmla="*/ 1329841 h 6136283"/>
              <a:gd name="connsiteX75" fmla="*/ 2466574 w 6257242"/>
              <a:gd name="connsiteY75" fmla="*/ 1347365 h 6136283"/>
              <a:gd name="connsiteX76" fmla="*/ 2741765 w 6257242"/>
              <a:gd name="connsiteY76" fmla="*/ 1239743 h 6136283"/>
              <a:gd name="connsiteX77" fmla="*/ 3128621 w 6257242"/>
              <a:gd name="connsiteY77" fmla="*/ 353939 h 6136283"/>
              <a:gd name="connsiteX78" fmla="*/ 3516329 w 6257242"/>
              <a:gd name="connsiteY78" fmla="*/ 1239814 h 6136283"/>
              <a:gd name="connsiteX79" fmla="*/ 3791031 w 6257242"/>
              <a:gd name="connsiteY79" fmla="*/ 1347804 h 6136283"/>
              <a:gd name="connsiteX80" fmla="*/ 3823871 w 6257242"/>
              <a:gd name="connsiteY80" fmla="*/ 1329841 h 6136283"/>
              <a:gd name="connsiteX81" fmla="*/ 4213281 w 6257242"/>
              <a:gd name="connsiteY81" fmla="*/ 1069974 h 6136283"/>
              <a:gd name="connsiteX82" fmla="*/ 3940360 w 6257242"/>
              <a:gd name="connsiteY82" fmla="*/ 2544257 h 6136283"/>
              <a:gd name="connsiteX83" fmla="*/ 3995058 w 6257242"/>
              <a:gd name="connsiteY83" fmla="*/ 2705513 h 6136283"/>
              <a:gd name="connsiteX84" fmla="*/ 4241346 w 6257242"/>
              <a:gd name="connsiteY84" fmla="*/ 2692920 h 6136283"/>
              <a:gd name="connsiteX85" fmla="*/ 4241446 w 6257242"/>
              <a:gd name="connsiteY85" fmla="*/ 2692814 h 6136283"/>
              <a:gd name="connsiteX86" fmla="*/ 4788706 w 6257242"/>
              <a:gd name="connsiteY86" fmla="*/ 2085818 h 6136283"/>
              <a:gd name="connsiteX87" fmla="*/ 4821624 w 6257242"/>
              <a:gd name="connsiteY87" fmla="*/ 2365834 h 6136283"/>
              <a:gd name="connsiteX88" fmla="*/ 4824888 w 6257242"/>
              <a:gd name="connsiteY88" fmla="*/ 2385201 h 6136283"/>
              <a:gd name="connsiteX89" fmla="*/ 5073191 w 6257242"/>
              <a:gd name="connsiteY89" fmla="*/ 2545534 h 6136283"/>
              <a:gd name="connsiteX90" fmla="*/ 5821151 w 6257242"/>
              <a:gd name="connsiteY90" fmla="*/ 2384563 h 6136283"/>
              <a:gd name="connsiteX91" fmla="*/ 5525458 w 6257242"/>
              <a:gd name="connsiteY91" fmla="*/ 3078748 h 6136283"/>
              <a:gd name="connsiteX92" fmla="*/ 5519640 w 6257242"/>
              <a:gd name="connsiteY92" fmla="*/ 3093930 h 6136283"/>
              <a:gd name="connsiteX93" fmla="*/ 5650673 w 6257242"/>
              <a:gd name="connsiteY93" fmla="*/ 3358763 h 6136283"/>
              <a:gd name="connsiteX94" fmla="*/ 5931398 w 6257242"/>
              <a:gd name="connsiteY94" fmla="*/ 3453828 h 6136283"/>
              <a:gd name="connsiteX95" fmla="*/ 4520610 w 6257242"/>
              <a:gd name="connsiteY95" fmla="*/ 4351905 h 6136283"/>
              <a:gd name="connsiteX96" fmla="*/ 4438811 w 6257242"/>
              <a:gd name="connsiteY96" fmla="*/ 4605813 h 6136283"/>
              <a:gd name="connsiteX97" fmla="*/ 4642278 w 6257242"/>
              <a:gd name="connsiteY97" fmla="*/ 5114338 h 6136283"/>
              <a:gd name="connsiteX98" fmla="*/ 3432687 w 6257242"/>
              <a:gd name="connsiteY98" fmla="*/ 4835174 h 6136283"/>
              <a:gd name="connsiteX99" fmla="*/ 3347589 w 6257242"/>
              <a:gd name="connsiteY99" fmla="*/ 4888347 h 6136283"/>
              <a:gd name="connsiteX100" fmla="*/ 3400762 w 6257242"/>
              <a:gd name="connsiteY100" fmla="*/ 4973444 h 6136283"/>
              <a:gd name="connsiteX101" fmla="*/ 4874761 w 6257242"/>
              <a:gd name="connsiteY101" fmla="*/ 5313974 h 6136283"/>
              <a:gd name="connsiteX102" fmla="*/ 4570625 w 6257242"/>
              <a:gd name="connsiteY102" fmla="*/ 4553173 h 6136283"/>
              <a:gd name="connsiteX103" fmla="*/ 4597158 w 6257242"/>
              <a:gd name="connsiteY103" fmla="*/ 4471446 h 613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257242" h="6136283">
                <a:moveTo>
                  <a:pt x="4597158" y="4471446"/>
                </a:moveTo>
                <a:lnTo>
                  <a:pt x="6257242" y="3414383"/>
                </a:lnTo>
                <a:lnTo>
                  <a:pt x="5696077" y="3224395"/>
                </a:lnTo>
                <a:cubicBezTo>
                  <a:pt x="5660584" y="3211697"/>
                  <a:pt x="5642110" y="3172635"/>
                  <a:pt x="5654802" y="3137149"/>
                </a:cubicBezTo>
                <a:cubicBezTo>
                  <a:pt x="5655114" y="3136283"/>
                  <a:pt x="5655441" y="3135432"/>
                  <a:pt x="5655781" y="3134581"/>
                </a:cubicBezTo>
                <a:lnTo>
                  <a:pt x="6058600" y="2188190"/>
                </a:lnTo>
                <a:lnTo>
                  <a:pt x="5043252" y="2406981"/>
                </a:lnTo>
                <a:cubicBezTo>
                  <a:pt x="5025836" y="2410770"/>
                  <a:pt x="5007632" y="2407449"/>
                  <a:pt x="4992670" y="2397758"/>
                </a:cubicBezTo>
                <a:cubicBezTo>
                  <a:pt x="4976168" y="2386599"/>
                  <a:pt x="4965186" y="2368962"/>
                  <a:pt x="4962447" y="2349233"/>
                </a:cubicBezTo>
                <a:lnTo>
                  <a:pt x="4892994" y="1758271"/>
                </a:lnTo>
                <a:lnTo>
                  <a:pt x="4136023" y="2597820"/>
                </a:lnTo>
                <a:cubicBezTo>
                  <a:pt x="4130248" y="2604233"/>
                  <a:pt x="4122154" y="2608093"/>
                  <a:pt x="4113534" y="2608532"/>
                </a:cubicBezTo>
                <a:cubicBezTo>
                  <a:pt x="4104872" y="2609050"/>
                  <a:pt x="4096373" y="2606028"/>
                  <a:pt x="4089981" y="2600161"/>
                </a:cubicBezTo>
                <a:cubicBezTo>
                  <a:pt x="4081645" y="2592549"/>
                  <a:pt x="4077814" y="2581184"/>
                  <a:pt x="4079836" y="2570081"/>
                </a:cubicBezTo>
                <a:lnTo>
                  <a:pt x="4414123" y="765484"/>
                </a:lnTo>
                <a:lnTo>
                  <a:pt x="3745194" y="1211791"/>
                </a:lnTo>
                <a:cubicBezTo>
                  <a:pt x="3714362" y="1232294"/>
                  <a:pt x="3672753" y="1224015"/>
                  <a:pt x="3652116" y="1193275"/>
                </a:cubicBezTo>
                <a:cubicBezTo>
                  <a:pt x="3649987" y="1189933"/>
                  <a:pt x="3648093" y="1186450"/>
                  <a:pt x="3646440" y="1182846"/>
                </a:cubicBezTo>
                <a:lnTo>
                  <a:pt x="3128621" y="0"/>
                </a:lnTo>
                <a:lnTo>
                  <a:pt x="2610732" y="1182846"/>
                </a:lnTo>
                <a:cubicBezTo>
                  <a:pt x="2595720" y="1216729"/>
                  <a:pt x="2556169" y="1232131"/>
                  <a:pt x="2522194" y="1217325"/>
                </a:cubicBezTo>
                <a:cubicBezTo>
                  <a:pt x="2518675" y="1215750"/>
                  <a:pt x="2515277" y="1213898"/>
                  <a:pt x="2512049" y="1211791"/>
                </a:cubicBezTo>
                <a:lnTo>
                  <a:pt x="1842765" y="765625"/>
                </a:lnTo>
                <a:lnTo>
                  <a:pt x="2177975" y="2570152"/>
                </a:lnTo>
                <a:cubicBezTo>
                  <a:pt x="2181245" y="2587838"/>
                  <a:pt x="2169561" y="2604822"/>
                  <a:pt x="2151874" y="2608093"/>
                </a:cubicBezTo>
                <a:cubicBezTo>
                  <a:pt x="2151846" y="2608100"/>
                  <a:pt x="2151825" y="2608100"/>
                  <a:pt x="2151796" y="2608107"/>
                </a:cubicBezTo>
                <a:cubicBezTo>
                  <a:pt x="2140665" y="2610285"/>
                  <a:pt x="2129215" y="2606397"/>
                  <a:pt x="2121716" y="2597891"/>
                </a:cubicBezTo>
                <a:lnTo>
                  <a:pt x="1364533" y="1758129"/>
                </a:lnTo>
                <a:lnTo>
                  <a:pt x="1295008" y="2349091"/>
                </a:lnTo>
                <a:cubicBezTo>
                  <a:pt x="1289772" y="2386535"/>
                  <a:pt x="1255173" y="2412650"/>
                  <a:pt x="1217729" y="2407414"/>
                </a:cubicBezTo>
                <a:cubicBezTo>
                  <a:pt x="1216573" y="2407251"/>
                  <a:pt x="1215423" y="2407059"/>
                  <a:pt x="1214274" y="2406839"/>
                </a:cubicBezTo>
                <a:lnTo>
                  <a:pt x="198643" y="2188190"/>
                </a:lnTo>
                <a:lnTo>
                  <a:pt x="601745" y="3134510"/>
                </a:lnTo>
                <a:cubicBezTo>
                  <a:pt x="608712" y="3150891"/>
                  <a:pt x="608896" y="3169364"/>
                  <a:pt x="602242" y="3185873"/>
                </a:cubicBezTo>
                <a:cubicBezTo>
                  <a:pt x="594615" y="3203871"/>
                  <a:pt x="579788" y="3217840"/>
                  <a:pt x="561378" y="3224395"/>
                </a:cubicBezTo>
                <a:lnTo>
                  <a:pt x="0" y="3414383"/>
                </a:lnTo>
                <a:lnTo>
                  <a:pt x="1660865" y="4471446"/>
                </a:lnTo>
                <a:cubicBezTo>
                  <a:pt x="1688115" y="4488742"/>
                  <a:pt x="1699175" y="4522993"/>
                  <a:pt x="1687185" y="4552960"/>
                </a:cubicBezTo>
                <a:lnTo>
                  <a:pt x="1382978" y="5313477"/>
                </a:lnTo>
                <a:lnTo>
                  <a:pt x="3057677" y="4927402"/>
                </a:lnTo>
                <a:lnTo>
                  <a:pt x="3057677" y="6065339"/>
                </a:lnTo>
                <a:cubicBezTo>
                  <a:pt x="3057677" y="6104522"/>
                  <a:pt x="3089439" y="6136283"/>
                  <a:pt x="3128621" y="6136283"/>
                </a:cubicBezTo>
                <a:cubicBezTo>
                  <a:pt x="3167804" y="6136283"/>
                  <a:pt x="3199565" y="6104522"/>
                  <a:pt x="3199565" y="6065339"/>
                </a:cubicBezTo>
                <a:lnTo>
                  <a:pt x="3199565" y="4329558"/>
                </a:lnTo>
                <a:lnTo>
                  <a:pt x="4516779" y="3432474"/>
                </a:lnTo>
                <a:cubicBezTo>
                  <a:pt x="4549200" y="3410417"/>
                  <a:pt x="4557600" y="3366247"/>
                  <a:pt x="4535544" y="3333826"/>
                </a:cubicBezTo>
                <a:cubicBezTo>
                  <a:pt x="4513487" y="3301405"/>
                  <a:pt x="4469317" y="3293005"/>
                  <a:pt x="4436896" y="3315062"/>
                </a:cubicBezTo>
                <a:lnTo>
                  <a:pt x="3199565" y="4157590"/>
                </a:lnTo>
                <a:lnTo>
                  <a:pt x="3199565" y="1879656"/>
                </a:lnTo>
                <a:cubicBezTo>
                  <a:pt x="3199565" y="1840474"/>
                  <a:pt x="3167804" y="1808712"/>
                  <a:pt x="3128621" y="1808712"/>
                </a:cubicBezTo>
                <a:cubicBezTo>
                  <a:pt x="3089439" y="1808712"/>
                  <a:pt x="3057677" y="1840474"/>
                  <a:pt x="3057677" y="1879656"/>
                </a:cubicBezTo>
                <a:lnTo>
                  <a:pt x="3057677" y="4157590"/>
                </a:lnTo>
                <a:lnTo>
                  <a:pt x="1820914" y="3315062"/>
                </a:lnTo>
                <a:cubicBezTo>
                  <a:pt x="1788529" y="3293005"/>
                  <a:pt x="1744394" y="3301370"/>
                  <a:pt x="1722338" y="3333755"/>
                </a:cubicBezTo>
                <a:cubicBezTo>
                  <a:pt x="1700282" y="3366141"/>
                  <a:pt x="1708646" y="3410275"/>
                  <a:pt x="1741032" y="3432332"/>
                </a:cubicBezTo>
                <a:lnTo>
                  <a:pt x="3057677" y="4329558"/>
                </a:lnTo>
                <a:lnTo>
                  <a:pt x="3057677" y="4782037"/>
                </a:lnTo>
                <a:lnTo>
                  <a:pt x="1615532" y="5114338"/>
                </a:lnTo>
                <a:lnTo>
                  <a:pt x="1818928" y="4605813"/>
                </a:lnTo>
                <a:cubicBezTo>
                  <a:pt x="1856181" y="4512515"/>
                  <a:pt x="1821837" y="4405907"/>
                  <a:pt x="1737130" y="4351905"/>
                </a:cubicBezTo>
                <a:lnTo>
                  <a:pt x="326341" y="3453828"/>
                </a:lnTo>
                <a:lnTo>
                  <a:pt x="607350" y="3358692"/>
                </a:lnTo>
                <a:cubicBezTo>
                  <a:pt x="612316" y="3356990"/>
                  <a:pt x="617140" y="3355145"/>
                  <a:pt x="621964" y="3353088"/>
                </a:cubicBezTo>
                <a:cubicBezTo>
                  <a:pt x="728075" y="3307769"/>
                  <a:pt x="777487" y="3185114"/>
                  <a:pt x="732424" y="3078890"/>
                </a:cubicBezTo>
                <a:lnTo>
                  <a:pt x="436588" y="2384563"/>
                </a:lnTo>
                <a:lnTo>
                  <a:pt x="1185045" y="2545605"/>
                </a:lnTo>
                <a:cubicBezTo>
                  <a:pt x="1191359" y="2546953"/>
                  <a:pt x="1197673" y="2548017"/>
                  <a:pt x="1204271" y="2548798"/>
                </a:cubicBezTo>
                <a:cubicBezTo>
                  <a:pt x="1318866" y="2562277"/>
                  <a:pt x="1422700" y="2480301"/>
                  <a:pt x="1436179" y="2365706"/>
                </a:cubicBezTo>
                <a:cubicBezTo>
                  <a:pt x="1436179" y="2365678"/>
                  <a:pt x="1436186" y="2365649"/>
                  <a:pt x="1436186" y="2365621"/>
                </a:cubicBezTo>
                <a:lnTo>
                  <a:pt x="1469104" y="2085747"/>
                </a:lnTo>
                <a:lnTo>
                  <a:pt x="2016222" y="2692814"/>
                </a:lnTo>
                <a:cubicBezTo>
                  <a:pt x="2057008" y="2737544"/>
                  <a:pt x="2117885" y="2758224"/>
                  <a:pt x="2177478" y="2747582"/>
                </a:cubicBezTo>
                <a:cubicBezTo>
                  <a:pt x="2272209" y="2729995"/>
                  <a:pt x="2334810" y="2639017"/>
                  <a:pt x="2317379" y="2544257"/>
                </a:cubicBezTo>
                <a:lnTo>
                  <a:pt x="2044245" y="1069903"/>
                </a:lnTo>
                <a:lnTo>
                  <a:pt x="2434436" y="1329841"/>
                </a:lnTo>
                <a:cubicBezTo>
                  <a:pt x="2444603" y="1336631"/>
                  <a:pt x="2455358" y="1342498"/>
                  <a:pt x="2466574" y="1347365"/>
                </a:cubicBezTo>
                <a:cubicBezTo>
                  <a:pt x="2572287" y="1393478"/>
                  <a:pt x="2695382" y="1345336"/>
                  <a:pt x="2741765" y="1239743"/>
                </a:cubicBezTo>
                <a:lnTo>
                  <a:pt x="3128621" y="353939"/>
                </a:lnTo>
                <a:lnTo>
                  <a:pt x="3516329" y="1239814"/>
                </a:lnTo>
                <a:cubicBezTo>
                  <a:pt x="3562365" y="1345492"/>
                  <a:pt x="3685353" y="1393840"/>
                  <a:pt x="3791031" y="1347804"/>
                </a:cubicBezTo>
                <a:cubicBezTo>
                  <a:pt x="3802495" y="1342817"/>
                  <a:pt x="3813484" y="1336801"/>
                  <a:pt x="3823871" y="1329841"/>
                </a:cubicBezTo>
                <a:lnTo>
                  <a:pt x="4213281" y="1069974"/>
                </a:lnTo>
                <a:lnTo>
                  <a:pt x="3940360" y="2544257"/>
                </a:lnTo>
                <a:cubicBezTo>
                  <a:pt x="3929563" y="2603843"/>
                  <a:pt x="3950235" y="2664791"/>
                  <a:pt x="3995058" y="2705513"/>
                </a:cubicBezTo>
                <a:cubicBezTo>
                  <a:pt x="4066548" y="2770050"/>
                  <a:pt x="4176816" y="2764410"/>
                  <a:pt x="4241346" y="2692920"/>
                </a:cubicBezTo>
                <a:cubicBezTo>
                  <a:pt x="4241382" y="2692885"/>
                  <a:pt x="4241410" y="2692849"/>
                  <a:pt x="4241446" y="2692814"/>
                </a:cubicBezTo>
                <a:lnTo>
                  <a:pt x="4788706" y="2085818"/>
                </a:lnTo>
                <a:lnTo>
                  <a:pt x="4821624" y="2365834"/>
                </a:lnTo>
                <a:cubicBezTo>
                  <a:pt x="4822404" y="2372219"/>
                  <a:pt x="4823468" y="2378533"/>
                  <a:pt x="4824888" y="2385201"/>
                </a:cubicBezTo>
                <a:cubicBezTo>
                  <a:pt x="4849214" y="2498016"/>
                  <a:pt x="4960355" y="2569783"/>
                  <a:pt x="5073191" y="2545534"/>
                </a:cubicBezTo>
                <a:lnTo>
                  <a:pt x="5821151" y="2384563"/>
                </a:lnTo>
                <a:lnTo>
                  <a:pt x="5525458" y="3078748"/>
                </a:lnTo>
                <a:cubicBezTo>
                  <a:pt x="5523266" y="3083707"/>
                  <a:pt x="5521321" y="3088772"/>
                  <a:pt x="5519640" y="3093930"/>
                </a:cubicBezTo>
                <a:cubicBezTo>
                  <a:pt x="5482856" y="3203233"/>
                  <a:pt x="5541470" y="3321688"/>
                  <a:pt x="5650673" y="3358763"/>
                </a:cubicBezTo>
                <a:lnTo>
                  <a:pt x="5931398" y="3453828"/>
                </a:lnTo>
                <a:lnTo>
                  <a:pt x="4520610" y="4351905"/>
                </a:lnTo>
                <a:cubicBezTo>
                  <a:pt x="4435974" y="4405964"/>
                  <a:pt x="4401644" y="4512515"/>
                  <a:pt x="4438811" y="4605813"/>
                </a:cubicBezTo>
                <a:lnTo>
                  <a:pt x="4642278" y="5114338"/>
                </a:lnTo>
                <a:lnTo>
                  <a:pt x="3432687" y="4835174"/>
                </a:lnTo>
                <a:cubicBezTo>
                  <a:pt x="3394505" y="4826356"/>
                  <a:pt x="3356408" y="4850165"/>
                  <a:pt x="3347589" y="4888347"/>
                </a:cubicBezTo>
                <a:cubicBezTo>
                  <a:pt x="3338771" y="4926528"/>
                  <a:pt x="3362580" y="4964625"/>
                  <a:pt x="3400762" y="4973444"/>
                </a:cubicBezTo>
                <a:lnTo>
                  <a:pt x="4874761" y="5313974"/>
                </a:lnTo>
                <a:lnTo>
                  <a:pt x="4570625" y="4553173"/>
                </a:lnTo>
                <a:cubicBezTo>
                  <a:pt x="4558586" y="4523100"/>
                  <a:pt x="4569745" y="4488713"/>
                  <a:pt x="4597158" y="4471446"/>
                </a:cubicBezTo>
                <a:close/>
              </a:path>
            </a:pathLst>
          </a:custGeom>
          <a:gradFill>
            <a:gsLst>
              <a:gs pos="37638">
                <a:srgbClr val="E5B8B7"/>
              </a:gs>
              <a:gs pos="69700">
                <a:srgbClr val="D77F7B"/>
              </a:gs>
              <a:gs pos="100000">
                <a:srgbClr val="CA4A42"/>
              </a:gs>
              <a:gs pos="0">
                <a:schemeClr val="accent1">
                  <a:lumMod val="5000"/>
                  <a:lumOff val="95000"/>
                  <a:alpha val="52000"/>
                </a:schemeClr>
              </a:gs>
            </a:gsLst>
            <a:lin ang="16200000" scaled="1"/>
          </a:gradFill>
        </p:spPr>
        <p:txBody>
          <a:bodyPr rtlCol="0" anchor="ctr"/>
          <a:lstStyle/>
          <a:p>
            <a:endParaRPr lang="en-CA"/>
          </a:p>
        </p:txBody>
      </p:sp>
      <p:pic>
        <p:nvPicPr>
          <p:cNvPr id="4" name="Picture 3" descr="CIHR's leaf identifier - full-colour portrait version">
            <a:extLst>
              <a:ext uri="{FF2B5EF4-FFF2-40B4-BE49-F238E27FC236}">
                <a16:creationId xmlns:a16="http://schemas.microsoft.com/office/drawing/2014/main" id="{4401931B-4F9A-7492-20D7-CDFFC7E91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49" y="5942810"/>
            <a:ext cx="2548154" cy="63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64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B42F3209-A427-0A75-6F72-E5941CAB083F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45702CF6-D101-975B-8567-99E6329183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14695CA-9B96-A9B5-21D7-006A9872F0D7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8F5EAC-79E3-54EE-D439-63D58FD0EBE5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1821925F-1218-04A1-CFA6-EC0F3F2E84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9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27B63726-AB38-D9AC-E4ED-E402F56E0B0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842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C2995763-48C5-F96B-2DCD-32E50E74D432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108C71-5CA5-A571-95A9-12DCD42CC5A0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5518867-52D7-6CF4-0F55-A22AE6066DB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772D140-3F3D-52D0-3DE8-2B7CAC8D7C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9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43C705AA-720C-AD43-C90C-66425C8AB63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261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613856"/>
            <a:ext cx="7340600" cy="445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900684" y="841248"/>
            <a:ext cx="7342632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3" r:id="rId3"/>
    <p:sldLayoutId id="2147483682" r:id="rId4"/>
    <p:sldLayoutId id="2147483683" r:id="rId5"/>
    <p:sldLayoutId id="2147483667" r:id="rId6"/>
    <p:sldLayoutId id="2147483677" r:id="rId7"/>
    <p:sldLayoutId id="2147483679" r:id="rId8"/>
    <p:sldLayoutId id="2147483678" r:id="rId9"/>
    <p:sldLayoutId id="2147483668" r:id="rId10"/>
    <p:sldLayoutId id="2147483672" r:id="rId11"/>
    <p:sldLayoutId id="2147483669" r:id="rId12"/>
    <p:sldLayoutId id="2147483662" r:id="rId13"/>
    <p:sldLayoutId id="2147483680" r:id="rId14"/>
    <p:sldLayoutId id="2147483663" r:id="rId15"/>
    <p:sldLayoutId id="2147483681" r:id="rId16"/>
    <p:sldLayoutId id="2147483675" r:id="rId17"/>
    <p:sldLayoutId id="2147483676" r:id="rId18"/>
    <p:sldLayoutId id="2147483664" r:id="rId19"/>
    <p:sldLayoutId id="2147483665" r:id="rId20"/>
  </p:sldLayoutIdLst>
  <p:txStyles>
    <p:titleStyle>
      <a:lvl1pPr eaLnBrk="1" hangingPunct="1">
        <a:defRPr sz="3000">
          <a:solidFill>
            <a:srgbClr val="1C4A7C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978804-5B09-EB2D-E022-0E411551A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762000"/>
            <a:ext cx="4267200" cy="1538883"/>
          </a:xfrm>
        </p:spPr>
        <p:txBody>
          <a:bodyPr/>
          <a:lstStyle/>
          <a:p>
            <a:r>
              <a:rPr lang="en-US" dirty="0">
                <a:latin typeface="DM Serif Display" pitchFamily="2" charset="0"/>
              </a:rPr>
              <a:t>CLEAR SYNERGY</a:t>
            </a:r>
            <a:endParaRPr lang="en-CA" dirty="0">
              <a:latin typeface="DM Serif Display" pitchFamily="2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4A0183B-8A09-EC9E-B018-993FA7CB70F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33400" y="1531441"/>
            <a:ext cx="4128911" cy="4259759"/>
          </a:xfrm>
          <a:solidFill>
            <a:srgbClr val="3B6BA6"/>
          </a:solidFill>
        </p:spPr>
        <p:txBody>
          <a:bodyPr/>
          <a:lstStyle/>
          <a:p>
            <a:r>
              <a:rPr lang="en-US" sz="2000" dirty="0">
                <a:latin typeface="DM Serif Display" pitchFamily="2" charset="0"/>
              </a:rPr>
              <a:t>A 2x2 factorial randomized controlled trial of colchicine and spironolactone in patients with myocardial infarction / SYNERGY Stent Registry</a:t>
            </a:r>
          </a:p>
          <a:p>
            <a:endParaRPr lang="en-US" sz="2400" dirty="0"/>
          </a:p>
          <a:p>
            <a:r>
              <a:rPr lang="en-US" sz="2400" dirty="0"/>
              <a:t>Presented on behalf of the Steering Committee by Dr. David Conen </a:t>
            </a:r>
          </a:p>
          <a:p>
            <a:endParaRPr lang="en-US" sz="2400" dirty="0"/>
          </a:p>
          <a:p>
            <a:r>
              <a:rPr lang="en-US" sz="2400" dirty="0"/>
              <a:t>Global PI: Dr. Sanjit Jolly</a:t>
            </a:r>
          </a:p>
          <a:p>
            <a:endParaRPr lang="en-US" sz="2400" dirty="0"/>
          </a:p>
          <a:p>
            <a:endParaRPr lang="en-US" sz="2800" dirty="0"/>
          </a:p>
        </p:txBody>
      </p:sp>
      <p:pic>
        <p:nvPicPr>
          <p:cNvPr id="19" name="Picture 18" descr="Infinite question marks in 3D rendering">
            <a:extLst>
              <a:ext uri="{FF2B5EF4-FFF2-40B4-BE49-F238E27FC236}">
                <a16:creationId xmlns:a16="http://schemas.microsoft.com/office/drawing/2014/main" id="{178A0DA7-124F-B442-449B-2C0DB6D531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4" t="1250" r="6875" b="469"/>
          <a:stretch/>
        </p:blipFill>
        <p:spPr>
          <a:xfrm>
            <a:off x="5486400" y="-47625"/>
            <a:ext cx="36576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8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15E3DA-7644-955A-D985-DC1D9BF5C8B9}"/>
              </a:ext>
            </a:extLst>
          </p:cNvPr>
          <p:cNvSpPr/>
          <p:nvPr/>
        </p:nvSpPr>
        <p:spPr>
          <a:xfrm>
            <a:off x="6096000" y="0"/>
            <a:ext cx="3048000" cy="5810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106" y="466344"/>
            <a:ext cx="7340600" cy="457200"/>
          </a:xfrm>
        </p:spPr>
        <p:txBody>
          <a:bodyPr/>
          <a:lstStyle/>
          <a:p>
            <a:r>
              <a:rPr lang="en-US" sz="4400" dirty="0">
                <a:latin typeface="DM Serif Display" pitchFamily="2" charset="0"/>
              </a:rPr>
              <a:t>Research Question</a:t>
            </a:r>
            <a:endParaRPr lang="en-CA" sz="4400" dirty="0">
              <a:latin typeface="DM Serif Display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74AC-04E5-7143-7B7F-899FF3728E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7841" y="1201171"/>
            <a:ext cx="5771959" cy="2585323"/>
          </a:xfrm>
        </p:spPr>
        <p:txBody>
          <a:bodyPr/>
          <a:lstStyle/>
          <a:p>
            <a:r>
              <a:rPr lang="en-US" sz="2100" dirty="0"/>
              <a:t>In patients with acute MI who have undergone PCI:</a:t>
            </a:r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Can</a:t>
            </a:r>
            <a:r>
              <a:rPr lang="en-US" sz="2100" b="1" dirty="0"/>
              <a:t> colchicine </a:t>
            </a:r>
            <a:r>
              <a:rPr lang="en-US" sz="2100" dirty="0"/>
              <a:t>reduce the incidence of CV death, recurrent MI, or stroke?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Can </a:t>
            </a:r>
            <a:r>
              <a:rPr lang="en-US" sz="2100" b="1" dirty="0"/>
              <a:t>spironolactone</a:t>
            </a:r>
            <a:r>
              <a:rPr lang="en-US" sz="2100" dirty="0"/>
              <a:t> reduce the incidence of CV death or new or worsening health failure?</a:t>
            </a:r>
          </a:p>
        </p:txBody>
      </p:sp>
      <p:pic>
        <p:nvPicPr>
          <p:cNvPr id="11" name="Graphic 10" descr="Puzzle outline">
            <a:extLst>
              <a:ext uri="{FF2B5EF4-FFF2-40B4-BE49-F238E27FC236}">
                <a16:creationId xmlns:a16="http://schemas.microsoft.com/office/drawing/2014/main" id="{070149EB-EDE4-C5BD-6852-4748FF890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841" y="1676400"/>
            <a:ext cx="2552318" cy="255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1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15E3DA-7644-955A-D985-DC1D9BF5C8B9}"/>
              </a:ext>
            </a:extLst>
          </p:cNvPr>
          <p:cNvSpPr/>
          <p:nvPr/>
        </p:nvSpPr>
        <p:spPr>
          <a:xfrm>
            <a:off x="6096000" y="-85725"/>
            <a:ext cx="3048000" cy="588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716" y="385874"/>
            <a:ext cx="7340600" cy="457200"/>
          </a:xfrm>
        </p:spPr>
        <p:txBody>
          <a:bodyPr/>
          <a:lstStyle/>
          <a:p>
            <a:r>
              <a:rPr lang="en-US" sz="4400" dirty="0">
                <a:latin typeface="DM Serif Display" pitchFamily="2" charset="0"/>
              </a:rPr>
              <a:t>Design</a:t>
            </a:r>
            <a:endParaRPr lang="en-CA" sz="4400" dirty="0">
              <a:latin typeface="DM Serif Display" pitchFamily="2" charset="0"/>
            </a:endParaRPr>
          </a:p>
        </p:txBody>
      </p:sp>
      <p:pic>
        <p:nvPicPr>
          <p:cNvPr id="11" name="Graphic 10" descr="Playbook outline">
            <a:extLst>
              <a:ext uri="{FF2B5EF4-FFF2-40B4-BE49-F238E27FC236}">
                <a16:creationId xmlns:a16="http://schemas.microsoft.com/office/drawing/2014/main" id="{41B159C3-19D9-625C-D73D-306757E4C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1700" y="1353125"/>
            <a:ext cx="3162300" cy="3162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2D51042-805A-4488-9F17-8C1CCFCFC80F}"/>
              </a:ext>
            </a:extLst>
          </p:cNvPr>
          <p:cNvSpPr/>
          <p:nvPr/>
        </p:nvSpPr>
        <p:spPr>
          <a:xfrm>
            <a:off x="457201" y="1447800"/>
            <a:ext cx="5181600" cy="80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7000 patients diagnosed with acute myocardial infarction referred for PCI, randomized within 72 hours of PCI:</a:t>
            </a:r>
            <a:endParaRPr lang="en-C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C55B1A-6B4C-47A4-963D-8916BCDF1401}"/>
              </a:ext>
            </a:extLst>
          </p:cNvPr>
          <p:cNvSpPr/>
          <p:nvPr/>
        </p:nvSpPr>
        <p:spPr>
          <a:xfrm>
            <a:off x="457201" y="2509726"/>
            <a:ext cx="5181600" cy="139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358EF9-590F-484A-A777-2D2C5FEC92C1}"/>
              </a:ext>
            </a:extLst>
          </p:cNvPr>
          <p:cNvSpPr/>
          <p:nvPr/>
        </p:nvSpPr>
        <p:spPr>
          <a:xfrm>
            <a:off x="609601" y="2657252"/>
            <a:ext cx="1143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Colchicine Placebo + Spironolactone Placebo</a:t>
            </a:r>
            <a:endParaRPr lang="en-CA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DD9ED9-48B6-46C9-B269-F8BCDD0AB8BD}"/>
              </a:ext>
            </a:extLst>
          </p:cNvPr>
          <p:cNvSpPr/>
          <p:nvPr/>
        </p:nvSpPr>
        <p:spPr>
          <a:xfrm>
            <a:off x="1871134" y="2657252"/>
            <a:ext cx="1143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Colchicine ACTIVE + Spironolactone Placebo</a:t>
            </a:r>
            <a:endParaRPr lang="en-CA" sz="11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5DDD68-42ED-4DBB-A216-1B5060806C4B}"/>
              </a:ext>
            </a:extLst>
          </p:cNvPr>
          <p:cNvSpPr/>
          <p:nvPr/>
        </p:nvSpPr>
        <p:spPr>
          <a:xfrm>
            <a:off x="3128434" y="2657252"/>
            <a:ext cx="1143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Colchicine Placebo + Spironolactone ACTIVE</a:t>
            </a:r>
            <a:endParaRPr lang="en-CA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C7E282-052F-4E6E-AE65-218E04579B79}"/>
              </a:ext>
            </a:extLst>
          </p:cNvPr>
          <p:cNvSpPr/>
          <p:nvPr/>
        </p:nvSpPr>
        <p:spPr>
          <a:xfrm>
            <a:off x="4383617" y="2657252"/>
            <a:ext cx="1143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Colchicine ACTIVE + Spironolactone ACTIVE</a:t>
            </a:r>
            <a:endParaRPr lang="en-CA" sz="11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4C4C89-3203-48B4-B5D4-872F4D24622E}"/>
              </a:ext>
            </a:extLst>
          </p:cNvPr>
          <p:cNvSpPr/>
          <p:nvPr/>
        </p:nvSpPr>
        <p:spPr>
          <a:xfrm>
            <a:off x="457201" y="4160276"/>
            <a:ext cx="518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Follow-up at 3, months, 6 months, 12 months, then annually to 60 months (or common study end date)</a:t>
            </a:r>
            <a:endParaRPr lang="en-CA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720FB84-523F-49ED-BE09-6D72919908C0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>
            <a:off x="3048001" y="2255276"/>
            <a:ext cx="0" cy="254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469233-52F1-4050-A32B-434C22F85314}"/>
              </a:ext>
            </a:extLst>
          </p:cNvPr>
          <p:cNvCxnSpPr>
            <a:stCxn id="14" idx="2"/>
            <a:endCxn id="19" idx="0"/>
          </p:cNvCxnSpPr>
          <p:nvPr/>
        </p:nvCxnSpPr>
        <p:spPr>
          <a:xfrm>
            <a:off x="3048001" y="3905826"/>
            <a:ext cx="0" cy="254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81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405063"/>
            <a:ext cx="7340600" cy="457200"/>
          </a:xfrm>
        </p:spPr>
        <p:txBody>
          <a:bodyPr/>
          <a:lstStyle/>
          <a:p>
            <a:r>
              <a:rPr lang="en-US" sz="4400" dirty="0">
                <a:latin typeface="DM Serif Display" pitchFamily="2" charset="0"/>
              </a:rPr>
              <a:t>Timeline</a:t>
            </a:r>
            <a:endParaRPr lang="en-CA" sz="4400" dirty="0">
              <a:latin typeface="DM Serif Display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7935E-1555-496F-863F-2348B707DE2F}"/>
              </a:ext>
            </a:extLst>
          </p:cNvPr>
          <p:cNvSpPr/>
          <p:nvPr/>
        </p:nvSpPr>
        <p:spPr>
          <a:xfrm>
            <a:off x="344905" y="1540042"/>
            <a:ext cx="1676400" cy="457200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Recruitment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D50429-2BE4-427F-B1BE-B46D9E914FDE}"/>
              </a:ext>
            </a:extLst>
          </p:cNvPr>
          <p:cNvSpPr/>
          <p:nvPr/>
        </p:nvSpPr>
        <p:spPr>
          <a:xfrm>
            <a:off x="2510589" y="1544052"/>
            <a:ext cx="1676400" cy="457200"/>
          </a:xfrm>
          <a:prstGeom prst="rect">
            <a:avLst/>
          </a:prstGeom>
          <a:solidFill>
            <a:schemeClr val="accent5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Enrolment</a:t>
            </a:r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53FE7E-AFBF-4CEE-938D-9B28C23EF528}"/>
              </a:ext>
            </a:extLst>
          </p:cNvPr>
          <p:cNvSpPr/>
          <p:nvPr/>
        </p:nvSpPr>
        <p:spPr>
          <a:xfrm>
            <a:off x="4684295" y="1540042"/>
            <a:ext cx="16764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Treatment</a:t>
            </a:r>
            <a:endParaRPr lang="en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9519CF-D6E8-463E-BB1C-98B9C28A9C61}"/>
              </a:ext>
            </a:extLst>
          </p:cNvPr>
          <p:cNvSpPr/>
          <p:nvPr/>
        </p:nvSpPr>
        <p:spPr>
          <a:xfrm>
            <a:off x="6858001" y="1540042"/>
            <a:ext cx="1676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Analysis</a:t>
            </a:r>
            <a:endParaRPr lang="en-CA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B5D924-ACBB-4607-AED8-D71A8D73C498}"/>
              </a:ext>
            </a:extLst>
          </p:cNvPr>
          <p:cNvSpPr/>
          <p:nvPr/>
        </p:nvSpPr>
        <p:spPr>
          <a:xfrm>
            <a:off x="344906" y="2286000"/>
            <a:ext cx="3872160" cy="34747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Recruitment for CLEAR SYNERGY Study completed: 7063 patients randomized at 102 sites in 14 countries</a:t>
            </a:r>
            <a:endParaRPr lang="en-CA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1B7753A-D51C-41AD-87A4-56C47F71A52E}"/>
              </a:ext>
            </a:extLst>
          </p:cNvPr>
          <p:cNvSpPr/>
          <p:nvPr/>
        </p:nvSpPr>
        <p:spPr>
          <a:xfrm>
            <a:off x="4676272" y="2286000"/>
            <a:ext cx="1676400" cy="3474720"/>
          </a:xfrm>
          <a:prstGeom prst="round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Patients in active follow-up receiving study medication and attending annual visits</a:t>
            </a:r>
            <a:endParaRPr lang="en-CA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8E9954-F8DE-4E22-9469-2C48A2FF6754}"/>
              </a:ext>
            </a:extLst>
          </p:cNvPr>
          <p:cNvSpPr/>
          <p:nvPr/>
        </p:nvSpPr>
        <p:spPr>
          <a:xfrm>
            <a:off x="6866022" y="2302998"/>
            <a:ext cx="1676400" cy="347472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399 of the 546 primary outcome events for colchicine </a:t>
            </a:r>
            <a:r>
              <a:rPr lang="en-US"/>
              <a:t>arm have accrued</a:t>
            </a:r>
            <a:endParaRPr lang="en-US" dirty="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BAD0308-87F6-4593-BFE8-4ECCCEA979C5}"/>
              </a:ext>
            </a:extLst>
          </p:cNvPr>
          <p:cNvSpPr/>
          <p:nvPr/>
        </p:nvSpPr>
        <p:spPr>
          <a:xfrm>
            <a:off x="4217066" y="3810000"/>
            <a:ext cx="340895" cy="1524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B434FF40-1BF6-439D-A298-920E5B6AD722}"/>
              </a:ext>
            </a:extLst>
          </p:cNvPr>
          <p:cNvSpPr/>
          <p:nvPr/>
        </p:nvSpPr>
        <p:spPr>
          <a:xfrm>
            <a:off x="6352672" y="3810000"/>
            <a:ext cx="340895" cy="1524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693375-DAFF-4CB0-8984-6C23B5BF4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35" y="2399298"/>
            <a:ext cx="1029702" cy="102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3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15E3DA-7644-955A-D985-DC1D9BF5C8B9}"/>
              </a:ext>
            </a:extLst>
          </p:cNvPr>
          <p:cNvSpPr/>
          <p:nvPr/>
        </p:nvSpPr>
        <p:spPr>
          <a:xfrm>
            <a:off x="6096000" y="0"/>
            <a:ext cx="3048000" cy="5867400"/>
          </a:xfrm>
          <a:prstGeom prst="rect">
            <a:avLst/>
          </a:prstGeom>
          <a:solidFill>
            <a:srgbClr val="3B6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684" y="391100"/>
            <a:ext cx="7340600" cy="457200"/>
          </a:xfrm>
        </p:spPr>
        <p:txBody>
          <a:bodyPr/>
          <a:lstStyle/>
          <a:p>
            <a:r>
              <a:rPr lang="en-US" sz="4400" dirty="0">
                <a:solidFill>
                  <a:srgbClr val="002F5F"/>
                </a:solidFill>
                <a:latin typeface="DM Serif Display" pitchFamily="2" charset="0"/>
              </a:rPr>
              <a:t>Update</a:t>
            </a:r>
            <a:endParaRPr lang="en-CA" sz="4400" dirty="0">
              <a:solidFill>
                <a:srgbClr val="002F5F"/>
              </a:solidFill>
              <a:latin typeface="DM Serif Display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74AC-04E5-7143-7B7F-899FF3728E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164491"/>
            <a:ext cx="5697931" cy="443198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patients in follow-up or completing final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Visit adherence remains high (95% of visits completed as expected)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 quality remains high (99% of CRFs are clean and query-free)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Implementing osteoarthritis sub-study/questionnaires at final visits for colchicine arm</a:t>
            </a:r>
            <a:endParaRPr lang="en-CA" sz="2400" dirty="0"/>
          </a:p>
        </p:txBody>
      </p:sp>
      <p:pic>
        <p:nvPicPr>
          <p:cNvPr id="4" name="Graphic 3" descr="Lightbulb and gear outline">
            <a:extLst>
              <a:ext uri="{FF2B5EF4-FFF2-40B4-BE49-F238E27FC236}">
                <a16:creationId xmlns:a16="http://schemas.microsoft.com/office/drawing/2014/main" id="{89B2F78C-7175-177A-8764-E3C5D08FE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2300" y="1534100"/>
            <a:ext cx="2961700" cy="29617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521AD2-8000-57B0-A6A5-A4DC0C6BBC0E}"/>
              </a:ext>
            </a:extLst>
          </p:cNvPr>
          <p:cNvCxnSpPr>
            <a:cxnSpLocks/>
          </p:cNvCxnSpPr>
          <p:nvPr/>
        </p:nvCxnSpPr>
        <p:spPr>
          <a:xfrm flipH="1">
            <a:off x="0" y="5867400"/>
            <a:ext cx="9144000" cy="0"/>
          </a:xfrm>
          <a:prstGeom prst="line">
            <a:avLst/>
          </a:prstGeom>
          <a:ln>
            <a:solidFill>
              <a:srgbClr val="3B6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90933"/>
      </p:ext>
    </p:extLst>
  </p:cSld>
  <p:clrMapOvr>
    <a:masterClrMapping/>
  </p:clrMapOvr>
</p:sld>
</file>

<file path=ppt/theme/theme1.xml><?xml version="1.0" encoding="utf-8"?>
<a:theme xmlns:a="http://schemas.openxmlformats.org/drawingml/2006/main" name="PHRI Theme">
  <a:themeElements>
    <a:clrScheme name="PHRI">
      <a:dk1>
        <a:srgbClr val="002F5F"/>
      </a:dk1>
      <a:lt1>
        <a:srgbClr val="FFFFFF"/>
      </a:lt1>
      <a:dk2>
        <a:srgbClr val="C4262E"/>
      </a:dk2>
      <a:lt2>
        <a:srgbClr val="909192"/>
      </a:lt2>
      <a:accent1>
        <a:srgbClr val="4B92DB"/>
      </a:accent1>
      <a:accent2>
        <a:srgbClr val="002F5F"/>
      </a:accent2>
      <a:accent3>
        <a:srgbClr val="C4262E"/>
      </a:accent3>
      <a:accent4>
        <a:srgbClr val="909192"/>
      </a:accent4>
      <a:accent5>
        <a:srgbClr val="4B92DB"/>
      </a:accent5>
      <a:accent6>
        <a:srgbClr val="FFFFFF"/>
      </a:accent6>
      <a:hlink>
        <a:srgbClr val="4B92DB"/>
      </a:hlink>
      <a:folHlink>
        <a:srgbClr val="C426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e7e71-09ac-4c02-865c-9c648656807f" xsi:nil="true"/>
    <lcf76f155ced4ddcb4097134ff3c332f xmlns="f936bd3e-f241-4811-aae3-9536cd51b6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842A1D-7958-4D51-ACE9-D6731A2C32A8}"/>
</file>

<file path=customXml/itemProps2.xml><?xml version="1.0" encoding="utf-8"?>
<ds:datastoreItem xmlns:ds="http://schemas.openxmlformats.org/officeDocument/2006/customXml" ds:itemID="{BAA606EF-3095-463F-B69E-B870624F25BF}"/>
</file>

<file path=customXml/itemProps3.xml><?xml version="1.0" encoding="utf-8"?>
<ds:datastoreItem xmlns:ds="http://schemas.openxmlformats.org/officeDocument/2006/customXml" ds:itemID="{6ABA6E45-6400-493C-8EEE-0CA9A05CBEB0}"/>
</file>

<file path=docProps/app.xml><?xml version="1.0" encoding="utf-8"?>
<Properties xmlns="http://schemas.openxmlformats.org/officeDocument/2006/extended-properties" xmlns:vt="http://schemas.openxmlformats.org/officeDocument/2006/docPropsVTypes">
  <Template>PHRI_PowerPoint_Template</Template>
  <TotalTime>1008</TotalTime>
  <Words>236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DM Serif Display</vt:lpstr>
      <vt:lpstr>Tahoma</vt:lpstr>
      <vt:lpstr>Verdana</vt:lpstr>
      <vt:lpstr>PHRI Theme</vt:lpstr>
      <vt:lpstr>CLEAR SYNERGY</vt:lpstr>
      <vt:lpstr>Research Question</vt:lpstr>
      <vt:lpstr>Design</vt:lpstr>
      <vt:lpstr>Timeline</vt:lpstr>
      <vt:lpstr>Update</vt:lpstr>
    </vt:vector>
  </TitlesOfParts>
  <Company>PHRI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Blacher, Aviva</dc:creator>
  <cp:lastModifiedBy>Tyrwhitt, Jessica</cp:lastModifiedBy>
  <cp:revision>36</cp:revision>
  <cp:lastPrinted>2017-05-08T14:43:19Z</cp:lastPrinted>
  <dcterms:created xsi:type="dcterms:W3CDTF">2023-03-29T15:45:17Z</dcterms:created>
  <dcterms:modified xsi:type="dcterms:W3CDTF">2023-09-14T18:14:27Z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2016-08-02T00:00:00Z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2017-05-04T00:00:00Z</vt:filetime>
  </property>
  <property fmtid="{D5CDD505-2E9C-101B-9397-08002B2CF9AE}" pid="5" name="ContentTypeId">
    <vt:lpwstr>0x010100293BEB1AD0340E468D477139C7E6DBD8</vt:lpwstr>
  </property>
  <property fmtid="{D5CDD505-2E9C-101B-9397-08002B2CF9AE}" pid="6" name="MediaServiceImageTags">
    <vt:lpwstr/>
  </property>
</Properties>
</file>