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0" r:id="rId2"/>
    <p:sldId id="292" r:id="rId3"/>
    <p:sldId id="299" r:id="rId4"/>
    <p:sldId id="295" r:id="rId5"/>
    <p:sldId id="300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6BA6"/>
    <a:srgbClr val="002F5F"/>
    <a:srgbClr val="9599A6"/>
    <a:srgbClr val="4B92DB"/>
    <a:srgbClr val="93BEE9"/>
    <a:srgbClr val="EDF4F6"/>
    <a:srgbClr val="CA4A42"/>
    <a:srgbClr val="2B4260"/>
    <a:srgbClr val="3CA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1507"/>
  </p:normalViewPr>
  <p:slideViewPr>
    <p:cSldViewPr>
      <p:cViewPr varScale="1">
        <p:scale>
          <a:sx n="91" d="100"/>
          <a:sy n="91" d="100"/>
        </p:scale>
        <p:origin x="22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6590F-8188-7145-96B0-95021D9C2C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D5DB-0E74-8C47-8123-8E87DD963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of study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 style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based on a previous study (e.g. top up funding, SWAT) can provide additional context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Anything else you would like to highlight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6D5DB-0E74-8C47-8123-8E87DD963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0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6D5DB-0E74-8C47-8123-8E87DD963C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78804-5B09-EB2D-E022-0E411551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2400"/>
            <a:ext cx="3962400" cy="1231106"/>
          </a:xfrm>
        </p:spPr>
        <p:txBody>
          <a:bodyPr/>
          <a:lstStyle/>
          <a:p>
            <a:r>
              <a:rPr lang="en-US" sz="8000" dirty="0">
                <a:latin typeface="DM Serif Display" pitchFamily="2" charset="0"/>
              </a:rPr>
              <a:t>B-Free</a:t>
            </a:r>
            <a:endParaRPr lang="en-CA" sz="8000" dirty="0">
              <a:latin typeface="DM Serif Display" pitchFamily="2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" y="2020193"/>
            <a:ext cx="5257800" cy="3847207"/>
          </a:xfrm>
          <a:solidFill>
            <a:srgbClr val="3B6BA6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Benzodiazepine-free Cardiac Anesthesia for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Reduction of Postoperative Delirium: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Multicentre, Cluster Randomized, Crossover Trial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US" sz="2400" dirty="0"/>
          </a:p>
          <a:p>
            <a:pPr algn="ctr"/>
            <a:endParaRPr lang="en-US" sz="2000" dirty="0"/>
          </a:p>
          <a:p>
            <a:pPr algn="ctr"/>
            <a:r>
              <a:rPr lang="en-US" sz="1800" dirty="0"/>
              <a:t>Jessica Spence, MD, PhD FRCPC</a:t>
            </a:r>
          </a:p>
          <a:p>
            <a:pPr algn="ctr"/>
            <a:endParaRPr lang="en-US" sz="2000" dirty="0"/>
          </a:p>
        </p:txBody>
      </p:sp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-47625"/>
            <a:ext cx="36576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BB21C7-28FC-18F9-64DE-13A9C547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457200"/>
          </a:xfrm>
        </p:spPr>
        <p:txBody>
          <a:bodyPr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</a:rPr>
              <a:t>Does an institutional policy of benzodiazepine-free cardiac anesthesia reduce incidence of delirium after cardiac surgery?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1E0F750-D1A3-B39E-0D19-1858BF1756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525680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457200"/>
          </a:xfrm>
        </p:spPr>
        <p:txBody>
          <a:bodyPr/>
          <a:lstStyle/>
          <a:p>
            <a:pPr algn="ctr"/>
            <a:r>
              <a:rPr lang="en-US" sz="6000" dirty="0">
                <a:latin typeface="DM Serif Display" pitchFamily="2" charset="0"/>
              </a:rPr>
              <a:t>Design</a:t>
            </a:r>
            <a:endParaRPr lang="en-CA" sz="60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938510"/>
            <a:ext cx="8763000" cy="5386090"/>
          </a:xfrm>
        </p:spPr>
        <p:txBody>
          <a:bodyPr/>
          <a:lstStyle/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Cluster randomized crossover trial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Tx:</a:t>
            </a:r>
            <a:r>
              <a:rPr lang="en-US" sz="2800" dirty="0"/>
              <a:t> </a:t>
            </a:r>
            <a:r>
              <a:rPr lang="en-US" sz="2800" b="1" dirty="0"/>
              <a:t>Restricted benzodiazepine policy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Control: Liberal benzodiazepine policy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Original sample size:</a:t>
            </a:r>
          </a:p>
          <a:p>
            <a:pPr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20 </a:t>
            </a:r>
            <a:r>
              <a:rPr lang="en-US" sz="2400" dirty="0" err="1">
                <a:solidFill>
                  <a:srgbClr val="FFFFFF"/>
                </a:solidFill>
              </a:rPr>
              <a:t>centres</a:t>
            </a:r>
            <a:r>
              <a:rPr lang="en-US" sz="2400" dirty="0">
                <a:solidFill>
                  <a:srgbClr val="FFFFFF"/>
                </a:solidFill>
              </a:rPr>
              <a:t>, 12 crossover periods, 1000 pts/</a:t>
            </a:r>
            <a:r>
              <a:rPr lang="en-US" sz="2400" dirty="0" err="1">
                <a:solidFill>
                  <a:srgbClr val="FFFFFF"/>
                </a:solidFill>
              </a:rPr>
              <a:t>centre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Mid-trial adaptation: </a:t>
            </a:r>
          </a:p>
          <a:p>
            <a:pPr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11 </a:t>
            </a:r>
            <a:r>
              <a:rPr lang="en-US" sz="2400" dirty="0" err="1">
                <a:solidFill>
                  <a:srgbClr val="FFFFFF"/>
                </a:solidFill>
              </a:rPr>
              <a:t>centres</a:t>
            </a:r>
            <a:r>
              <a:rPr lang="en-US" sz="2400" dirty="0">
                <a:solidFill>
                  <a:srgbClr val="FFFFFF"/>
                </a:solidFill>
              </a:rPr>
              <a:t> completed 6 additional periods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Final sample: ~19,700 patients</a:t>
            </a:r>
            <a:endParaRPr lang="en-US" sz="2800" dirty="0">
              <a:solidFill>
                <a:schemeClr val="tx1"/>
              </a:solidFill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Waiver of individual patient consent</a:t>
            </a:r>
          </a:p>
          <a:p>
            <a:pPr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Opt</a:t>
            </a:r>
            <a:r>
              <a:rPr lang="en-US" sz="2400" dirty="0">
                <a:solidFill>
                  <a:srgbClr val="FFFFFF"/>
                </a:solidFill>
              </a:rPr>
              <a:t> out of data collection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1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152400"/>
            <a:ext cx="7340600" cy="457200"/>
          </a:xfrm>
        </p:spPr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Timeline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03300-FA9A-1FF9-D142-DBA8314F38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610600" cy="49530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Trial start November 2019 (20 sites, 12 periods)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Pause March 2020 after ~2500 patients from 12 </a:t>
            </a:r>
            <a:r>
              <a:rPr lang="en-US" sz="2400" dirty="0" err="1"/>
              <a:t>centres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Resumption based on local pandemic effects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Concerns about pandemic impact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Sample size re-estimation Spring/2022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11 sites completed additional periods to maintain power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Trial enrollment complete December 2022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Unblinding August 2023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Presentation of results Spring 2024</a:t>
            </a:r>
          </a:p>
        </p:txBody>
      </p:sp>
    </p:spTree>
    <p:extLst>
      <p:ext uri="{BB962C8B-B14F-4D97-AF65-F5344CB8AC3E}">
        <p14:creationId xmlns:p14="http://schemas.microsoft.com/office/powerpoint/2010/main" val="265773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4572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002F5F"/>
                </a:solidFill>
                <a:latin typeface="DM Serif Display" pitchFamily="2" charset="0"/>
              </a:rPr>
              <a:t>Update</a:t>
            </a:r>
            <a:endParaRPr lang="en-CA" sz="6000" dirty="0">
              <a:solidFill>
                <a:srgbClr val="002F5F"/>
              </a:solidFill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712416"/>
            <a:ext cx="8763000" cy="4154984"/>
          </a:xfrm>
        </p:spPr>
        <p:txBody>
          <a:bodyPr/>
          <a:lstStyle/>
          <a:p>
            <a:pPr marL="393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All 20 sites completed all periods Dec 11/22</a:t>
            </a:r>
          </a:p>
          <a:p>
            <a:pPr marL="393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19,768</a:t>
            </a:r>
            <a:r>
              <a:rPr lang="en-US" sz="4000" dirty="0"/>
              <a:t> patients enrolled</a:t>
            </a:r>
          </a:p>
          <a:p>
            <a:pPr marL="393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Study unblinded Aug 31/23</a:t>
            </a:r>
          </a:p>
          <a:p>
            <a:pPr marL="393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Plan to submit present results Spring/2024</a:t>
            </a:r>
            <a:endParaRPr lang="en-CA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21AD2-8000-57B0-A6A5-A4DC0C6BBC0E}"/>
              </a:ext>
            </a:extLst>
          </p:cNvPr>
          <p:cNvCxnSpPr/>
          <p:nvPr/>
        </p:nvCxnSpPr>
        <p:spPr>
          <a:xfrm flipH="1">
            <a:off x="0" y="5867400"/>
            <a:ext cx="9220200" cy="0"/>
          </a:xfrm>
          <a:prstGeom prst="line">
            <a:avLst/>
          </a:prstGeom>
          <a:ln>
            <a:solidFill>
              <a:srgbClr val="3B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168E6-29BF-4F85-8401-75E95E5C68B1}"/>
</file>

<file path=customXml/itemProps2.xml><?xml version="1.0" encoding="utf-8"?>
<ds:datastoreItem xmlns:ds="http://schemas.openxmlformats.org/officeDocument/2006/customXml" ds:itemID="{F8E37828-E29C-4B06-897A-0AC4A23648A1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570</TotalTime>
  <Words>217</Words>
  <Application>Microsoft Macintosh PowerPoint</Application>
  <PresentationFormat>On-screen Show (4:3)</PresentationFormat>
  <Paragraphs>41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DM Serif Display</vt:lpstr>
      <vt:lpstr>Tahoma</vt:lpstr>
      <vt:lpstr>Verdana</vt:lpstr>
      <vt:lpstr>PHRI Theme</vt:lpstr>
      <vt:lpstr>B-Free</vt:lpstr>
      <vt:lpstr>Does an institutional policy of benzodiazepine-free cardiac anesthesia reduce incidence of delirium after cardiac surgery? </vt:lpstr>
      <vt:lpstr>Design</vt:lpstr>
      <vt:lpstr>Timeline</vt:lpstr>
      <vt:lpstr>Update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Jessica Spence</cp:lastModifiedBy>
  <cp:revision>26</cp:revision>
  <cp:lastPrinted>2017-05-08T14:43:19Z</cp:lastPrinted>
  <dcterms:created xsi:type="dcterms:W3CDTF">2023-03-29T15:45:17Z</dcterms:created>
  <dcterms:modified xsi:type="dcterms:W3CDTF">2023-09-20T01:57:29Z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</Properties>
</file>