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8"/>
  </p:notesMasterIdLst>
  <p:sldIdLst>
    <p:sldId id="290" r:id="rId3"/>
    <p:sldId id="292" r:id="rId4"/>
    <p:sldId id="373" r:id="rId5"/>
    <p:sldId id="295" r:id="rId6"/>
    <p:sldId id="300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A6"/>
    <a:srgbClr val="002F5F"/>
    <a:srgbClr val="9599A6"/>
    <a:srgbClr val="4B92DB"/>
    <a:srgbClr val="93BEE9"/>
    <a:srgbClr val="EDF4F6"/>
    <a:srgbClr val="CA4A42"/>
    <a:srgbClr val="2B4260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138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A6E8E-DCE4-48A4-AED3-DB818F4779D1}" type="doc">
      <dgm:prSet loTypeId="urn:microsoft.com/office/officeart/2005/8/layout/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391DA516-E910-4D50-8B60-BE2052BC4382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Recruitment</a:t>
          </a:r>
          <a:endParaRPr lang="en-CA" sz="1800" b="1" dirty="0">
            <a:latin typeface="DM Serif Display" pitchFamily="2" charset="0"/>
          </a:endParaRPr>
        </a:p>
      </dgm:t>
    </dgm:pt>
    <dgm:pt modelId="{060048D0-9639-41FD-A950-BCD99C263B16}" type="parTrans" cxnId="{ECEE4923-0A68-4C67-8B96-6124811BCFB7}">
      <dgm:prSet/>
      <dgm:spPr/>
      <dgm:t>
        <a:bodyPr/>
        <a:lstStyle/>
        <a:p>
          <a:endParaRPr lang="en-CA"/>
        </a:p>
      </dgm:t>
    </dgm:pt>
    <dgm:pt modelId="{CA476267-1BF0-4E55-AC57-335CD790237F}" type="sibTrans" cxnId="{ECEE4923-0A68-4C67-8B96-6124811BCFB7}">
      <dgm:prSet/>
      <dgm:spPr/>
      <dgm:t>
        <a:bodyPr/>
        <a:lstStyle/>
        <a:p>
          <a:endParaRPr lang="en-CA"/>
        </a:p>
      </dgm:t>
    </dgm:pt>
    <dgm:pt modelId="{6DBF4B88-E277-48A2-8A30-CDF23D30FB6B}">
      <dgm:prSet phldrT="[Text]" custT="1"/>
      <dgm:spPr/>
      <dgm:t>
        <a:bodyPr/>
        <a:lstStyle/>
        <a:p>
          <a:r>
            <a:rPr lang="en-CA" sz="1800" dirty="0"/>
            <a:t>Design and funding  2012-15</a:t>
          </a:r>
        </a:p>
      </dgm:t>
    </dgm:pt>
    <dgm:pt modelId="{D1F978EE-C45E-40FB-8D6A-EF1787686799}" type="parTrans" cxnId="{824EC1E1-7F02-4735-8668-B1DB4C4F9F9E}">
      <dgm:prSet/>
      <dgm:spPr/>
      <dgm:t>
        <a:bodyPr/>
        <a:lstStyle/>
        <a:p>
          <a:endParaRPr lang="en-CA"/>
        </a:p>
      </dgm:t>
    </dgm:pt>
    <dgm:pt modelId="{0994108A-B675-4ED0-AAC7-7C48820C1C84}" type="sibTrans" cxnId="{824EC1E1-7F02-4735-8668-B1DB4C4F9F9E}">
      <dgm:prSet/>
      <dgm:spPr/>
      <dgm:t>
        <a:bodyPr/>
        <a:lstStyle/>
        <a:p>
          <a:endParaRPr lang="en-CA"/>
        </a:p>
      </dgm:t>
    </dgm:pt>
    <dgm:pt modelId="{759F5EFB-D7B9-4D4D-98E2-17DB7E590AE1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Enrolment</a:t>
          </a:r>
          <a:endParaRPr lang="en-CA" sz="1800" b="1" dirty="0">
            <a:latin typeface="DM Serif Display" pitchFamily="2" charset="0"/>
          </a:endParaRPr>
        </a:p>
      </dgm:t>
    </dgm:pt>
    <dgm:pt modelId="{C020ECAF-447E-42CC-A047-2F73C3F825CC}" type="parTrans" cxnId="{6C1C553A-B887-4D4F-91A6-0DF6EF6F7728}">
      <dgm:prSet/>
      <dgm:spPr/>
      <dgm:t>
        <a:bodyPr/>
        <a:lstStyle/>
        <a:p>
          <a:endParaRPr lang="en-CA"/>
        </a:p>
      </dgm:t>
    </dgm:pt>
    <dgm:pt modelId="{8AE2940F-C801-43B8-9715-B33D57D187D1}" type="sibTrans" cxnId="{6C1C553A-B887-4D4F-91A6-0DF6EF6F7728}">
      <dgm:prSet/>
      <dgm:spPr/>
      <dgm:t>
        <a:bodyPr/>
        <a:lstStyle/>
        <a:p>
          <a:endParaRPr lang="en-CA"/>
        </a:p>
      </dgm:t>
    </dgm:pt>
    <dgm:pt modelId="{5E0F45FF-8C80-4865-A2D2-4AAFB761DDD5}">
      <dgm:prSet phldrT="[Text]" custT="1"/>
      <dgm:spPr/>
      <dgm:t>
        <a:bodyPr/>
        <a:lstStyle/>
        <a:p>
          <a:r>
            <a:rPr lang="en-CA" sz="1800" dirty="0"/>
            <a:t>Enrolment May 2015-June 2021</a:t>
          </a:r>
        </a:p>
      </dgm:t>
    </dgm:pt>
    <dgm:pt modelId="{17BB0042-39BA-45D7-B00D-CF73A3478532}" type="parTrans" cxnId="{602B1D5D-D717-46B5-90E1-3003C7236C5F}">
      <dgm:prSet/>
      <dgm:spPr/>
      <dgm:t>
        <a:bodyPr/>
        <a:lstStyle/>
        <a:p>
          <a:endParaRPr lang="en-CA"/>
        </a:p>
      </dgm:t>
    </dgm:pt>
    <dgm:pt modelId="{F30E2017-1C13-4A10-9932-2FA1A3CFBA21}" type="sibTrans" cxnId="{602B1D5D-D717-46B5-90E1-3003C7236C5F}">
      <dgm:prSet/>
      <dgm:spPr/>
      <dgm:t>
        <a:bodyPr/>
        <a:lstStyle/>
        <a:p>
          <a:endParaRPr lang="en-CA"/>
        </a:p>
      </dgm:t>
    </dgm:pt>
    <dgm:pt modelId="{F76C78A0-6E55-4ABA-B93E-4278059EF8B5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Treatment</a:t>
          </a:r>
          <a:endParaRPr lang="en-CA" sz="1800" b="1" dirty="0">
            <a:latin typeface="DM Serif Display" pitchFamily="2" charset="0"/>
          </a:endParaRPr>
        </a:p>
      </dgm:t>
    </dgm:pt>
    <dgm:pt modelId="{36FD775C-8547-46E5-B157-996CE98BA42C}" type="parTrans" cxnId="{6C44C173-22A9-4D0F-B230-457BDB180E86}">
      <dgm:prSet/>
      <dgm:spPr/>
      <dgm:t>
        <a:bodyPr/>
        <a:lstStyle/>
        <a:p>
          <a:endParaRPr lang="en-CA"/>
        </a:p>
      </dgm:t>
    </dgm:pt>
    <dgm:pt modelId="{E1F2A91A-AA17-4EC8-8498-7C51266C15A7}" type="sibTrans" cxnId="{6C44C173-22A9-4D0F-B230-457BDB180E86}">
      <dgm:prSet/>
      <dgm:spPr/>
      <dgm:t>
        <a:bodyPr/>
        <a:lstStyle/>
        <a:p>
          <a:endParaRPr lang="en-CA"/>
        </a:p>
      </dgm:t>
    </dgm:pt>
    <dgm:pt modelId="{88FD2C2D-A3BA-44B7-AF4A-8977AD14A467}">
      <dgm:prSet phldrT="[Text]" custT="1"/>
      <dgm:spPr/>
      <dgm:t>
        <a:bodyPr/>
        <a:lstStyle/>
        <a:p>
          <a:r>
            <a:rPr lang="en-US" sz="1800" dirty="0"/>
            <a:t>Follow-up completed Aug 2023</a:t>
          </a:r>
          <a:endParaRPr lang="en-CA" sz="1800" dirty="0"/>
        </a:p>
      </dgm:t>
    </dgm:pt>
    <dgm:pt modelId="{4051712C-E9A1-4DDF-A9C4-DB7AF97F472F}" type="parTrans" cxnId="{92731369-C740-4018-B202-92F7C37A76AB}">
      <dgm:prSet/>
      <dgm:spPr/>
      <dgm:t>
        <a:bodyPr/>
        <a:lstStyle/>
        <a:p>
          <a:endParaRPr lang="en-CA"/>
        </a:p>
      </dgm:t>
    </dgm:pt>
    <dgm:pt modelId="{7FCEF3D1-ED69-46E3-A65E-27B21A41202B}" type="sibTrans" cxnId="{92731369-C740-4018-B202-92F7C37A76AB}">
      <dgm:prSet/>
      <dgm:spPr/>
      <dgm:t>
        <a:bodyPr/>
        <a:lstStyle/>
        <a:p>
          <a:endParaRPr lang="en-CA"/>
        </a:p>
      </dgm:t>
    </dgm:pt>
    <dgm:pt modelId="{65C1663A-D98C-4704-BCFC-3AB07BBA2910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Analysis</a:t>
          </a:r>
          <a:endParaRPr lang="en-CA" sz="1800" b="1" dirty="0">
            <a:latin typeface="DM Serif Display" pitchFamily="2" charset="0"/>
          </a:endParaRPr>
        </a:p>
      </dgm:t>
    </dgm:pt>
    <dgm:pt modelId="{C3C0DE5B-C1D4-413B-A03D-E1D9AFB008AB}" type="parTrans" cxnId="{0B38D7F5-5C10-4D20-8CFA-21001AB9683A}">
      <dgm:prSet/>
      <dgm:spPr/>
      <dgm:t>
        <a:bodyPr/>
        <a:lstStyle/>
        <a:p>
          <a:endParaRPr lang="en-CA"/>
        </a:p>
      </dgm:t>
    </dgm:pt>
    <dgm:pt modelId="{CDB1463A-6D4C-4DCF-A7ED-C23B8953728F}" type="sibTrans" cxnId="{0B38D7F5-5C10-4D20-8CFA-21001AB9683A}">
      <dgm:prSet/>
      <dgm:spPr/>
      <dgm:t>
        <a:bodyPr/>
        <a:lstStyle/>
        <a:p>
          <a:endParaRPr lang="en-CA"/>
        </a:p>
      </dgm:t>
    </dgm:pt>
    <dgm:pt modelId="{FB6F69D4-7E9A-44E1-8784-DDE3EA5931EE}">
      <dgm:prSet phldrT="[Text]" custT="1"/>
      <dgm:spPr/>
      <dgm:t>
        <a:bodyPr/>
        <a:lstStyle/>
        <a:p>
          <a:r>
            <a:rPr lang="en-CA" sz="1800" dirty="0"/>
            <a:t>Analysis now, present at AHA</a:t>
          </a:r>
        </a:p>
      </dgm:t>
    </dgm:pt>
    <dgm:pt modelId="{B4825D67-44D2-4140-8A29-02DD66EA7CA3}" type="parTrans" cxnId="{7D7669A8-1535-4B0E-B459-34452C03A7A1}">
      <dgm:prSet/>
      <dgm:spPr/>
      <dgm:t>
        <a:bodyPr/>
        <a:lstStyle/>
        <a:p>
          <a:endParaRPr lang="en-CA"/>
        </a:p>
      </dgm:t>
    </dgm:pt>
    <dgm:pt modelId="{80729357-C746-4C66-A568-6B8EA8C373AE}" type="sibTrans" cxnId="{7D7669A8-1535-4B0E-B459-34452C03A7A1}">
      <dgm:prSet/>
      <dgm:spPr/>
      <dgm:t>
        <a:bodyPr/>
        <a:lstStyle/>
        <a:p>
          <a:endParaRPr lang="en-CA"/>
        </a:p>
      </dgm:t>
    </dgm:pt>
    <dgm:pt modelId="{5CDEB80D-2E01-4177-8813-6BCC3DE96D94}">
      <dgm:prSet phldrT="[Text]" custT="1"/>
      <dgm:spPr/>
      <dgm:t>
        <a:bodyPr/>
        <a:lstStyle/>
        <a:p>
          <a:endParaRPr lang="en-CA" sz="1800" dirty="0"/>
        </a:p>
      </dgm:t>
    </dgm:pt>
    <dgm:pt modelId="{6F8B1AAC-8B9F-445C-9569-7E1FED9267D1}" type="parTrans" cxnId="{0C594AE6-A388-40CA-95ED-3DE53513B517}">
      <dgm:prSet/>
      <dgm:spPr/>
      <dgm:t>
        <a:bodyPr/>
        <a:lstStyle/>
        <a:p>
          <a:endParaRPr lang="en-US"/>
        </a:p>
      </dgm:t>
    </dgm:pt>
    <dgm:pt modelId="{7197ACA0-BC2D-44EB-95AB-6941C39B155C}" type="sibTrans" cxnId="{0C594AE6-A388-40CA-95ED-3DE53513B517}">
      <dgm:prSet/>
      <dgm:spPr/>
      <dgm:t>
        <a:bodyPr/>
        <a:lstStyle/>
        <a:p>
          <a:endParaRPr lang="en-US"/>
        </a:p>
      </dgm:t>
    </dgm:pt>
    <dgm:pt modelId="{42B03AD9-6972-4EFA-8483-170F13223FC0}" type="pres">
      <dgm:prSet presAssocID="{D31A6E8E-DCE4-48A4-AED3-DB818F4779D1}" presName="linearFlow" presStyleCnt="0">
        <dgm:presLayoutVars>
          <dgm:dir/>
          <dgm:animLvl val="lvl"/>
          <dgm:resizeHandles val="exact"/>
        </dgm:presLayoutVars>
      </dgm:prSet>
      <dgm:spPr/>
    </dgm:pt>
    <dgm:pt modelId="{F5F9E7CB-00C5-4030-BB06-F66D6092A9B8}" type="pres">
      <dgm:prSet presAssocID="{391DA516-E910-4D50-8B60-BE2052BC4382}" presName="composite" presStyleCnt="0"/>
      <dgm:spPr/>
    </dgm:pt>
    <dgm:pt modelId="{6BC07F93-0E80-4417-994D-FC6819CE2009}" type="pres">
      <dgm:prSet presAssocID="{391DA516-E910-4D50-8B60-BE2052BC438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3A6BE42-1238-4C0D-8680-15767D65E184}" type="pres">
      <dgm:prSet presAssocID="{391DA516-E910-4D50-8B60-BE2052BC4382}" presName="parSh" presStyleLbl="node1" presStyleIdx="0" presStyleCnt="4" custScaleX="222630" custLinFactY="-100000" custLinFactNeighborY="-117840"/>
      <dgm:spPr/>
    </dgm:pt>
    <dgm:pt modelId="{DCCBF2B5-423C-4F99-8C35-ECC81ECF5684}" type="pres">
      <dgm:prSet presAssocID="{391DA516-E910-4D50-8B60-BE2052BC4382}" presName="desTx" presStyleLbl="fgAcc1" presStyleIdx="0" presStyleCnt="4" custScaleX="207533" custScaleY="626135" custLinFactY="900000" custLinFactNeighborX="-17934" custLinFactNeighborY="941832">
        <dgm:presLayoutVars>
          <dgm:bulletEnabled val="1"/>
        </dgm:presLayoutVars>
      </dgm:prSet>
      <dgm:spPr/>
    </dgm:pt>
    <dgm:pt modelId="{CD0C4500-990C-4F65-A174-70D1CBB02782}" type="pres">
      <dgm:prSet presAssocID="{CA476267-1BF0-4E55-AC57-335CD790237F}" presName="sibTrans" presStyleLbl="sibTrans2D1" presStyleIdx="0" presStyleCnt="3" custLinFactY="230978" custLinFactNeighborY="300000"/>
      <dgm:spPr/>
    </dgm:pt>
    <dgm:pt modelId="{EF03EC2A-13FB-44A6-B982-00DEFB66B98A}" type="pres">
      <dgm:prSet presAssocID="{CA476267-1BF0-4E55-AC57-335CD790237F}" presName="connTx" presStyleLbl="sibTrans2D1" presStyleIdx="0" presStyleCnt="3"/>
      <dgm:spPr/>
    </dgm:pt>
    <dgm:pt modelId="{89B70BEC-FBCC-47C0-8690-587587C70159}" type="pres">
      <dgm:prSet presAssocID="{759F5EFB-D7B9-4D4D-98E2-17DB7E590AE1}" presName="composite" presStyleCnt="0"/>
      <dgm:spPr/>
    </dgm:pt>
    <dgm:pt modelId="{67252E96-2326-428D-B0A6-1A0EC4EC22FC}" type="pres">
      <dgm:prSet presAssocID="{759F5EFB-D7B9-4D4D-98E2-17DB7E590AE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24965F-B294-4044-818A-28154197030C}" type="pres">
      <dgm:prSet presAssocID="{759F5EFB-D7B9-4D4D-98E2-17DB7E590AE1}" presName="parSh" presStyleLbl="node1" presStyleIdx="1" presStyleCnt="4" custScaleX="222630" custLinFactY="-100000" custLinFactNeighborY="-117840"/>
      <dgm:spPr/>
    </dgm:pt>
    <dgm:pt modelId="{716B6A91-3589-4717-9DBE-A2F054FE1F0F}" type="pres">
      <dgm:prSet presAssocID="{759F5EFB-D7B9-4D4D-98E2-17DB7E590AE1}" presName="desTx" presStyleLbl="fgAcc1" presStyleIdx="1" presStyleCnt="4" custScaleX="207533" custScaleY="626135" custLinFactY="900000" custLinFactNeighborX="-17934" custLinFactNeighborY="941832">
        <dgm:presLayoutVars>
          <dgm:bulletEnabled val="1"/>
        </dgm:presLayoutVars>
      </dgm:prSet>
      <dgm:spPr/>
    </dgm:pt>
    <dgm:pt modelId="{101F3D12-A3DE-421C-A36B-96AEC05105A6}" type="pres">
      <dgm:prSet presAssocID="{8AE2940F-C801-43B8-9715-B33D57D187D1}" presName="sibTrans" presStyleLbl="sibTrans2D1" presStyleIdx="1" presStyleCnt="3" custLinFactY="230978" custLinFactNeighborY="300000"/>
      <dgm:spPr/>
    </dgm:pt>
    <dgm:pt modelId="{B11D0DF2-44AE-41C3-8025-7095569E64AE}" type="pres">
      <dgm:prSet presAssocID="{8AE2940F-C801-43B8-9715-B33D57D187D1}" presName="connTx" presStyleLbl="sibTrans2D1" presStyleIdx="1" presStyleCnt="3"/>
      <dgm:spPr/>
    </dgm:pt>
    <dgm:pt modelId="{2F9E8F05-870A-4377-8E33-575AE94A4FA3}" type="pres">
      <dgm:prSet presAssocID="{F76C78A0-6E55-4ABA-B93E-4278059EF8B5}" presName="composite" presStyleCnt="0"/>
      <dgm:spPr/>
    </dgm:pt>
    <dgm:pt modelId="{FA8DD330-86FB-4B24-9F87-BCCD50DCC46A}" type="pres">
      <dgm:prSet presAssocID="{F76C78A0-6E55-4ABA-B93E-4278059EF8B5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556AB5-E79E-4AA6-BF39-7E514F54F654}" type="pres">
      <dgm:prSet presAssocID="{F76C78A0-6E55-4ABA-B93E-4278059EF8B5}" presName="parSh" presStyleLbl="node1" presStyleIdx="2" presStyleCnt="4" custScaleX="222630" custLinFactY="-100000" custLinFactNeighborY="-117840"/>
      <dgm:spPr/>
    </dgm:pt>
    <dgm:pt modelId="{C424C60C-5A06-4668-894E-7236580B2E68}" type="pres">
      <dgm:prSet presAssocID="{F76C78A0-6E55-4ABA-B93E-4278059EF8B5}" presName="desTx" presStyleLbl="fgAcc1" presStyleIdx="2" presStyleCnt="4" custScaleX="207533" custScaleY="626135" custLinFactY="900000" custLinFactNeighborX="-17934" custLinFactNeighborY="941832">
        <dgm:presLayoutVars>
          <dgm:bulletEnabled val="1"/>
        </dgm:presLayoutVars>
      </dgm:prSet>
      <dgm:spPr/>
    </dgm:pt>
    <dgm:pt modelId="{5F2FC855-3649-4A65-B2D4-065A8683926B}" type="pres">
      <dgm:prSet presAssocID="{E1F2A91A-AA17-4EC8-8498-7C51266C15A7}" presName="sibTrans" presStyleLbl="sibTrans2D1" presStyleIdx="2" presStyleCnt="3" custLinFactY="230978" custLinFactNeighborY="300000"/>
      <dgm:spPr/>
    </dgm:pt>
    <dgm:pt modelId="{87837183-4E83-4152-B817-CDE8D2F2AEAB}" type="pres">
      <dgm:prSet presAssocID="{E1F2A91A-AA17-4EC8-8498-7C51266C15A7}" presName="connTx" presStyleLbl="sibTrans2D1" presStyleIdx="2" presStyleCnt="3"/>
      <dgm:spPr/>
    </dgm:pt>
    <dgm:pt modelId="{00C696A6-5909-483B-B279-3A33993F6B08}" type="pres">
      <dgm:prSet presAssocID="{65C1663A-D98C-4704-BCFC-3AB07BBA2910}" presName="composite" presStyleCnt="0"/>
      <dgm:spPr/>
    </dgm:pt>
    <dgm:pt modelId="{F9324D43-4465-4890-918A-329551A89EE1}" type="pres">
      <dgm:prSet presAssocID="{65C1663A-D98C-4704-BCFC-3AB07BBA2910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5B8550-4743-4C03-AB15-6E74A4364819}" type="pres">
      <dgm:prSet presAssocID="{65C1663A-D98C-4704-BCFC-3AB07BBA2910}" presName="parSh" presStyleLbl="node1" presStyleIdx="3" presStyleCnt="4" custScaleX="222630" custLinFactY="-100000" custLinFactNeighborY="-117840"/>
      <dgm:spPr/>
    </dgm:pt>
    <dgm:pt modelId="{7BDBFE6D-742D-4757-AAA9-5731238FF4AE}" type="pres">
      <dgm:prSet presAssocID="{65C1663A-D98C-4704-BCFC-3AB07BBA2910}" presName="desTx" presStyleLbl="fgAcc1" presStyleIdx="3" presStyleCnt="4" custScaleX="207533" custScaleY="626135" custLinFactY="900000" custLinFactNeighborX="-17934" custLinFactNeighborY="941832">
        <dgm:presLayoutVars>
          <dgm:bulletEnabled val="1"/>
        </dgm:presLayoutVars>
      </dgm:prSet>
      <dgm:spPr/>
    </dgm:pt>
  </dgm:ptLst>
  <dgm:cxnLst>
    <dgm:cxn modelId="{5E85C501-5BC2-4191-A95A-E0D416BB4058}" type="presOf" srcId="{6DBF4B88-E277-48A2-8A30-CDF23D30FB6B}" destId="{DCCBF2B5-423C-4F99-8C35-ECC81ECF5684}" srcOrd="0" destOrd="0" presId="urn:microsoft.com/office/officeart/2005/8/layout/process3"/>
    <dgm:cxn modelId="{202C0003-83E8-4929-94B8-67AF362959ED}" type="presOf" srcId="{CA476267-1BF0-4E55-AC57-335CD790237F}" destId="{EF03EC2A-13FB-44A6-B982-00DEFB66B98A}" srcOrd="1" destOrd="0" presId="urn:microsoft.com/office/officeart/2005/8/layout/process3"/>
    <dgm:cxn modelId="{968D1D03-8E7F-4734-91EF-1F712A117163}" type="presOf" srcId="{8AE2940F-C801-43B8-9715-B33D57D187D1}" destId="{101F3D12-A3DE-421C-A36B-96AEC05105A6}" srcOrd="0" destOrd="0" presId="urn:microsoft.com/office/officeart/2005/8/layout/process3"/>
    <dgm:cxn modelId="{BCE8AF0D-C1A2-46CA-BC5E-6B646A938EBF}" type="presOf" srcId="{F76C78A0-6E55-4ABA-B93E-4278059EF8B5}" destId="{FA8DD330-86FB-4B24-9F87-BCCD50DCC46A}" srcOrd="0" destOrd="0" presId="urn:microsoft.com/office/officeart/2005/8/layout/process3"/>
    <dgm:cxn modelId="{22822B19-A622-47CE-BA39-BE97344872A6}" type="presOf" srcId="{D31A6E8E-DCE4-48A4-AED3-DB818F4779D1}" destId="{42B03AD9-6972-4EFA-8483-170F13223FC0}" srcOrd="0" destOrd="0" presId="urn:microsoft.com/office/officeart/2005/8/layout/process3"/>
    <dgm:cxn modelId="{5958911C-0515-4697-9041-E5A7E1DCAC52}" type="presOf" srcId="{391DA516-E910-4D50-8B60-BE2052BC4382}" destId="{D3A6BE42-1238-4C0D-8680-15767D65E184}" srcOrd="1" destOrd="0" presId="urn:microsoft.com/office/officeart/2005/8/layout/process3"/>
    <dgm:cxn modelId="{ECEE4923-0A68-4C67-8B96-6124811BCFB7}" srcId="{D31A6E8E-DCE4-48A4-AED3-DB818F4779D1}" destId="{391DA516-E910-4D50-8B60-BE2052BC4382}" srcOrd="0" destOrd="0" parTransId="{060048D0-9639-41FD-A950-BCD99C263B16}" sibTransId="{CA476267-1BF0-4E55-AC57-335CD790237F}"/>
    <dgm:cxn modelId="{B751202C-0ACA-48E2-B183-4EA9448483B0}" type="presOf" srcId="{CA476267-1BF0-4E55-AC57-335CD790237F}" destId="{CD0C4500-990C-4F65-A174-70D1CBB02782}" srcOrd="0" destOrd="0" presId="urn:microsoft.com/office/officeart/2005/8/layout/process3"/>
    <dgm:cxn modelId="{4FDB8935-5E84-4303-BF5A-11848029CC36}" type="presOf" srcId="{759F5EFB-D7B9-4D4D-98E2-17DB7E590AE1}" destId="{C724965F-B294-4044-818A-28154197030C}" srcOrd="1" destOrd="0" presId="urn:microsoft.com/office/officeart/2005/8/layout/process3"/>
    <dgm:cxn modelId="{6C1C553A-B887-4D4F-91A6-0DF6EF6F7728}" srcId="{D31A6E8E-DCE4-48A4-AED3-DB818F4779D1}" destId="{759F5EFB-D7B9-4D4D-98E2-17DB7E590AE1}" srcOrd="1" destOrd="0" parTransId="{C020ECAF-447E-42CC-A047-2F73C3F825CC}" sibTransId="{8AE2940F-C801-43B8-9715-B33D57D187D1}"/>
    <dgm:cxn modelId="{602B1D5D-D717-46B5-90E1-3003C7236C5F}" srcId="{759F5EFB-D7B9-4D4D-98E2-17DB7E590AE1}" destId="{5E0F45FF-8C80-4865-A2D2-4AAFB761DDD5}" srcOrd="0" destOrd="0" parTransId="{17BB0042-39BA-45D7-B00D-CF73A3478532}" sibTransId="{F30E2017-1C13-4A10-9932-2FA1A3CFBA21}"/>
    <dgm:cxn modelId="{92731369-C740-4018-B202-92F7C37A76AB}" srcId="{F76C78A0-6E55-4ABA-B93E-4278059EF8B5}" destId="{88FD2C2D-A3BA-44B7-AF4A-8977AD14A467}" srcOrd="0" destOrd="0" parTransId="{4051712C-E9A1-4DDF-A9C4-DB7AF97F472F}" sibTransId="{7FCEF3D1-ED69-46E3-A65E-27B21A41202B}"/>
    <dgm:cxn modelId="{6C44C173-22A9-4D0F-B230-457BDB180E86}" srcId="{D31A6E8E-DCE4-48A4-AED3-DB818F4779D1}" destId="{F76C78A0-6E55-4ABA-B93E-4278059EF8B5}" srcOrd="2" destOrd="0" parTransId="{36FD775C-8547-46E5-B157-996CE98BA42C}" sibTransId="{E1F2A91A-AA17-4EC8-8498-7C51266C15A7}"/>
    <dgm:cxn modelId="{D2DEDA79-14A5-4330-BA33-BF34D3157C41}" type="presOf" srcId="{F76C78A0-6E55-4ABA-B93E-4278059EF8B5}" destId="{8F556AB5-E79E-4AA6-BF39-7E514F54F654}" srcOrd="1" destOrd="0" presId="urn:microsoft.com/office/officeart/2005/8/layout/process3"/>
    <dgm:cxn modelId="{8C27988C-6AAB-47D2-A482-431547D76A3B}" type="presOf" srcId="{5CDEB80D-2E01-4177-8813-6BCC3DE96D94}" destId="{DCCBF2B5-423C-4F99-8C35-ECC81ECF5684}" srcOrd="0" destOrd="1" presId="urn:microsoft.com/office/officeart/2005/8/layout/process3"/>
    <dgm:cxn modelId="{A1641E9A-E393-4475-AC1C-AC7E1E773B46}" type="presOf" srcId="{FB6F69D4-7E9A-44E1-8784-DDE3EA5931EE}" destId="{7BDBFE6D-742D-4757-AAA9-5731238FF4AE}" srcOrd="0" destOrd="0" presId="urn:microsoft.com/office/officeart/2005/8/layout/process3"/>
    <dgm:cxn modelId="{44A7A8A0-7B13-4142-B337-ED82790230F7}" type="presOf" srcId="{88FD2C2D-A3BA-44B7-AF4A-8977AD14A467}" destId="{C424C60C-5A06-4668-894E-7236580B2E68}" srcOrd="0" destOrd="0" presId="urn:microsoft.com/office/officeart/2005/8/layout/process3"/>
    <dgm:cxn modelId="{7D7669A8-1535-4B0E-B459-34452C03A7A1}" srcId="{65C1663A-D98C-4704-BCFC-3AB07BBA2910}" destId="{FB6F69D4-7E9A-44E1-8784-DDE3EA5931EE}" srcOrd="0" destOrd="0" parTransId="{B4825D67-44D2-4140-8A29-02DD66EA7CA3}" sibTransId="{80729357-C746-4C66-A568-6B8EA8C373AE}"/>
    <dgm:cxn modelId="{9B063AAA-9A39-4D0A-B2E7-F784C85CE8D6}" type="presOf" srcId="{391DA516-E910-4D50-8B60-BE2052BC4382}" destId="{6BC07F93-0E80-4417-994D-FC6819CE2009}" srcOrd="0" destOrd="0" presId="urn:microsoft.com/office/officeart/2005/8/layout/process3"/>
    <dgm:cxn modelId="{D84A84C5-AFD9-447B-9C62-1F35F0CFDD25}" type="presOf" srcId="{65C1663A-D98C-4704-BCFC-3AB07BBA2910}" destId="{F9324D43-4465-4890-918A-329551A89EE1}" srcOrd="0" destOrd="0" presId="urn:microsoft.com/office/officeart/2005/8/layout/process3"/>
    <dgm:cxn modelId="{7F436DCF-F15B-4A81-92C8-F6C12E46DBB7}" type="presOf" srcId="{8AE2940F-C801-43B8-9715-B33D57D187D1}" destId="{B11D0DF2-44AE-41C3-8025-7095569E64AE}" srcOrd="1" destOrd="0" presId="urn:microsoft.com/office/officeart/2005/8/layout/process3"/>
    <dgm:cxn modelId="{F9DEF5D0-65D9-48B1-8498-322EFFEA3F93}" type="presOf" srcId="{E1F2A91A-AA17-4EC8-8498-7C51266C15A7}" destId="{5F2FC855-3649-4A65-B2D4-065A8683926B}" srcOrd="0" destOrd="0" presId="urn:microsoft.com/office/officeart/2005/8/layout/process3"/>
    <dgm:cxn modelId="{0667A4D4-167D-48AE-97E4-7A3715E223F3}" type="presOf" srcId="{E1F2A91A-AA17-4EC8-8498-7C51266C15A7}" destId="{87837183-4E83-4152-B817-CDE8D2F2AEAB}" srcOrd="1" destOrd="0" presId="urn:microsoft.com/office/officeart/2005/8/layout/process3"/>
    <dgm:cxn modelId="{7583F5D7-D41E-406B-AC61-C1A66C38C209}" type="presOf" srcId="{65C1663A-D98C-4704-BCFC-3AB07BBA2910}" destId="{925B8550-4743-4C03-AB15-6E74A4364819}" srcOrd="1" destOrd="0" presId="urn:microsoft.com/office/officeart/2005/8/layout/process3"/>
    <dgm:cxn modelId="{824EC1E1-7F02-4735-8668-B1DB4C4F9F9E}" srcId="{391DA516-E910-4D50-8B60-BE2052BC4382}" destId="{6DBF4B88-E277-48A2-8A30-CDF23D30FB6B}" srcOrd="0" destOrd="0" parTransId="{D1F978EE-C45E-40FB-8D6A-EF1787686799}" sibTransId="{0994108A-B675-4ED0-AAC7-7C48820C1C84}"/>
    <dgm:cxn modelId="{0C594AE6-A388-40CA-95ED-3DE53513B517}" srcId="{391DA516-E910-4D50-8B60-BE2052BC4382}" destId="{5CDEB80D-2E01-4177-8813-6BCC3DE96D94}" srcOrd="1" destOrd="0" parTransId="{6F8B1AAC-8B9F-445C-9569-7E1FED9267D1}" sibTransId="{7197ACA0-BC2D-44EB-95AB-6941C39B155C}"/>
    <dgm:cxn modelId="{E62836EC-6609-4A6D-B439-05760F795BAA}" type="presOf" srcId="{759F5EFB-D7B9-4D4D-98E2-17DB7E590AE1}" destId="{67252E96-2326-428D-B0A6-1A0EC4EC22FC}" srcOrd="0" destOrd="0" presId="urn:microsoft.com/office/officeart/2005/8/layout/process3"/>
    <dgm:cxn modelId="{0B38D7F5-5C10-4D20-8CFA-21001AB9683A}" srcId="{D31A6E8E-DCE4-48A4-AED3-DB818F4779D1}" destId="{65C1663A-D98C-4704-BCFC-3AB07BBA2910}" srcOrd="3" destOrd="0" parTransId="{C3C0DE5B-C1D4-413B-A03D-E1D9AFB008AB}" sibTransId="{CDB1463A-6D4C-4DCF-A7ED-C23B8953728F}"/>
    <dgm:cxn modelId="{310A44FF-5DC4-443B-8FB9-C49B08906977}" type="presOf" srcId="{5E0F45FF-8C80-4865-A2D2-4AAFB761DDD5}" destId="{716B6A91-3589-4717-9DBE-A2F054FE1F0F}" srcOrd="0" destOrd="0" presId="urn:microsoft.com/office/officeart/2005/8/layout/process3"/>
    <dgm:cxn modelId="{69EE4705-AFD7-4F53-B74B-8C3F69722756}" type="presParOf" srcId="{42B03AD9-6972-4EFA-8483-170F13223FC0}" destId="{F5F9E7CB-00C5-4030-BB06-F66D6092A9B8}" srcOrd="0" destOrd="0" presId="urn:microsoft.com/office/officeart/2005/8/layout/process3"/>
    <dgm:cxn modelId="{8AA0477D-FF42-4659-9973-BC503073320B}" type="presParOf" srcId="{F5F9E7CB-00C5-4030-BB06-F66D6092A9B8}" destId="{6BC07F93-0E80-4417-994D-FC6819CE2009}" srcOrd="0" destOrd="0" presId="urn:microsoft.com/office/officeart/2005/8/layout/process3"/>
    <dgm:cxn modelId="{A3F87C22-9A71-42A5-8683-66A001AD3394}" type="presParOf" srcId="{F5F9E7CB-00C5-4030-BB06-F66D6092A9B8}" destId="{D3A6BE42-1238-4C0D-8680-15767D65E184}" srcOrd="1" destOrd="0" presId="urn:microsoft.com/office/officeart/2005/8/layout/process3"/>
    <dgm:cxn modelId="{A1611564-69EB-4329-ADED-674F9E382C1E}" type="presParOf" srcId="{F5F9E7CB-00C5-4030-BB06-F66D6092A9B8}" destId="{DCCBF2B5-423C-4F99-8C35-ECC81ECF5684}" srcOrd="2" destOrd="0" presId="urn:microsoft.com/office/officeart/2005/8/layout/process3"/>
    <dgm:cxn modelId="{3FD45CD7-61BD-4C53-AC38-C2B3883E7BBC}" type="presParOf" srcId="{42B03AD9-6972-4EFA-8483-170F13223FC0}" destId="{CD0C4500-990C-4F65-A174-70D1CBB02782}" srcOrd="1" destOrd="0" presId="urn:microsoft.com/office/officeart/2005/8/layout/process3"/>
    <dgm:cxn modelId="{110F3311-C4DC-401F-B30A-508EECD5F13E}" type="presParOf" srcId="{CD0C4500-990C-4F65-A174-70D1CBB02782}" destId="{EF03EC2A-13FB-44A6-B982-00DEFB66B98A}" srcOrd="0" destOrd="0" presId="urn:microsoft.com/office/officeart/2005/8/layout/process3"/>
    <dgm:cxn modelId="{5F90F259-E16D-4190-8A49-BE08FDF2CDA9}" type="presParOf" srcId="{42B03AD9-6972-4EFA-8483-170F13223FC0}" destId="{89B70BEC-FBCC-47C0-8690-587587C70159}" srcOrd="2" destOrd="0" presId="urn:microsoft.com/office/officeart/2005/8/layout/process3"/>
    <dgm:cxn modelId="{1FC3A4FE-2A2F-4C0C-9726-A20FA7A1AE34}" type="presParOf" srcId="{89B70BEC-FBCC-47C0-8690-587587C70159}" destId="{67252E96-2326-428D-B0A6-1A0EC4EC22FC}" srcOrd="0" destOrd="0" presId="urn:microsoft.com/office/officeart/2005/8/layout/process3"/>
    <dgm:cxn modelId="{BBECFAC1-B5E9-4FE3-A4C0-23596B4E086F}" type="presParOf" srcId="{89B70BEC-FBCC-47C0-8690-587587C70159}" destId="{C724965F-B294-4044-818A-28154197030C}" srcOrd="1" destOrd="0" presId="urn:microsoft.com/office/officeart/2005/8/layout/process3"/>
    <dgm:cxn modelId="{10B2281B-EE86-473B-B0CA-DA560027D35D}" type="presParOf" srcId="{89B70BEC-FBCC-47C0-8690-587587C70159}" destId="{716B6A91-3589-4717-9DBE-A2F054FE1F0F}" srcOrd="2" destOrd="0" presId="urn:microsoft.com/office/officeart/2005/8/layout/process3"/>
    <dgm:cxn modelId="{E46A51EB-4919-43C3-A942-35CBF8034CC2}" type="presParOf" srcId="{42B03AD9-6972-4EFA-8483-170F13223FC0}" destId="{101F3D12-A3DE-421C-A36B-96AEC05105A6}" srcOrd="3" destOrd="0" presId="urn:microsoft.com/office/officeart/2005/8/layout/process3"/>
    <dgm:cxn modelId="{63CB307E-254E-4FC5-8EE4-2251D3A8A6CF}" type="presParOf" srcId="{101F3D12-A3DE-421C-A36B-96AEC05105A6}" destId="{B11D0DF2-44AE-41C3-8025-7095569E64AE}" srcOrd="0" destOrd="0" presId="urn:microsoft.com/office/officeart/2005/8/layout/process3"/>
    <dgm:cxn modelId="{2F5F48BA-7BD8-4D68-9E3F-F0672AD114E1}" type="presParOf" srcId="{42B03AD9-6972-4EFA-8483-170F13223FC0}" destId="{2F9E8F05-870A-4377-8E33-575AE94A4FA3}" srcOrd="4" destOrd="0" presId="urn:microsoft.com/office/officeart/2005/8/layout/process3"/>
    <dgm:cxn modelId="{754735AE-EDBF-42B0-BA5A-B1F42AF02040}" type="presParOf" srcId="{2F9E8F05-870A-4377-8E33-575AE94A4FA3}" destId="{FA8DD330-86FB-4B24-9F87-BCCD50DCC46A}" srcOrd="0" destOrd="0" presId="urn:microsoft.com/office/officeart/2005/8/layout/process3"/>
    <dgm:cxn modelId="{4FFE7B3A-9D03-4412-9E9E-B492CAF6AF0D}" type="presParOf" srcId="{2F9E8F05-870A-4377-8E33-575AE94A4FA3}" destId="{8F556AB5-E79E-4AA6-BF39-7E514F54F654}" srcOrd="1" destOrd="0" presId="urn:microsoft.com/office/officeart/2005/8/layout/process3"/>
    <dgm:cxn modelId="{CAA0E7DE-A67D-45AF-B67F-9DFF80D069C7}" type="presParOf" srcId="{2F9E8F05-870A-4377-8E33-575AE94A4FA3}" destId="{C424C60C-5A06-4668-894E-7236580B2E68}" srcOrd="2" destOrd="0" presId="urn:microsoft.com/office/officeart/2005/8/layout/process3"/>
    <dgm:cxn modelId="{FB0D6725-28F0-4637-8A50-22F92A7F12A6}" type="presParOf" srcId="{42B03AD9-6972-4EFA-8483-170F13223FC0}" destId="{5F2FC855-3649-4A65-B2D4-065A8683926B}" srcOrd="5" destOrd="0" presId="urn:microsoft.com/office/officeart/2005/8/layout/process3"/>
    <dgm:cxn modelId="{BCBCC1E1-9027-4BE7-A3B6-96957CE63FF7}" type="presParOf" srcId="{5F2FC855-3649-4A65-B2D4-065A8683926B}" destId="{87837183-4E83-4152-B817-CDE8D2F2AEAB}" srcOrd="0" destOrd="0" presId="urn:microsoft.com/office/officeart/2005/8/layout/process3"/>
    <dgm:cxn modelId="{CCF3B320-D08C-47D3-9D08-A062CDCFB06B}" type="presParOf" srcId="{42B03AD9-6972-4EFA-8483-170F13223FC0}" destId="{00C696A6-5909-483B-B279-3A33993F6B08}" srcOrd="6" destOrd="0" presId="urn:microsoft.com/office/officeart/2005/8/layout/process3"/>
    <dgm:cxn modelId="{A112B1C4-57B7-45D3-AC74-EA037555E24C}" type="presParOf" srcId="{00C696A6-5909-483B-B279-3A33993F6B08}" destId="{F9324D43-4465-4890-918A-329551A89EE1}" srcOrd="0" destOrd="0" presId="urn:microsoft.com/office/officeart/2005/8/layout/process3"/>
    <dgm:cxn modelId="{54E5DD72-EBDE-428A-9AB7-00EE33451CF1}" type="presParOf" srcId="{00C696A6-5909-483B-B279-3A33993F6B08}" destId="{925B8550-4743-4C03-AB15-6E74A4364819}" srcOrd="1" destOrd="0" presId="urn:microsoft.com/office/officeart/2005/8/layout/process3"/>
    <dgm:cxn modelId="{69895D37-4EC2-48F3-B138-3F74240DAEF2}" type="presParOf" srcId="{00C696A6-5909-483B-B279-3A33993F6B08}" destId="{7BDBFE6D-742D-4757-AAA9-5731238FF4A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6BE42-1238-4C0D-8680-15767D65E184}">
      <dsp:nvSpPr>
        <dsp:cNvPr id="0" name=""/>
        <dsp:cNvSpPr/>
      </dsp:nvSpPr>
      <dsp:spPr>
        <a:xfrm>
          <a:off x="45206" y="0"/>
          <a:ext cx="1784713" cy="107082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Recruitment</a:t>
          </a:r>
          <a:endParaRPr lang="en-CA" sz="1800" b="1" kern="1200" dirty="0">
            <a:latin typeface="DM Serif Display" pitchFamily="2" charset="0"/>
          </a:endParaRPr>
        </a:p>
      </dsp:txBody>
      <dsp:txXfrm>
        <a:off x="45206" y="0"/>
        <a:ext cx="1784713" cy="713885"/>
      </dsp:txXfrm>
    </dsp:sp>
    <dsp:sp modelId="{DCCBF2B5-423C-4F99-8C35-ECC81ECF5684}">
      <dsp:nvSpPr>
        <dsp:cNvPr id="0" name=""/>
        <dsp:cNvSpPr/>
      </dsp:nvSpPr>
      <dsp:spPr>
        <a:xfrm>
          <a:off x="126144" y="0"/>
          <a:ext cx="1663688" cy="45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Design and funding  2012-15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 dirty="0"/>
        </a:p>
      </dsp:txBody>
      <dsp:txXfrm>
        <a:off x="174872" y="48728"/>
        <a:ext cx="1566232" cy="4474544"/>
      </dsp:txXfrm>
    </dsp:sp>
    <dsp:sp modelId="{CD0C4500-990C-4F65-A174-70D1CBB02782}">
      <dsp:nvSpPr>
        <dsp:cNvPr id="0" name=""/>
        <dsp:cNvSpPr/>
      </dsp:nvSpPr>
      <dsp:spPr>
        <a:xfrm>
          <a:off x="1936318" y="1316915"/>
          <a:ext cx="225566" cy="199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00" kern="1200"/>
        </a:p>
      </dsp:txBody>
      <dsp:txXfrm>
        <a:off x="1936318" y="1356832"/>
        <a:ext cx="165690" cy="119753"/>
      </dsp:txXfrm>
    </dsp:sp>
    <dsp:sp modelId="{C724965F-B294-4044-818A-28154197030C}">
      <dsp:nvSpPr>
        <dsp:cNvPr id="0" name=""/>
        <dsp:cNvSpPr/>
      </dsp:nvSpPr>
      <dsp:spPr>
        <a:xfrm>
          <a:off x="2255515" y="0"/>
          <a:ext cx="1784713" cy="107082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8973"/>
            <a:satOff val="3297"/>
            <a:lumOff val="20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Enrolment</a:t>
          </a:r>
          <a:endParaRPr lang="en-CA" sz="1800" b="1" kern="1200" dirty="0">
            <a:latin typeface="DM Serif Display" pitchFamily="2" charset="0"/>
          </a:endParaRPr>
        </a:p>
      </dsp:txBody>
      <dsp:txXfrm>
        <a:off x="2255515" y="0"/>
        <a:ext cx="1784713" cy="713885"/>
      </dsp:txXfrm>
    </dsp:sp>
    <dsp:sp modelId="{716B6A91-3589-4717-9DBE-A2F054FE1F0F}">
      <dsp:nvSpPr>
        <dsp:cNvPr id="0" name=""/>
        <dsp:cNvSpPr/>
      </dsp:nvSpPr>
      <dsp:spPr>
        <a:xfrm>
          <a:off x="2336453" y="0"/>
          <a:ext cx="1663688" cy="45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8973"/>
              <a:satOff val="3297"/>
              <a:lumOff val="20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Enrolment May 2015-June 2021</a:t>
          </a:r>
        </a:p>
      </dsp:txBody>
      <dsp:txXfrm>
        <a:off x="2385181" y="48728"/>
        <a:ext cx="1566232" cy="4474544"/>
      </dsp:txXfrm>
    </dsp:sp>
    <dsp:sp modelId="{101F3D12-A3DE-421C-A36B-96AEC05105A6}">
      <dsp:nvSpPr>
        <dsp:cNvPr id="0" name=""/>
        <dsp:cNvSpPr/>
      </dsp:nvSpPr>
      <dsp:spPr>
        <a:xfrm>
          <a:off x="4146628" y="1316915"/>
          <a:ext cx="225566" cy="199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90918"/>
            <a:satOff val="-2244"/>
            <a:lumOff val="19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00" kern="1200"/>
        </a:p>
      </dsp:txBody>
      <dsp:txXfrm>
        <a:off x="4146628" y="1356832"/>
        <a:ext cx="165690" cy="119753"/>
      </dsp:txXfrm>
    </dsp:sp>
    <dsp:sp modelId="{8F556AB5-E79E-4AA6-BF39-7E514F54F654}">
      <dsp:nvSpPr>
        <dsp:cNvPr id="0" name=""/>
        <dsp:cNvSpPr/>
      </dsp:nvSpPr>
      <dsp:spPr>
        <a:xfrm>
          <a:off x="4465825" y="0"/>
          <a:ext cx="1784713" cy="107082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17946"/>
            <a:satOff val="6594"/>
            <a:lumOff val="408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Treatment</a:t>
          </a:r>
          <a:endParaRPr lang="en-CA" sz="1800" b="1" kern="1200" dirty="0">
            <a:latin typeface="DM Serif Display" pitchFamily="2" charset="0"/>
          </a:endParaRPr>
        </a:p>
      </dsp:txBody>
      <dsp:txXfrm>
        <a:off x="4465825" y="0"/>
        <a:ext cx="1784713" cy="713885"/>
      </dsp:txXfrm>
    </dsp:sp>
    <dsp:sp modelId="{C424C60C-5A06-4668-894E-7236580B2E68}">
      <dsp:nvSpPr>
        <dsp:cNvPr id="0" name=""/>
        <dsp:cNvSpPr/>
      </dsp:nvSpPr>
      <dsp:spPr>
        <a:xfrm>
          <a:off x="4471427" y="0"/>
          <a:ext cx="1663688" cy="45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17946"/>
              <a:satOff val="6594"/>
              <a:lumOff val="40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Follow-up completed Aug 2023</a:t>
          </a:r>
          <a:endParaRPr lang="en-CA" sz="1800" kern="1200" dirty="0"/>
        </a:p>
      </dsp:txBody>
      <dsp:txXfrm>
        <a:off x="4520155" y="48728"/>
        <a:ext cx="1566232" cy="4474544"/>
      </dsp:txXfrm>
    </dsp:sp>
    <dsp:sp modelId="{5F2FC855-3649-4A65-B2D4-065A8683926B}">
      <dsp:nvSpPr>
        <dsp:cNvPr id="0" name=""/>
        <dsp:cNvSpPr/>
      </dsp:nvSpPr>
      <dsp:spPr>
        <a:xfrm>
          <a:off x="6338104" y="1316915"/>
          <a:ext cx="185638" cy="199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90918"/>
            <a:satOff val="-2244"/>
            <a:lumOff val="19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00" kern="1200"/>
        </a:p>
      </dsp:txBody>
      <dsp:txXfrm>
        <a:off x="6338104" y="1356832"/>
        <a:ext cx="129947" cy="119753"/>
      </dsp:txXfrm>
    </dsp:sp>
    <dsp:sp modelId="{925B8550-4743-4C03-AB15-6E74A4364819}">
      <dsp:nvSpPr>
        <dsp:cNvPr id="0" name=""/>
        <dsp:cNvSpPr/>
      </dsp:nvSpPr>
      <dsp:spPr>
        <a:xfrm>
          <a:off x="6600799" y="0"/>
          <a:ext cx="1784713" cy="107082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8973"/>
            <a:satOff val="3297"/>
            <a:lumOff val="20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Analysis</a:t>
          </a:r>
          <a:endParaRPr lang="en-CA" sz="1800" b="1" kern="1200" dirty="0">
            <a:latin typeface="DM Serif Display" pitchFamily="2" charset="0"/>
          </a:endParaRPr>
        </a:p>
      </dsp:txBody>
      <dsp:txXfrm>
        <a:off x="6600799" y="0"/>
        <a:ext cx="1784713" cy="713885"/>
      </dsp:txXfrm>
    </dsp:sp>
    <dsp:sp modelId="{7BDBFE6D-742D-4757-AAA9-5731238FF4AE}">
      <dsp:nvSpPr>
        <dsp:cNvPr id="0" name=""/>
        <dsp:cNvSpPr/>
      </dsp:nvSpPr>
      <dsp:spPr>
        <a:xfrm>
          <a:off x="6681737" y="0"/>
          <a:ext cx="1663688" cy="45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8973"/>
              <a:satOff val="3297"/>
              <a:lumOff val="20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Analysis now, present at AHA</a:t>
          </a:r>
        </a:p>
      </dsp:txBody>
      <dsp:txXfrm>
        <a:off x="6730465" y="48728"/>
        <a:ext cx="1566232" cy="4474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F67D-3BB9-4F9B-AA72-17E452C42BD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C178E-6136-4F0E-BEDA-BB2375D7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3E79E-14E8-43DA-9727-39D00AA7C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2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55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4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77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8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3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28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56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79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2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78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0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21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93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34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9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17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78804-5B09-EB2D-E022-0E411551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3962400" cy="830997"/>
          </a:xfrm>
        </p:spPr>
        <p:txBody>
          <a:bodyPr/>
          <a:lstStyle/>
          <a:p>
            <a:r>
              <a:rPr lang="en-US" sz="5400" dirty="0">
                <a:latin typeface="DM Serif Display" pitchFamily="2" charset="0"/>
              </a:rPr>
              <a:t>ARTESIA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4800" y="1752600"/>
            <a:ext cx="4724400" cy="3816429"/>
          </a:xfrm>
          <a:solidFill>
            <a:srgbClr val="3B6BA6"/>
          </a:solidFill>
        </p:spPr>
        <p:txBody>
          <a:bodyPr/>
          <a:lstStyle/>
          <a:p>
            <a:r>
              <a:rPr lang="en-US" sz="3600" dirty="0">
                <a:latin typeface="DM Serif Display" pitchFamily="2" charset="0"/>
              </a:rPr>
              <a:t>Apixaban for the Reduction of Thrombo-Embolic Events in Sub-clinical Atrial fibrillation</a:t>
            </a:r>
          </a:p>
          <a:p>
            <a:endParaRPr lang="en-US" sz="2800" dirty="0"/>
          </a:p>
          <a:p>
            <a:r>
              <a:rPr lang="en-US" sz="2400" dirty="0"/>
              <a:t>PIs: Jeff Healey (PHRI)</a:t>
            </a:r>
          </a:p>
          <a:p>
            <a:r>
              <a:rPr lang="en-US" sz="2400" dirty="0"/>
              <a:t>       Renato Lopes (DCRI)</a:t>
            </a:r>
          </a:p>
          <a:p>
            <a:endParaRPr lang="en-US" sz="2800" dirty="0"/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-47625"/>
            <a:ext cx="36576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368617"/>
            <a:ext cx="7340600" cy="457200"/>
          </a:xfrm>
        </p:spPr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Research Question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13008"/>
            <a:ext cx="5943600" cy="44319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A. In patients with a PM/ICD, sub-clinical AF lasting between 6 minutes and 24 hours, with additional stroke risk factors, does Apixaban reduce the rate of stroke and SE compared to aspirin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B. Does it increase the risk of major bleeding (ISTH)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C. Does it reduce the incidence of worsening cognitive function, defined as a ≥ 2 point decrease in the </a:t>
            </a:r>
            <a:r>
              <a:rPr lang="en-US" sz="2400" dirty="0" err="1"/>
              <a:t>MoCA</a:t>
            </a:r>
            <a:endParaRPr lang="en-CA" sz="2400" dirty="0"/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9632" y="412912"/>
            <a:ext cx="8150967" cy="6974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ARTESiA Study Design</a:t>
            </a:r>
            <a:r>
              <a:rPr lang="en-US" sz="3000" b="1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9524" y="1345255"/>
            <a:ext cx="5820508" cy="91873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sz="1350" b="1" dirty="0">
                <a:solidFill>
                  <a:srgbClr val="FFC000"/>
                </a:solidFill>
                <a:latin typeface="Corbel"/>
              </a:rPr>
              <a:t>Patients with:</a:t>
            </a:r>
          </a:p>
          <a:p>
            <a:pPr marL="128588" indent="-128588" defTabSz="342900">
              <a:buFontTx/>
              <a:buChar char="-"/>
            </a:pPr>
            <a:r>
              <a:rPr lang="en-US" sz="1350" b="1" dirty="0">
                <a:solidFill>
                  <a:prstClr val="white"/>
                </a:solidFill>
                <a:latin typeface="Corbel"/>
              </a:rPr>
              <a:t>SCAF  6 min to 24 </a:t>
            </a:r>
            <a:r>
              <a:rPr lang="en-US" sz="1350" b="1" dirty="0" err="1">
                <a:solidFill>
                  <a:prstClr val="white"/>
                </a:solidFill>
                <a:latin typeface="Corbel"/>
              </a:rPr>
              <a:t>hrs</a:t>
            </a:r>
            <a:endParaRPr lang="en-US" sz="1350" b="1" dirty="0">
              <a:solidFill>
                <a:prstClr val="white"/>
              </a:solidFill>
              <a:latin typeface="Corbel"/>
            </a:endParaRPr>
          </a:p>
          <a:p>
            <a:pPr marL="128588" indent="-128588" defTabSz="342900">
              <a:buFontTx/>
              <a:buChar char="-"/>
            </a:pPr>
            <a:r>
              <a:rPr lang="en-US" sz="1350" b="1" dirty="0">
                <a:solidFill>
                  <a:prstClr val="white"/>
                </a:solidFill>
                <a:latin typeface="Corbel"/>
              </a:rPr>
              <a:t>CHA2DS2-VASC ≥ 4</a:t>
            </a:r>
          </a:p>
          <a:p>
            <a:pPr marL="128588" indent="-128588" defTabSz="342900">
              <a:buFontTx/>
              <a:buChar char="-"/>
            </a:pPr>
            <a:r>
              <a:rPr lang="en-US" sz="1350" b="1" dirty="0">
                <a:solidFill>
                  <a:prstClr val="white"/>
                </a:solidFill>
                <a:latin typeface="Corbel"/>
              </a:rPr>
              <a:t>No clinical AF/not on OAC, no contraindication</a:t>
            </a:r>
          </a:p>
        </p:txBody>
      </p:sp>
      <p:sp>
        <p:nvSpPr>
          <p:cNvPr id="4" name="Oval 3"/>
          <p:cNvSpPr/>
          <p:nvPr/>
        </p:nvSpPr>
        <p:spPr>
          <a:xfrm>
            <a:off x="3224973" y="2662655"/>
            <a:ext cx="1585091" cy="5215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00" b="1" dirty="0">
                <a:solidFill>
                  <a:prstClr val="white"/>
                </a:solidFill>
                <a:latin typeface="Corbel"/>
              </a:rPr>
              <a:t>CONSENT and RANDOMIZE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15720" y="3633256"/>
            <a:ext cx="1884736" cy="82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00" dirty="0">
                <a:solidFill>
                  <a:prstClr val="white"/>
                </a:solidFill>
                <a:latin typeface="Corbel"/>
              </a:rPr>
              <a:t>Apixaban Arm:</a:t>
            </a:r>
          </a:p>
          <a:p>
            <a:pPr algn="ctr" defTabSz="342900"/>
            <a:r>
              <a:rPr lang="en-US" sz="1200" dirty="0">
                <a:solidFill>
                  <a:prstClr val="white"/>
                </a:solidFill>
                <a:latin typeface="Corbel"/>
              </a:rPr>
              <a:t>5mg or 2.5mg bid</a:t>
            </a:r>
          </a:p>
          <a:p>
            <a:pPr algn="ctr" defTabSz="342900"/>
            <a:endParaRPr lang="en-US" sz="1200" dirty="0">
              <a:solidFill>
                <a:prstClr val="white"/>
              </a:solidFill>
              <a:latin typeface="Corbel"/>
            </a:endParaRPr>
          </a:p>
          <a:p>
            <a:pPr algn="ctr" defTabSz="342900"/>
            <a:r>
              <a:rPr lang="en-US" sz="1200" dirty="0">
                <a:solidFill>
                  <a:prstClr val="white"/>
                </a:solidFill>
                <a:latin typeface="Corbel"/>
              </a:rPr>
              <a:t>(+ placebo aspirin)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91885" y="3635264"/>
            <a:ext cx="1874310" cy="827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00" dirty="0">
                <a:solidFill>
                  <a:prstClr val="white"/>
                </a:solidFill>
                <a:latin typeface="Corbel"/>
              </a:rPr>
              <a:t>Aspirin Arm:</a:t>
            </a:r>
          </a:p>
          <a:p>
            <a:pPr algn="ctr" defTabSz="342900"/>
            <a:r>
              <a:rPr lang="en-US" sz="1200" dirty="0">
                <a:solidFill>
                  <a:prstClr val="white"/>
                </a:solidFill>
                <a:latin typeface="Corbel"/>
              </a:rPr>
              <a:t>81 mg OD</a:t>
            </a:r>
          </a:p>
          <a:p>
            <a:pPr algn="ctr" defTabSz="342900"/>
            <a:endParaRPr lang="en-US" sz="1200" dirty="0">
              <a:solidFill>
                <a:prstClr val="white"/>
              </a:solidFill>
              <a:latin typeface="Corbel"/>
            </a:endParaRPr>
          </a:p>
          <a:p>
            <a:pPr algn="ctr" defTabSz="342900"/>
            <a:r>
              <a:rPr lang="en-US" sz="1200" dirty="0">
                <a:solidFill>
                  <a:prstClr val="white"/>
                </a:solidFill>
                <a:latin typeface="Corbel"/>
              </a:rPr>
              <a:t>(+ placebo apixaban)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83607" y="4953509"/>
            <a:ext cx="3667823" cy="740210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b="1" dirty="0">
                <a:solidFill>
                  <a:prstClr val="white"/>
                </a:solidFill>
                <a:latin typeface="Corbel"/>
              </a:rPr>
              <a:t>Follow-up Visits: 1 month and every 6 months </a:t>
            </a:r>
          </a:p>
          <a:p>
            <a:pPr algn="ctr" defTabSz="342900"/>
            <a:r>
              <a:rPr lang="en-US" sz="1350" b="1" dirty="0">
                <a:solidFill>
                  <a:prstClr val="white"/>
                </a:solidFill>
                <a:latin typeface="Corbel"/>
              </a:rPr>
              <a:t>( avg 3 </a:t>
            </a:r>
            <a:r>
              <a:rPr lang="en-US" sz="1350" b="1" dirty="0" err="1">
                <a:solidFill>
                  <a:prstClr val="white"/>
                </a:solidFill>
                <a:latin typeface="Corbel"/>
              </a:rPr>
              <a:t>yrs</a:t>
            </a:r>
            <a:r>
              <a:rPr lang="en-US" sz="1350" b="1" dirty="0">
                <a:solidFill>
                  <a:prstClr val="white"/>
                </a:solidFill>
                <a:latin typeface="Corbel"/>
              </a:rPr>
              <a:t> follow up)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17519" y="2362566"/>
            <a:ext cx="0" cy="220266"/>
          </a:xfrm>
          <a:prstGeom prst="straightConnector1">
            <a:avLst/>
          </a:prstGeom>
          <a:ln w="57150">
            <a:solidFill>
              <a:schemeClr val="accent3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09766" y="4543254"/>
            <a:ext cx="435250" cy="327424"/>
          </a:xfrm>
          <a:prstGeom prst="straightConnector1">
            <a:avLst/>
          </a:prstGeom>
          <a:ln w="57150">
            <a:solidFill>
              <a:schemeClr val="accent3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09766" y="3267049"/>
            <a:ext cx="282106" cy="302741"/>
          </a:xfrm>
          <a:prstGeom prst="straightConnector1">
            <a:avLst/>
          </a:prstGeom>
          <a:ln w="57150">
            <a:solidFill>
              <a:schemeClr val="accent3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43626" y="3247270"/>
            <a:ext cx="269677" cy="296468"/>
          </a:xfrm>
          <a:prstGeom prst="straightConnector1">
            <a:avLst/>
          </a:prstGeom>
          <a:ln w="57150">
            <a:solidFill>
              <a:schemeClr val="accent3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282423" y="4560487"/>
            <a:ext cx="269677" cy="326723"/>
          </a:xfrm>
          <a:prstGeom prst="straightConnector1">
            <a:avLst/>
          </a:prstGeom>
          <a:ln w="57150">
            <a:solidFill>
              <a:schemeClr val="accent3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9632" y="3752844"/>
            <a:ext cx="112523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Corbel"/>
              </a:rPr>
              <a:t>Double-blind, double-dummy design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311990" y="2498844"/>
            <a:ext cx="2669693" cy="1254001"/>
          </a:xfrm>
          <a:prstGeom prst="wedgeEllipseCallout">
            <a:avLst>
              <a:gd name="adj1" fmla="val -92948"/>
              <a:gd name="adj2" fmla="val -19678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b="1" dirty="0">
                <a:solidFill>
                  <a:srgbClr val="A7EA52">
                    <a:lumMod val="10000"/>
                  </a:srgbClr>
                </a:solidFill>
                <a:latin typeface="Corbel"/>
              </a:rPr>
              <a:t>4000 patients from ~150 hospitals in Canada, USA and Europe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311990" y="4760594"/>
          <a:ext cx="2464108" cy="1143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3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1° Efficacy</a:t>
                      </a:r>
                      <a:r>
                        <a:rPr lang="en-US" sz="1100" baseline="0" dirty="0"/>
                        <a:t> Outcomes: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1° Safety</a:t>
                      </a:r>
                      <a:r>
                        <a:rPr lang="en-US" sz="1100" baseline="0" dirty="0"/>
                        <a:t> Outcome: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Stroke (including TIA</a:t>
                      </a:r>
                      <a:r>
                        <a:rPr lang="en-US" sz="1100" baseline="0" dirty="0"/>
                        <a:t> with imaging), </a:t>
                      </a:r>
                    </a:p>
                    <a:p>
                      <a:r>
                        <a:rPr lang="en-US" sz="1100" baseline="0" dirty="0"/>
                        <a:t>Systemic Embolism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Major Bleed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83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</p:spPr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Timeline</a:t>
            </a:r>
            <a:endParaRPr lang="en-CA" sz="4400" dirty="0">
              <a:latin typeface="DM Serif Display" pitchFamily="2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A55A3E9-A6DC-FC98-18BE-7218758CD84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1378812"/>
              </p:ext>
            </p:extLst>
          </p:nvPr>
        </p:nvGraphicFramePr>
        <p:xfrm>
          <a:off x="381000" y="16002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73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6019800"/>
          </a:xfrm>
          <a:prstGeom prst="rect">
            <a:avLst/>
          </a:prstGeom>
          <a:solidFill>
            <a:srgbClr val="3B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F5F"/>
                </a:solidFill>
                <a:latin typeface="DM Serif Display" pitchFamily="2" charset="0"/>
              </a:rPr>
              <a:t>Update</a:t>
            </a:r>
            <a:endParaRPr lang="en-CA" sz="4400" dirty="0">
              <a:solidFill>
                <a:srgbClr val="002F5F"/>
              </a:solidFill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2161874"/>
            <a:ext cx="5195316" cy="2840008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Enrolled of 4012 patients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Analysis complete, manuscript complete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Presentation at AHA?</a:t>
            </a:r>
            <a:endParaRPr lang="en-CA" sz="2400" dirty="0"/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2300" y="1534100"/>
            <a:ext cx="2961700" cy="2961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16960-B223-4125-991F-B74DB78D06CD}"/>
</file>

<file path=customXml/itemProps2.xml><?xml version="1.0" encoding="utf-8"?>
<ds:datastoreItem xmlns:ds="http://schemas.openxmlformats.org/officeDocument/2006/customXml" ds:itemID="{FB61E4FD-71AC-4EAB-A245-7D6BD3BA5D37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630</TotalTime>
  <Words>241</Words>
  <Application>Microsoft Office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Corbel</vt:lpstr>
      <vt:lpstr>DM Serif Display</vt:lpstr>
      <vt:lpstr>Tahoma</vt:lpstr>
      <vt:lpstr>Verdana</vt:lpstr>
      <vt:lpstr>PHRI Theme</vt:lpstr>
      <vt:lpstr>Depth</vt:lpstr>
      <vt:lpstr>ARTESIA</vt:lpstr>
      <vt:lpstr>Research Question</vt:lpstr>
      <vt:lpstr>ARTESiA Study Design </vt:lpstr>
      <vt:lpstr>Timeline</vt:lpstr>
      <vt:lpstr>Update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Healey, Jeff</cp:lastModifiedBy>
  <cp:revision>27</cp:revision>
  <cp:lastPrinted>2017-05-08T14:43:19Z</cp:lastPrinted>
  <dcterms:created xsi:type="dcterms:W3CDTF">2023-03-29T15:45:17Z</dcterms:created>
  <dcterms:modified xsi:type="dcterms:W3CDTF">2023-09-20T21:53:18Z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</Properties>
</file>