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7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1">
              <a:rPr lang="en-US" smtClean="0"/>
              <a:t>9/19/23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64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cid:fae59021-be59-46a9-8f44-00e7efe21486@CANPRD01.PROD.OUTLOOK.COM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C58FCB-AB15-8F2D-ECB3-614828E43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535CB-5F03-98F0-08E2-0C3E61896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9" y="750626"/>
            <a:ext cx="5015852" cy="18056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Qikiqtani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General Hospital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Iqaluit, Nunavut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258F7-51B7-9E69-4A92-23A0BBDA0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627" y="2569464"/>
            <a:ext cx="4764773" cy="3555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/>
            <a:r>
              <a:rPr lang="en-US" dirty="0"/>
              <a:t>Co-Champion:</a:t>
            </a:r>
            <a:endParaRPr lang="en-US"/>
          </a:p>
          <a:p>
            <a:pPr indent="-228600"/>
            <a:r>
              <a:rPr lang="en-US" dirty="0"/>
              <a:t>Dr. Holden Sheffield</a:t>
            </a:r>
            <a:endParaRPr lang="en-US"/>
          </a:p>
          <a:p>
            <a:pPr indent="-228600"/>
            <a:r>
              <a:rPr lang="en-US" dirty="0"/>
              <a:t>Co-Champion:</a:t>
            </a:r>
            <a:endParaRPr lang="en-US"/>
          </a:p>
          <a:p>
            <a:pPr indent="-228600"/>
            <a:r>
              <a:rPr lang="en-US" dirty="0"/>
              <a:t>Dr. Aubrey </a:t>
            </a:r>
            <a:r>
              <a:rPr lang="en-US"/>
              <a:t>Litvack</a:t>
            </a:r>
          </a:p>
          <a:p>
            <a:pPr indent="-228600"/>
            <a:r>
              <a:rPr lang="en-US" dirty="0"/>
              <a:t>Territorial Chief of Staff:</a:t>
            </a:r>
            <a:endParaRPr lang="en-US"/>
          </a:p>
          <a:p>
            <a:pPr indent="-228600"/>
            <a:r>
              <a:rPr lang="en-US" dirty="0"/>
              <a:t>Dr. Francois De Wet</a:t>
            </a:r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DE243DC-F6AC-A574-5410-625A067AEDBE}"/>
              </a:ext>
            </a:extLst>
          </p:cNvPr>
          <p:cNvPicPr>
            <a:picLocks noGrp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20445"/>
          <a:stretch>
            <a:fillRect/>
          </a:stretch>
        </p:blipFill>
        <p:spPr bwMode="auto">
          <a:xfrm>
            <a:off x="6096000" y="1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677913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677913" y="6858000"/>
                </a:lnTo>
                <a:cubicBezTo>
                  <a:pt x="303512" y="6858000"/>
                  <a:pt x="0" y="6554488"/>
                  <a:pt x="0" y="6180087"/>
                </a:cubicBezTo>
                <a:lnTo>
                  <a:pt x="0" y="677913"/>
                </a:lnTo>
                <a:cubicBezTo>
                  <a:pt x="0" y="303512"/>
                  <a:pt x="303512" y="0"/>
                  <a:pt x="677913" y="0"/>
                </a:cubicBezTo>
                <a:close/>
              </a:path>
            </a:pathLst>
          </a:custGeom>
          <a:noFill/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8F091C63-A549-ABF8-9803-90FDE62C8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5"/>
    </mc:Choice>
    <mc:Fallback xmlns="">
      <p:transition spd="slow" advTm="2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626A-E07E-2EEF-C97C-CF735AF45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9" y="745440"/>
            <a:ext cx="4736397" cy="3559859"/>
          </a:xfrm>
        </p:spPr>
        <p:txBody>
          <a:bodyPr anchor="t">
            <a:normAutofit/>
          </a:bodyPr>
          <a:lstStyle/>
          <a:p>
            <a:r>
              <a:rPr lang="en-US" sz="4800"/>
              <a:t>Geography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E4F5E-B1E3-53C1-9D39-4B2AB7DA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EE3B7B-C7B5-42CF-90CF-67B3D21B2314}" type="datetime1">
              <a:rPr lang="en-US" smtClean="0"/>
              <a:pPr>
                <a:spcAft>
                  <a:spcPts val="600"/>
                </a:spcAft>
              </a:pPr>
              <a:t>9/19/23</a:t>
            </a:fld>
            <a:endParaRPr lang="en-US"/>
          </a:p>
        </p:txBody>
      </p:sp>
      <p:pic>
        <p:nvPicPr>
          <p:cNvPr id="8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55E50EB-4560-B3ED-E422-84508301F8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r="2" b="6313"/>
          <a:stretch/>
        </p:blipFill>
        <p:spPr>
          <a:xfrm>
            <a:off x="6920755" y="1305813"/>
            <a:ext cx="4494306" cy="424637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4DD8-0EAD-468F-9250-BC6C3F97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D72AA-D4EA-CBF5-72AE-4B0CFA43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E7EF0B15-4F47-C71A-B8EC-ECD3231F9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33"/>
    </mc:Choice>
    <mc:Fallback xmlns="">
      <p:transition spd="slow" advTm="5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BC21-9434-AC5F-1A04-4CA2BEDDE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529" y="749808"/>
            <a:ext cx="5160105" cy="3573635"/>
          </a:xfrm>
        </p:spPr>
        <p:txBody>
          <a:bodyPr anchor="t">
            <a:normAutofit fontScale="90000"/>
          </a:bodyPr>
          <a:lstStyle/>
          <a:p>
            <a:r>
              <a:rPr lang="en-US" sz="2300" dirty="0"/>
              <a:t>Key Players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Francois De Wet</a:t>
            </a:r>
            <a:br>
              <a:rPr lang="en-US" sz="2300" dirty="0"/>
            </a:br>
            <a:r>
              <a:rPr lang="en-US" sz="2300" dirty="0"/>
              <a:t>-Territorial Chief of Staff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Holden Sheffield</a:t>
            </a:r>
            <a:br>
              <a:rPr lang="en-US" sz="2300" dirty="0"/>
            </a:br>
            <a:r>
              <a:rPr lang="en-US" sz="2300" dirty="0"/>
              <a:t>-Territorial Chief of Pediatrics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Aubrey </a:t>
            </a:r>
            <a:r>
              <a:rPr lang="en-US" sz="2300" dirty="0" err="1"/>
              <a:t>Litvack</a:t>
            </a:r>
            <a:br>
              <a:rPr lang="en-US" sz="2300" dirty="0"/>
            </a:br>
            <a:r>
              <a:rPr lang="en-US" sz="2300" dirty="0"/>
              <a:t>-Surgeon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5552-365F-1CE8-2AB7-2BF6283F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EE3B7B-C7B5-42CF-90CF-67B3D21B2314}" type="datetime1">
              <a:rPr lang="en-US" smtClean="0"/>
              <a:pPr>
                <a:spcAft>
                  <a:spcPts val="600"/>
                </a:spcAft>
              </a:pPr>
              <a:t>9/19/23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5F3D1F-3918-3969-0D12-B45A072A2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10"/>
          <a:stretch/>
        </p:blipFill>
        <p:spPr>
          <a:xfrm>
            <a:off x="4627281" y="1000868"/>
            <a:ext cx="1881054" cy="174194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EC479-6608-0A69-8E83-9EA453842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59" y="2758738"/>
            <a:ext cx="1929876" cy="2188293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6BED-B012-A235-F2EA-9A96FFD9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F5BDB-0470-26D7-BB99-315FA4F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36F00-2D87-611E-0D85-6A56617CD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42"/>
          <a:stretch/>
        </p:blipFill>
        <p:spPr>
          <a:xfrm>
            <a:off x="4578458" y="4947031"/>
            <a:ext cx="1929877" cy="1741946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0FA2ECA-D1C4-F911-77CF-1CD9C3E86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9"/>
    </mc:Choice>
    <mc:Fallback xmlns="">
      <p:transition spd="slow" advTm="1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50D3-E845-1789-7897-D64D3B472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53" y="752136"/>
            <a:ext cx="3936726" cy="3553163"/>
          </a:xfrm>
        </p:spPr>
        <p:txBody>
          <a:bodyPr anchor="t">
            <a:normAutofit/>
          </a:bodyPr>
          <a:lstStyle/>
          <a:p>
            <a:r>
              <a:rPr lang="en-US" sz="2800" dirty="0"/>
              <a:t>Site Details</a:t>
            </a:r>
            <a:br>
              <a:rPr lang="en-US" sz="1900" dirty="0"/>
            </a:br>
            <a:br>
              <a:rPr lang="en-US" sz="1900" dirty="0"/>
            </a:br>
            <a:endParaRPr lang="en-US" sz="19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4C94D4B-2E88-0A95-68EA-01BC1B390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53" y="5148992"/>
            <a:ext cx="3936726" cy="1184408"/>
          </a:xfrm>
        </p:spPr>
        <p:txBody>
          <a:bodyPr anchor="b">
            <a:noAutofit/>
          </a:bodyPr>
          <a:lstStyle/>
          <a:p>
            <a:r>
              <a:rPr lang="en-US" sz="2400" dirty="0"/>
              <a:t>-20 bed hospital</a:t>
            </a:r>
            <a:br>
              <a:rPr lang="en-US" sz="2400" dirty="0"/>
            </a:br>
            <a:r>
              <a:rPr lang="en-US" sz="2400" dirty="0"/>
              <a:t>-Only hospital in the territory</a:t>
            </a:r>
            <a:br>
              <a:rPr lang="en-US" sz="2400" dirty="0"/>
            </a:br>
            <a:r>
              <a:rPr lang="en-US" sz="2400" dirty="0"/>
              <a:t>-Mainly serve </a:t>
            </a:r>
            <a:r>
              <a:rPr lang="en-US" sz="2400" dirty="0" err="1"/>
              <a:t>Qikiqtaaluk</a:t>
            </a:r>
            <a:r>
              <a:rPr lang="en-US" sz="2400" dirty="0"/>
              <a:t> region</a:t>
            </a:r>
            <a:br>
              <a:rPr lang="en-US" sz="2400" dirty="0"/>
            </a:br>
            <a:r>
              <a:rPr lang="en-US" sz="2400" dirty="0"/>
              <a:t>-ER, in-patient, OB, pediatrics, surgery, </a:t>
            </a:r>
            <a:r>
              <a:rPr lang="en-US" sz="2400" dirty="0" err="1"/>
              <a:t>obs</a:t>
            </a:r>
            <a:r>
              <a:rPr lang="en-US" sz="2400" dirty="0"/>
              <a:t>/gyne, internal medicine</a:t>
            </a:r>
            <a:br>
              <a:rPr lang="en-US" sz="2400" dirty="0"/>
            </a:br>
            <a:r>
              <a:rPr lang="en-US" sz="2400" dirty="0"/>
              <a:t>-Youngest patient population in the country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0B9DF-7968-3113-8DD5-C0FEBB9D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EE3B7B-C7B5-42CF-90CF-67B3D21B2314}" type="datetime1">
              <a:rPr lang="en-US" smtClean="0"/>
              <a:pPr>
                <a:spcAft>
                  <a:spcPts val="600"/>
                </a:spcAft>
              </a:pPr>
              <a:t>9/19/23</a:t>
            </a:fld>
            <a:endParaRPr lang="en-US"/>
          </a:p>
        </p:txBody>
      </p:sp>
      <p:pic>
        <p:nvPicPr>
          <p:cNvPr id="10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DE15809-D0E0-F1F9-C8BF-094C70F99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0" r="-3" b="-3"/>
          <a:stretch/>
        </p:blipFill>
        <p:spPr>
          <a:xfrm>
            <a:off x="6112506" y="838201"/>
            <a:ext cx="2305173" cy="2430450"/>
          </a:xfrm>
          <a:prstGeom prst="rect">
            <a:avLst/>
          </a:prstGeom>
          <a:noFill/>
        </p:spPr>
      </p:pic>
      <p:pic>
        <p:nvPicPr>
          <p:cNvPr id="14" name="Picture 13" descr="A couple of people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DF055FF1-51B9-43B8-D67F-99881FE76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12" y="1497778"/>
            <a:ext cx="2612274" cy="1769815"/>
          </a:xfrm>
          <a:prstGeom prst="rect">
            <a:avLst/>
          </a:prstGeom>
          <a:noFill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3E0E38B-B8E7-AC99-15CD-26BA2B0ABB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 b="13015"/>
          <a:stretch/>
        </p:blipFill>
        <p:spPr>
          <a:xfrm>
            <a:off x="5805406" y="3588160"/>
            <a:ext cx="2612274" cy="1257719"/>
          </a:xfrm>
          <a:prstGeom prst="rect">
            <a:avLst/>
          </a:prstGeom>
          <a:noFill/>
        </p:spPr>
      </p:pic>
      <p:pic>
        <p:nvPicPr>
          <p:cNvPr id="8" name="Content Placeholder 4" descr="A picture containing snow, sky, outdoor, house&#10;&#10;Description automatically generated">
            <a:extLst>
              <a:ext uri="{FF2B5EF4-FFF2-40B4-BE49-F238E27FC236}">
                <a16:creationId xmlns:a16="http://schemas.microsoft.com/office/drawing/2014/main" id="{FCA7638F-D69B-D2D4-2307-BBC100C12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12" y="3588159"/>
            <a:ext cx="2612274" cy="1560833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FAF09-7887-638E-7277-DF0BDA09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9149-4897-BD6E-BCB4-ED78D3F2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F5546B4-5712-43BD-F307-132422EF1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2"/>
    </mc:Choice>
    <mc:Fallback xmlns="">
      <p:transition spd="slow" advTm="4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6A7A-D40C-F90F-16A2-724EEBCA4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Research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7824A-F99E-623B-3016-B10AA2385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870" y="4305299"/>
            <a:ext cx="5510934" cy="1350484"/>
          </a:xfrm>
        </p:spPr>
        <p:txBody>
          <a:bodyPr>
            <a:noAutofit/>
          </a:bodyPr>
          <a:lstStyle/>
          <a:p>
            <a:r>
              <a:rPr lang="en-US" sz="2400" dirty="0"/>
              <a:t>-Utilization of non-invasive ventilation on pediatric air transport</a:t>
            </a:r>
          </a:p>
          <a:p>
            <a:r>
              <a:rPr lang="en-US" sz="2400" dirty="0"/>
              <a:t>-Patient population view on new vaccines</a:t>
            </a:r>
          </a:p>
          <a:p>
            <a:r>
              <a:rPr lang="en-US" sz="2400" dirty="0"/>
              <a:t>-program design and development</a:t>
            </a:r>
          </a:p>
          <a:p>
            <a:r>
              <a:rPr lang="en-US" sz="2400" dirty="0"/>
              <a:t>-Telemedicine</a:t>
            </a:r>
          </a:p>
          <a:p>
            <a:r>
              <a:rPr lang="en-US" sz="2400" dirty="0"/>
              <a:t>-Pediatric respiratory disease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9D571-FFBB-EE31-E1F9-AA8A3F7C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BFCE-B8D1-B9AE-23D5-88833BA8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D7DB8-A935-65EB-3485-5ED3AFCB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picture containing outdoor, night, dark, night sky&#10;&#10;Description automatically generated">
            <a:extLst>
              <a:ext uri="{FF2B5EF4-FFF2-40B4-BE49-F238E27FC236}">
                <a16:creationId xmlns:a16="http://schemas.microsoft.com/office/drawing/2014/main" id="{487456D3-D5B3-984E-8699-6D8B22609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77" y="1804114"/>
            <a:ext cx="6065623" cy="3851669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64F8DB9C-61C6-9ACA-ACA9-3EB956A52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8"/>
    </mc:Choice>
    <mc:Fallback xmlns="">
      <p:transition spd="slow" advTm="2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A559664-5120-AB7B-95F6-37501345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748" y="4305301"/>
            <a:ext cx="9358652" cy="1613830"/>
          </a:xfrm>
        </p:spPr>
        <p:txBody>
          <a:bodyPr anchor="b">
            <a:normAutofit/>
          </a:bodyPr>
          <a:lstStyle/>
          <a:p>
            <a:r>
              <a:rPr lang="en-US" sz="4800" dirty="0"/>
              <a:t>Thank you</a:t>
            </a:r>
          </a:p>
        </p:txBody>
      </p:sp>
      <p:pic>
        <p:nvPicPr>
          <p:cNvPr id="10" name="Picture 9" descr="A body of water with ice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4849E0C-AF05-7D2B-4C00-050C1D2A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r="2" b="2"/>
          <a:stretch/>
        </p:blipFill>
        <p:spPr>
          <a:xfrm>
            <a:off x="72874" y="74297"/>
            <a:ext cx="5985080" cy="3365798"/>
          </a:xfrm>
          <a:custGeom>
            <a:avLst/>
            <a:gdLst/>
            <a:ahLst/>
            <a:cxnLst/>
            <a:rect l="l" t="t" r="r" b="b"/>
            <a:pathLst>
              <a:path w="5985080" h="3365798">
                <a:moveTo>
                  <a:pt x="605137" y="0"/>
                </a:moveTo>
                <a:lnTo>
                  <a:pt x="5379943" y="0"/>
                </a:lnTo>
                <a:cubicBezTo>
                  <a:pt x="5714151" y="0"/>
                  <a:pt x="5985080" y="270929"/>
                  <a:pt x="5985080" y="605137"/>
                </a:cubicBezTo>
                <a:lnTo>
                  <a:pt x="5985080" y="2760661"/>
                </a:lnTo>
                <a:cubicBezTo>
                  <a:pt x="5985080" y="3094869"/>
                  <a:pt x="5714151" y="3365798"/>
                  <a:pt x="5379943" y="3365798"/>
                </a:cubicBezTo>
                <a:lnTo>
                  <a:pt x="605137" y="3365798"/>
                </a:lnTo>
                <a:cubicBezTo>
                  <a:pt x="270929" y="3365798"/>
                  <a:pt x="0" y="3094869"/>
                  <a:pt x="0" y="2760661"/>
                </a:cubicBezTo>
                <a:lnTo>
                  <a:pt x="0" y="605137"/>
                </a:lnTo>
                <a:cubicBezTo>
                  <a:pt x="0" y="270929"/>
                  <a:pt x="270929" y="0"/>
                  <a:pt x="605137" y="0"/>
                </a:cubicBezTo>
                <a:close/>
              </a:path>
            </a:pathLst>
          </a:cu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3ABC0-E0F4-8968-5740-CBD56F9B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74" y="63202"/>
            <a:ext cx="2743200" cy="31822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EE3B7B-C7B5-42CF-90CF-67B3D21B2314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9/19/23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 descr="Pang 1.jpg">
            <a:extLst>
              <a:ext uri="{FF2B5EF4-FFF2-40B4-BE49-F238E27FC236}">
                <a16:creationId xmlns:a16="http://schemas.microsoft.com/office/drawing/2014/main" id="{2D676A68-1ADC-450D-3C8E-067CCEB33D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8" r="2" b="2"/>
          <a:stretch/>
        </p:blipFill>
        <p:spPr>
          <a:xfrm>
            <a:off x="6139798" y="74297"/>
            <a:ext cx="5985080" cy="3365798"/>
          </a:xfrm>
          <a:custGeom>
            <a:avLst/>
            <a:gdLst/>
            <a:ahLst/>
            <a:cxnLst/>
            <a:rect l="l" t="t" r="r" b="b"/>
            <a:pathLst>
              <a:path w="5985080" h="3365798">
                <a:moveTo>
                  <a:pt x="605137" y="0"/>
                </a:moveTo>
                <a:lnTo>
                  <a:pt x="5379943" y="0"/>
                </a:lnTo>
                <a:cubicBezTo>
                  <a:pt x="5714151" y="0"/>
                  <a:pt x="5985080" y="270929"/>
                  <a:pt x="5985080" y="605137"/>
                </a:cubicBezTo>
                <a:lnTo>
                  <a:pt x="5985080" y="2760661"/>
                </a:lnTo>
                <a:cubicBezTo>
                  <a:pt x="5985080" y="3094869"/>
                  <a:pt x="5714151" y="3365798"/>
                  <a:pt x="5379943" y="3365798"/>
                </a:cubicBezTo>
                <a:lnTo>
                  <a:pt x="605137" y="3365798"/>
                </a:lnTo>
                <a:cubicBezTo>
                  <a:pt x="270929" y="3365798"/>
                  <a:pt x="0" y="3094869"/>
                  <a:pt x="0" y="2760661"/>
                </a:cubicBezTo>
                <a:lnTo>
                  <a:pt x="0" y="605137"/>
                </a:lnTo>
                <a:cubicBezTo>
                  <a:pt x="0" y="270929"/>
                  <a:pt x="270929" y="0"/>
                  <a:pt x="605137" y="0"/>
                </a:cubicBezTo>
                <a:close/>
              </a:path>
            </a:pathLst>
          </a:cu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3B40D-F034-A5DF-C2B8-EC67D793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D1ABD-A7A1-41E4-B90B-6AF2BE55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8C47C07-DAAB-00FF-E3FB-BFBC91A17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3"/>
    </mc:Choice>
    <mc:Fallback xmlns="">
      <p:transition spd="slow" advTm="1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ylanVTI">
  <a:themeElements>
    <a:clrScheme name="Custom 8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602636BD-A055-489B-83EC-AD971B7E5F9C}" vid="{CD33A9BC-C4B5-4F36-8A14-490DC4E38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BEB1AD0340E468D477139C7E6DBD8" ma:contentTypeVersion="13" ma:contentTypeDescription="Create a new document." ma:contentTypeScope="" ma:versionID="7091b6aa82201025c173208055b54e54">
  <xsd:schema xmlns:xsd="http://www.w3.org/2001/XMLSchema" xmlns:xs="http://www.w3.org/2001/XMLSchema" xmlns:p="http://schemas.microsoft.com/office/2006/metadata/properties" xmlns:ns2="f5ee7e71-09ac-4c02-865c-9c648656807f" xmlns:ns3="f936bd3e-f241-4811-aae3-9536cd51b658" targetNamespace="http://schemas.microsoft.com/office/2006/metadata/properties" ma:root="true" ma:fieldsID="5a8412cef8f6b668b339446751519ceb" ns2:_="" ns3:_="">
    <xsd:import namespace="f5ee7e71-09ac-4c02-865c-9c648656807f"/>
    <xsd:import namespace="f936bd3e-f241-4811-aae3-9536cd51b6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e7e71-09ac-4c02-865c-9c64865680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bd45d0-aadd-4f31-bce2-3c5993825758}" ma:internalName="TaxCatchAll" ma:showField="CatchAllData" ma:web="f5ee7e71-09ac-4c02-865c-9c6486568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6bd3e-f241-4811-aae3-9536cd51b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faf260b-1e44-4780-8ae1-0b8ba4d51a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EB97EB-3903-45D2-B76E-AD4985739FDC}"/>
</file>

<file path=customXml/itemProps2.xml><?xml version="1.0" encoding="utf-8"?>
<ds:datastoreItem xmlns:ds="http://schemas.openxmlformats.org/officeDocument/2006/customXml" ds:itemID="{501DE2DA-FE91-42FE-AEAF-9269E5A85975}"/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174</Words>
  <Application>Microsoft Office PowerPoint</Application>
  <PresentationFormat>Widescreen</PresentationFormat>
  <Paragraphs>33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DylanVTI</vt:lpstr>
      <vt:lpstr>Qikiqtani General Hospital Iqaluit, Nunavut</vt:lpstr>
      <vt:lpstr>Geography</vt:lpstr>
      <vt:lpstr>Key Players   Francois De Wet -Territorial Chief of Staff      Holden Sheffield -Territorial Chief of Pediatrics       Aubrey Litvack -Surgeon</vt:lpstr>
      <vt:lpstr>Site Details  </vt:lpstr>
      <vt:lpstr>Current Research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Qikiqtani General Hospital Iqaluit, Nunavut</dc:title>
  <dc:creator>Holden Sheffield</dc:creator>
  <cp:lastModifiedBy>Holden Sheffield</cp:lastModifiedBy>
  <cp:revision>5</cp:revision>
  <dcterms:created xsi:type="dcterms:W3CDTF">2023-09-18T01:13:52Z</dcterms:created>
  <dcterms:modified xsi:type="dcterms:W3CDTF">2023-09-19T16:20:18Z</dcterms:modified>
</cp:coreProperties>
</file>