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80" r:id="rId2"/>
    <p:sldId id="281" r:id="rId3"/>
    <p:sldId id="282" r:id="rId4"/>
    <p:sldId id="260" r:id="rId5"/>
    <p:sldId id="261" r:id="rId6"/>
    <p:sldId id="262" r:id="rId7"/>
    <p:sldId id="263" r:id="rId8"/>
    <p:sldId id="283" r:id="rId9"/>
    <p:sldId id="256" r:id="rId10"/>
    <p:sldId id="257" r:id="rId11"/>
    <p:sldId id="269" r:id="rId12"/>
    <p:sldId id="267" r:id="rId13"/>
    <p:sldId id="279" r:id="rId14"/>
    <p:sldId id="275" r:id="rId15"/>
    <p:sldId id="276" r:id="rId16"/>
    <p:sldId id="277" r:id="rId17"/>
    <p:sldId id="259" r:id="rId18"/>
    <p:sldId id="284"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Lato Black" panose="020F0502020204030203" pitchFamily="34" charset="0"/>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48C635-A18C-4FB7-AB70-6274DC7D3150}">
  <a:tblStyle styleId="{2F48C635-A18C-4FB7-AB70-6274DC7D31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08"/>
    <p:restoredTop sz="86418"/>
  </p:normalViewPr>
  <p:slideViewPr>
    <p:cSldViewPr snapToGrid="0">
      <p:cViewPr varScale="1">
        <p:scale>
          <a:sx n="112" d="100"/>
          <a:sy n="112" d="100"/>
        </p:scale>
        <p:origin x="96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document/d/1aTGpc4RHLeiKnHO97d9L25kHXeTHrVFDfMWn6R96J6g/edit?ts=5e85ee0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presentation/d/1oHnnP266wwG8C-oimzDuXYRZtzRyfUdRsp8xncp7igc/edit#slide=id.g149f23662f6_0_6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b719bbe69_0_1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3b719bbe69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13b719bbe69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u="sng">
                <a:solidFill>
                  <a:schemeClr val="hlink"/>
                </a:solidFill>
                <a:latin typeface="Arial"/>
                <a:ea typeface="Arial"/>
                <a:cs typeface="Arial"/>
                <a:sym typeface="Arial"/>
                <a:hlinkClick r:id="rId3"/>
              </a:rPr>
              <a:t>https://docs.google.com/document/d/1aTGpc4RHLeiKnHO97d9L25kHXeTHrVFDfMWn6R96J6g/edit?ts=5e85ee0a</a:t>
            </a:r>
            <a:endParaRPr/>
          </a:p>
        </p:txBody>
      </p:sp>
      <p:sp>
        <p:nvSpPr>
          <p:cNvPr id="99" name="Google Shape;9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5868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07" name="Google Shape;10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486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9fd5acf2e_2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9fd5acf2e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chemeClr val="dk1"/>
                </a:solidFill>
                <a:highlight>
                  <a:srgbClr val="D9EAD3"/>
                </a:highlight>
                <a:latin typeface="Lato"/>
                <a:ea typeface="Lato"/>
                <a:cs typeface="Lato"/>
                <a:sym typeface="Lato"/>
              </a:rPr>
              <a:t>29 March 2021 update:</a:t>
            </a:r>
            <a:endParaRPr sz="1000" i="1">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Recruitment now stands at 1,014,328, which is an increase of 6,727 over the past week (was 1,007,601 last week).  This increase has been across a number of the studies.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Of note: CCP-UK now stands at 197,113 recruits, SIREN at 42,901 recruits and RECOVERY at 39,288 participants.</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In terms of ethnic minority recruitment, this now stands at 83,093 of the total recruits across the UPH portfolio (was 83,559 last week). This is a decrease of 463; this represents a correction of the BAME figures reported by UK-REACH.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The number of approved studies has now increased to 95, with the addition of the CLOCK and HEAL-COVID long COVID studies to our systems.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 total of 76 studies have now recruited participants (this was 75 last week), representing an increase of one  study (following the reporting of data for CO@H; 101 participants recruited to date) .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There are still 8 studies in set-up, the same as last week.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There are 20 vaccine or prophylaxis studies on the UPH portfolio (no change from last week).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A total of 28 studies have now formally closed to recruitment, which is an increase of one study from last week. The latest study to close is STORM CHASER, which will be discussed further on a later slide. </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In addition, the number of non-consenting studies is still four, and this will be updated on verbally if this number changes between weeks.</a:t>
            </a:r>
            <a:endParaRPr sz="1000">
              <a:solidFill>
                <a:schemeClr val="dk1"/>
              </a:solidFill>
              <a:latin typeface="Lato"/>
              <a:ea typeface="Lato"/>
              <a:cs typeface="Lato"/>
              <a:sym typeface="Lato"/>
            </a:endParaRPr>
          </a:p>
          <a:p>
            <a:pPr marL="457200" lvl="0" indent="-292100" algn="l" rtl="0">
              <a:spcBef>
                <a:spcPts val="0"/>
              </a:spcBef>
              <a:spcAft>
                <a:spcPts val="0"/>
              </a:spcAft>
              <a:buClr>
                <a:schemeClr val="dk1"/>
              </a:buClr>
              <a:buSzPts val="1000"/>
              <a:buFont typeface="Lato"/>
              <a:buChar char="●"/>
            </a:pPr>
            <a:r>
              <a:rPr lang="en-US" sz="1000">
                <a:solidFill>
                  <a:schemeClr val="dk1"/>
                </a:solidFill>
                <a:latin typeface="Lato"/>
                <a:ea typeface="Lato"/>
                <a:cs typeface="Lato"/>
                <a:sym typeface="Lato"/>
              </a:rPr>
              <a:t>The number of withdrawn studies is still 5.</a:t>
            </a:r>
            <a:endParaRPr sz="1000">
              <a:solidFill>
                <a:schemeClr val="dk1"/>
              </a:solidFill>
              <a:latin typeface="Lato"/>
              <a:ea typeface="Lato"/>
              <a:cs typeface="Lato"/>
              <a:sym typeface="Lato"/>
            </a:endParaRPr>
          </a:p>
        </p:txBody>
      </p:sp>
    </p:spTree>
    <p:extLst>
      <p:ext uri="{BB962C8B-B14F-4D97-AF65-F5344CB8AC3E}">
        <p14:creationId xmlns:p14="http://schemas.microsoft.com/office/powerpoint/2010/main" val="243951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90cf98637_2_4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890cf98637_2_4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Lato"/>
              <a:buChar char="●"/>
            </a:pPr>
            <a:r>
              <a:rPr lang="en-US" sz="1100" dirty="0">
                <a:solidFill>
                  <a:srgbClr val="EA5D4E"/>
                </a:solidFill>
                <a:highlight>
                  <a:schemeClr val="lt1"/>
                </a:highlight>
                <a:latin typeface="Lato"/>
                <a:ea typeface="Lato"/>
                <a:cs typeface="Lato"/>
                <a:sym typeface="Lato"/>
              </a:rPr>
              <a:t>Update daily: #sites, #recruited, date stamp</a:t>
            </a:r>
            <a:endParaRPr sz="1100" dirty="0">
              <a:solidFill>
                <a:srgbClr val="EA5D4E"/>
              </a:solidFill>
              <a:highlight>
                <a:schemeClr val="lt1"/>
              </a:highlight>
              <a:latin typeface="Lato"/>
              <a:ea typeface="Lato"/>
              <a:cs typeface="Lato"/>
              <a:sym typeface="Lato"/>
            </a:endParaRPr>
          </a:p>
          <a:p>
            <a:pPr marL="457200" lvl="0" indent="-298450" algn="l" rtl="0">
              <a:spcBef>
                <a:spcPts val="0"/>
              </a:spcBef>
              <a:spcAft>
                <a:spcPts val="0"/>
              </a:spcAft>
              <a:buClr>
                <a:srgbClr val="EA5D4E"/>
              </a:buClr>
              <a:buSzPts val="1100"/>
              <a:buFont typeface="Lato"/>
              <a:buChar char="●"/>
            </a:pPr>
            <a:r>
              <a:rPr lang="en-US" sz="1100" dirty="0">
                <a:solidFill>
                  <a:srgbClr val="EA5D4E"/>
                </a:solidFill>
                <a:highlight>
                  <a:schemeClr val="lt1"/>
                </a:highlight>
                <a:latin typeface="Lato"/>
                <a:ea typeface="Lato"/>
                <a:cs typeface="Lato"/>
                <a:sym typeface="Lato"/>
              </a:rPr>
              <a:t>Source: </a:t>
            </a:r>
            <a:r>
              <a:rPr lang="en-US" sz="1100" dirty="0">
                <a:solidFill>
                  <a:srgbClr val="EA5D4E"/>
                </a:solidFill>
                <a:highlight>
                  <a:srgbClr val="F6F6F6"/>
                </a:highlight>
                <a:latin typeface="Lato"/>
                <a:ea typeface="Lato"/>
                <a:cs typeface="Lato"/>
                <a:sym typeface="Lato"/>
              </a:rPr>
              <a:t>COVID-19 Research </a:t>
            </a:r>
            <a:r>
              <a:rPr lang="en-US" sz="1100" dirty="0" err="1">
                <a:solidFill>
                  <a:srgbClr val="EA5D4E"/>
                </a:solidFill>
                <a:highlight>
                  <a:srgbClr val="F6F6F6"/>
                </a:highlight>
                <a:latin typeface="Lato"/>
                <a:ea typeface="Lato"/>
                <a:cs typeface="Lato"/>
                <a:sym typeface="Lato"/>
              </a:rPr>
              <a:t>Activity.qvw</a:t>
            </a:r>
            <a:r>
              <a:rPr lang="en-US" sz="1100" dirty="0">
                <a:solidFill>
                  <a:srgbClr val="EA5D4E"/>
                </a:solidFill>
                <a:highlight>
                  <a:srgbClr val="F6F6F6"/>
                </a:highlight>
                <a:latin typeface="Lato"/>
                <a:ea typeface="Lato"/>
                <a:cs typeface="Lato"/>
                <a:sym typeface="Lato"/>
              </a:rPr>
              <a:t> &gt; latest intelligence tab</a:t>
            </a:r>
            <a:endParaRPr sz="1100" dirty="0">
              <a:solidFill>
                <a:srgbClr val="EA5D4E"/>
              </a:solidFill>
              <a:highlight>
                <a:srgbClr val="F6F6F6"/>
              </a:highlight>
              <a:latin typeface="Lato"/>
              <a:ea typeface="Lato"/>
              <a:cs typeface="Lato"/>
              <a:sym typeface="Lato"/>
            </a:endParaRPr>
          </a:p>
          <a:p>
            <a:pPr marL="457200" lvl="0" indent="-298450" algn="l" rtl="0">
              <a:spcBef>
                <a:spcPts val="0"/>
              </a:spcBef>
              <a:spcAft>
                <a:spcPts val="0"/>
              </a:spcAft>
              <a:buClr>
                <a:srgbClr val="EA5D4E"/>
              </a:buClr>
              <a:buSzPts val="1100"/>
              <a:buFont typeface="Lato"/>
              <a:buChar char="●"/>
            </a:pPr>
            <a:r>
              <a:rPr lang="en-US" sz="1100" dirty="0">
                <a:solidFill>
                  <a:srgbClr val="183E72"/>
                </a:solidFill>
                <a:highlight>
                  <a:srgbClr val="FFFFFF"/>
                </a:highlight>
                <a:latin typeface="Lato"/>
                <a:ea typeface="Lato"/>
                <a:cs typeface="Lato"/>
                <a:sym typeface="Lato"/>
              </a:rPr>
              <a:t>Phase 3 multi-center study to assess the efficacy and safety of </a:t>
            </a:r>
            <a:r>
              <a:rPr lang="en-US" sz="1100" dirty="0" err="1">
                <a:solidFill>
                  <a:srgbClr val="183E72"/>
                </a:solidFill>
                <a:highlight>
                  <a:srgbClr val="FFFFFF"/>
                </a:highlight>
                <a:latin typeface="Lato"/>
                <a:ea typeface="Lato"/>
                <a:cs typeface="Lato"/>
                <a:sym typeface="Lato"/>
              </a:rPr>
              <a:t>ruxolitinib</a:t>
            </a:r>
            <a:r>
              <a:rPr lang="en-US" sz="1100" dirty="0">
                <a:solidFill>
                  <a:srgbClr val="183E72"/>
                </a:solidFill>
                <a:highlight>
                  <a:srgbClr val="FFFFFF"/>
                </a:highlight>
                <a:latin typeface="Lato"/>
                <a:ea typeface="Lato"/>
                <a:cs typeface="Lato"/>
                <a:sym typeface="Lato"/>
              </a:rPr>
              <a:t> on Cytokine Release Syndrome (CRS) in patients with COVID-19 (RUXCOVID) (CVD1900143)</a:t>
            </a:r>
            <a:endParaRPr sz="1100" dirty="0">
              <a:solidFill>
                <a:srgbClr val="EA5D4E"/>
              </a:solidFill>
              <a:highlight>
                <a:srgbClr val="F6F6F6"/>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CPMS: 45565</a:t>
            </a:r>
            <a:endParaRPr sz="1100" dirty="0">
              <a:highlight>
                <a:srgbClr val="00FF00"/>
              </a:highlight>
              <a:latin typeface="Lato"/>
              <a:ea typeface="Lato"/>
              <a:cs typeface="Lato"/>
              <a:sym typeface="Lato"/>
            </a:endParaRPr>
          </a:p>
          <a:p>
            <a:pPr marL="457200" lvl="0" indent="-298450" algn="l" rtl="0">
              <a:spcBef>
                <a:spcPts val="0"/>
              </a:spcBef>
              <a:spcAft>
                <a:spcPts val="0"/>
              </a:spcAft>
              <a:buSzPts val="1100"/>
              <a:buFont typeface="Lato"/>
              <a:buChar char="●"/>
            </a:pPr>
            <a:r>
              <a:rPr lang="en-US" sz="1100" dirty="0">
                <a:highlight>
                  <a:srgbClr val="00FF00"/>
                </a:highlight>
                <a:latin typeface="Lato"/>
                <a:ea typeface="Lato"/>
                <a:cs typeface="Lato"/>
                <a:sym typeface="Lato"/>
              </a:rPr>
              <a:t>Number of days from application to decision: 8.2 days</a:t>
            </a:r>
            <a:endParaRPr sz="1100" dirty="0">
              <a:highlight>
                <a:srgbClr val="00FF00"/>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Submitted to UPHR: 30 MARCH 2020</a:t>
            </a:r>
            <a:endParaRPr sz="1100" dirty="0">
              <a:highlight>
                <a:srgbClr val="00FF00"/>
              </a:highlight>
              <a:latin typeface="Lato"/>
              <a:ea typeface="Lato"/>
              <a:cs typeface="Lato"/>
              <a:sym typeface="Lato"/>
            </a:endParaRPr>
          </a:p>
          <a:p>
            <a:pPr marL="457200" lvl="0" indent="-298450" algn="l" rtl="0">
              <a:spcBef>
                <a:spcPts val="0"/>
              </a:spcBef>
              <a:spcAft>
                <a:spcPts val="0"/>
              </a:spcAft>
              <a:buSzPts val="1100"/>
              <a:buFont typeface="Lato"/>
              <a:buChar char="●"/>
            </a:pPr>
            <a:r>
              <a:rPr lang="en-US" sz="1100" dirty="0">
                <a:highlight>
                  <a:srgbClr val="00FF00"/>
                </a:highlight>
                <a:latin typeface="Lato"/>
                <a:ea typeface="Lato"/>
                <a:cs typeface="Lato"/>
                <a:sym typeface="Lato"/>
              </a:rPr>
              <a:t>UPHR badge: 6 April 2020 (8.2 days)</a:t>
            </a:r>
            <a:endParaRPr sz="1100" dirty="0">
              <a:highlight>
                <a:srgbClr val="00FF00"/>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HRA Approval: 28 April - 7days</a:t>
            </a:r>
            <a:endParaRPr sz="1100" dirty="0">
              <a:highlight>
                <a:srgbClr val="00FF00"/>
              </a:highlight>
              <a:latin typeface="Lato"/>
              <a:ea typeface="Lato"/>
              <a:cs typeface="Lato"/>
              <a:sym typeface="Lato"/>
            </a:endParaRPr>
          </a:p>
          <a:p>
            <a:pPr marL="457200" lvl="0" indent="-298450" algn="l" rtl="0">
              <a:spcBef>
                <a:spcPts val="0"/>
              </a:spcBef>
              <a:spcAft>
                <a:spcPts val="0"/>
              </a:spcAft>
              <a:buSzPts val="1100"/>
              <a:buFont typeface="Lato"/>
              <a:buChar char="●"/>
            </a:pPr>
            <a:r>
              <a:rPr lang="en-US" sz="1100" dirty="0">
                <a:highlight>
                  <a:srgbClr val="00FF00"/>
                </a:highlight>
                <a:latin typeface="Lato"/>
                <a:ea typeface="Lato"/>
                <a:cs typeface="Lato"/>
                <a:sym typeface="Lato"/>
              </a:rPr>
              <a:t>MHRA approval: 28 April (8 days)</a:t>
            </a:r>
            <a:endParaRPr sz="1100" dirty="0">
              <a:highlight>
                <a:srgbClr val="00FF00"/>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Opened: 30 April 2020</a:t>
            </a:r>
            <a:endParaRPr sz="1100" dirty="0">
              <a:highlight>
                <a:srgbClr val="00FF00"/>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First patient: Sat 2nd May</a:t>
            </a:r>
            <a:endParaRPr sz="1100" dirty="0">
              <a:highlight>
                <a:srgbClr val="00FF00"/>
              </a:highlight>
              <a:latin typeface="Lato"/>
              <a:ea typeface="Lato"/>
              <a:cs typeface="Lato"/>
              <a:sym typeface="Lato"/>
            </a:endParaRPr>
          </a:p>
          <a:p>
            <a:pPr marL="457200" lvl="0" indent="-298450" algn="l" rtl="0">
              <a:spcBef>
                <a:spcPts val="0"/>
              </a:spcBef>
              <a:spcAft>
                <a:spcPts val="0"/>
              </a:spcAft>
              <a:buSzPts val="1100"/>
              <a:buFont typeface="Lato"/>
              <a:buChar char="●"/>
            </a:pPr>
            <a:r>
              <a:rPr lang="en-US" sz="1100" dirty="0">
                <a:highlight>
                  <a:srgbClr val="00FF00"/>
                </a:highlight>
                <a:latin typeface="Lato"/>
                <a:ea typeface="Lato"/>
                <a:cs typeface="Lato"/>
                <a:sym typeface="Lato"/>
              </a:rPr>
              <a:t>Set up; days elapsed from UPGH submission to site first patient:</a:t>
            </a:r>
            <a:endParaRPr sz="1100" dirty="0">
              <a:highlight>
                <a:srgbClr val="00FF00"/>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Close: 18 July 2020</a:t>
            </a:r>
            <a:endParaRPr sz="1100" dirty="0">
              <a:highlight>
                <a:srgbClr val="00FF00"/>
              </a:highlight>
              <a:latin typeface="Lato"/>
              <a:ea typeface="Lato"/>
              <a:cs typeface="Lato"/>
              <a:sym typeface="Lato"/>
            </a:endParaRPr>
          </a:p>
          <a:p>
            <a:pPr marL="457200" lvl="0" indent="-298450" algn="l" rtl="0">
              <a:spcBef>
                <a:spcPts val="0"/>
              </a:spcBef>
              <a:spcAft>
                <a:spcPts val="0"/>
              </a:spcAft>
              <a:buClr>
                <a:schemeClr val="dk1"/>
              </a:buClr>
              <a:buSzPts val="1100"/>
              <a:buFont typeface="Lato"/>
              <a:buChar char="●"/>
            </a:pPr>
            <a:r>
              <a:rPr lang="en-US" sz="1100" dirty="0">
                <a:highlight>
                  <a:srgbClr val="00FF00"/>
                </a:highlight>
                <a:latin typeface="Lato"/>
                <a:ea typeface="Lato"/>
                <a:cs typeface="Lato"/>
                <a:sym typeface="Lato"/>
              </a:rPr>
              <a:t>Global sample 366 / UK sample 40</a:t>
            </a:r>
            <a:endParaRPr sz="1100" dirty="0">
              <a:highlight>
                <a:srgbClr val="00FF00"/>
              </a:highlight>
              <a:latin typeface="Lato"/>
              <a:ea typeface="Lato"/>
              <a:cs typeface="Lato"/>
              <a:sym typeface="Lato"/>
            </a:endParaRPr>
          </a:p>
          <a:p>
            <a:pPr marL="0" lvl="0" indent="0" algn="l" rtl="0">
              <a:spcBef>
                <a:spcPts val="0"/>
              </a:spcBef>
              <a:spcAft>
                <a:spcPts val="0"/>
              </a:spcAft>
              <a:buNone/>
            </a:pPr>
            <a:endParaRPr sz="1100" dirty="0">
              <a:latin typeface="Lato"/>
              <a:ea typeface="Lato"/>
              <a:cs typeface="Lato"/>
              <a:sym typeface="Lato"/>
            </a:endParaRPr>
          </a:p>
        </p:txBody>
      </p:sp>
      <p:sp>
        <p:nvSpPr>
          <p:cNvPr id="312" name="Google Shape;312;g890cf98637_2_4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1446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14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09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61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bbbbadb13_0_5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bbbbadb13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f8cc422ebd_0_47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f8cc422ebd_0_47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Questions at the end of the presentation. </a:t>
            </a:r>
            <a:endParaRPr/>
          </a:p>
        </p:txBody>
      </p:sp>
      <p:sp>
        <p:nvSpPr>
          <p:cNvPr id="600" name="Google Shape;600;gf8cc422ebd_0_47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8cc422ebd_0_38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f8cc422ebd_0_38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30200" lvl="0" indent="-171450" algn="l" rtl="0">
              <a:lnSpc>
                <a:spcPct val="100000"/>
              </a:lnSpc>
              <a:spcBef>
                <a:spcPts val="0"/>
              </a:spcBef>
              <a:spcAft>
                <a:spcPts val="0"/>
              </a:spcAft>
              <a:buClr>
                <a:schemeClr val="dk1"/>
              </a:buClr>
              <a:buSzPts val="1100"/>
              <a:buFont typeface="Arial"/>
              <a:buChar char="•"/>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195" name="Google Shape;195;gf8cc422ebd_0_38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8cc422ebd_0_39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f8cc422ebd_0_3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f8cc422ebd_0_39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8cc422ebd_0_39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f8cc422ebd_0_39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This slide shows where the Local Clinical Research Networks are based in the UK.</a:t>
            </a:r>
            <a:endParaRPr/>
          </a:p>
          <a:p>
            <a:pPr marL="171450" lvl="0" indent="-95250" algn="l" rtl="0">
              <a:spcBef>
                <a:spcPts val="0"/>
              </a:spcBef>
              <a:spcAft>
                <a:spcPts val="0"/>
              </a:spcAft>
              <a:buClr>
                <a:schemeClr val="dk1"/>
              </a:buClr>
              <a:buSzPts val="1200"/>
              <a:buFont typeface="Arial"/>
              <a:buNone/>
            </a:pPr>
            <a:endParaRPr>
              <a:solidFill>
                <a:schemeClr val="dk1"/>
              </a:solidFill>
            </a:endParaRPr>
          </a:p>
          <a:p>
            <a:pPr marL="171450" lvl="0" indent="-171450" algn="l" rtl="0">
              <a:spcBef>
                <a:spcPts val="0"/>
              </a:spcBef>
              <a:spcAft>
                <a:spcPts val="0"/>
              </a:spcAft>
              <a:buClr>
                <a:schemeClr val="dk1"/>
              </a:buClr>
              <a:buSzPts val="1200"/>
              <a:buFont typeface="Arial"/>
              <a:buChar char="•"/>
            </a:pPr>
            <a:r>
              <a:rPr lang="en-US" sz="1200">
                <a:solidFill>
                  <a:schemeClr val="dk1"/>
                </a:solidFill>
              </a:rPr>
              <a:t>There are 15 local Clinical Research Networks in the UK</a:t>
            </a:r>
            <a:r>
              <a:rPr lang="en-US">
                <a:solidFill>
                  <a:schemeClr val="dk1"/>
                </a:solidFill>
              </a:rPr>
              <a:t>. </a:t>
            </a:r>
            <a:br>
              <a:rPr lang="en-US" sz="1200"/>
            </a:br>
            <a:endParaRPr sz="1200">
              <a:solidFill>
                <a:schemeClr val="dk1"/>
              </a:solidFill>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rPr>
              <a:t>These LCRNs have been developed as a strategic response to local healthcare needs and are overseen by the National Coordinating Centre</a:t>
            </a:r>
            <a:r>
              <a:rPr lang="en-US">
                <a:solidFill>
                  <a:schemeClr val="dk1"/>
                </a:solidFill>
              </a:rPr>
              <a:t>.</a:t>
            </a:r>
            <a:br>
              <a:rPr lang="en-US" sz="1200"/>
            </a:br>
            <a:endParaRPr sz="1200">
              <a:solidFill>
                <a:schemeClr val="dk1"/>
              </a:solidFill>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rPr>
              <a:t>LCRNs have the ability to allocate funding and pilot cross-NIHR working for certain health needs</a:t>
            </a:r>
            <a:r>
              <a:rPr lang="en-US">
                <a:solidFill>
                  <a:schemeClr val="dk1"/>
                </a:solidFill>
              </a:rPr>
              <a:t>.</a:t>
            </a:r>
            <a:br>
              <a:rPr lang="en-US" sz="1200"/>
            </a:br>
            <a:endParaRPr sz="1200">
              <a:solidFill>
                <a:schemeClr val="dk1"/>
              </a:solidFill>
            </a:endParaRPr>
          </a:p>
          <a:p>
            <a:pPr marL="171450" marR="0" lvl="0" indent="-171450" algn="l" rtl="0">
              <a:lnSpc>
                <a:spcPct val="100000"/>
              </a:lnSpc>
              <a:spcBef>
                <a:spcPts val="0"/>
              </a:spcBef>
              <a:spcAft>
                <a:spcPts val="0"/>
              </a:spcAft>
              <a:buClr>
                <a:schemeClr val="dk1"/>
              </a:buClr>
              <a:buSzPts val="1200"/>
              <a:buFont typeface="Arial"/>
              <a:buChar char="•"/>
            </a:pPr>
            <a:r>
              <a:rPr lang="en-US">
                <a:solidFill>
                  <a:schemeClr val="dk1"/>
                </a:solidFill>
              </a:rPr>
              <a:t>They develop relationships with local populations, researchers, public health and social care providers (inc</a:t>
            </a:r>
            <a:r>
              <a:rPr lang="en-US"/>
              <a:t>luding all </a:t>
            </a:r>
            <a:r>
              <a:rPr lang="en-US" sz="1100">
                <a:solidFill>
                  <a:srgbClr val="222222"/>
                </a:solidFill>
                <a:highlight>
                  <a:srgbClr val="FFFFFF"/>
                </a:highlight>
              </a:rPr>
              <a:t>secondary care NHS organisations in England) </a:t>
            </a:r>
            <a:r>
              <a:rPr lang="en-US">
                <a:solidFill>
                  <a:schemeClr val="dk1"/>
                </a:solidFill>
              </a:rPr>
              <a:t>and NHS providers and provide </a:t>
            </a:r>
            <a:r>
              <a:rPr lang="en-US">
                <a:solidFill>
                  <a:srgbClr val="222222"/>
                </a:solidFill>
                <a:highlight>
                  <a:srgbClr val="FFFFFF"/>
                </a:highlight>
              </a:rPr>
              <a:t>full coverage of secondary care NHS organisations in England</a:t>
            </a:r>
            <a:r>
              <a:rPr lang="en-US">
                <a:solidFill>
                  <a:schemeClr val="dk1"/>
                </a:solidFill>
              </a:rPr>
              <a:t>.</a:t>
            </a:r>
            <a:br>
              <a:rPr lang="en-US" sz="1200"/>
            </a:br>
            <a:endParaRPr sz="1200">
              <a:solidFill>
                <a:schemeClr val="dk1"/>
              </a:solidFill>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rPr>
              <a:t>Their teams operate across a range of specialties from embedded and mobile research staff, to learning and development teams, business intelligence, study support services, communications and PPIE</a:t>
            </a:r>
            <a:r>
              <a:rPr lang="en-US">
                <a:solidFill>
                  <a:schemeClr val="dk1"/>
                </a:solidFill>
              </a:rPr>
              <a:t>.</a:t>
            </a:r>
            <a:br>
              <a:rPr lang="en-US" sz="1200"/>
            </a:br>
            <a:endParaRPr/>
          </a:p>
        </p:txBody>
      </p:sp>
      <p:sp>
        <p:nvSpPr>
          <p:cNvPr id="236" name="Google Shape;236;gf8cc422ebd_0_39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c4ad6a4622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c4ad6a46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chemeClr val="dk1"/>
                </a:solidFill>
              </a:rPr>
              <a:t>This slide provides and overview of the Patient Recruitment Centres purpose and unique selling points.</a:t>
            </a:r>
            <a:endParaRPr>
              <a:solidFill>
                <a:schemeClr val="dk1"/>
              </a:solidFill>
            </a:endParaRPr>
          </a:p>
          <a:p>
            <a:pPr marL="0" lvl="0" indent="0" algn="l" rtl="0">
              <a:lnSpc>
                <a:spcPct val="115000"/>
              </a:lnSpc>
              <a:spcBef>
                <a:spcPts val="300"/>
              </a:spcBef>
              <a:spcAft>
                <a:spcPts val="0"/>
              </a:spcAft>
              <a:buNone/>
            </a:pPr>
            <a:endParaRPr>
              <a:solidFill>
                <a:schemeClr val="dk1"/>
              </a:solidFill>
            </a:endParaRPr>
          </a:p>
          <a:p>
            <a:pPr marL="0" lvl="0" indent="0" algn="l" rtl="0">
              <a:lnSpc>
                <a:spcPct val="115000"/>
              </a:lnSpc>
              <a:spcBef>
                <a:spcPts val="300"/>
              </a:spcBef>
              <a:spcAft>
                <a:spcPts val="0"/>
              </a:spcAft>
              <a:buNone/>
            </a:pPr>
            <a:r>
              <a:rPr lang="en-US">
                <a:solidFill>
                  <a:schemeClr val="dk1"/>
                </a:solidFill>
              </a:rPr>
              <a:t>More detail available here: </a:t>
            </a:r>
            <a:r>
              <a:rPr lang="en-US" u="sng">
                <a:solidFill>
                  <a:schemeClr val="hlink"/>
                </a:solidFill>
                <a:hlinkClick r:id="rId3"/>
              </a:rPr>
              <a:t>https://docs.google.com/presentation/d/1oHnnP266wwG8C-oimzDuXYRZtzRyfUdRsp8xncp7igc/edit#slide=id.g149f23662f6_0_66</a:t>
            </a:r>
            <a:endParaRPr>
              <a:solidFill>
                <a:schemeClr val="dk1"/>
              </a:solidFill>
            </a:endParaRPr>
          </a:p>
          <a:p>
            <a:pPr marL="0" lvl="0" indent="0" algn="l" rtl="0">
              <a:lnSpc>
                <a:spcPct val="115000"/>
              </a:lnSpc>
              <a:spcBef>
                <a:spcPts val="300"/>
              </a:spcBef>
              <a:spcAft>
                <a:spcPts val="0"/>
              </a:spcAft>
              <a:buNone/>
            </a:pPr>
            <a:endParaRPr>
              <a:solidFill>
                <a:schemeClr val="dk1"/>
              </a:solidFill>
            </a:endParaRPr>
          </a:p>
          <a:p>
            <a:pPr marL="0" lvl="0" indent="0" algn="l" rtl="0">
              <a:lnSpc>
                <a:spcPct val="115000"/>
              </a:lnSpc>
              <a:spcBef>
                <a:spcPts val="300"/>
              </a:spcBef>
              <a:spcAft>
                <a:spcPts val="0"/>
              </a:spcAft>
              <a:buNone/>
            </a:pPr>
            <a:r>
              <a:rPr lang="en-US" b="1">
                <a:solidFill>
                  <a:schemeClr val="dk1"/>
                </a:solidFill>
              </a:rPr>
              <a:t>SPEAKER NOTES</a:t>
            </a:r>
            <a:r>
              <a:rPr lang="en-US">
                <a:solidFill>
                  <a:schemeClr val="dk1"/>
                </a:solidFill>
              </a:rPr>
              <a:t> / </a:t>
            </a:r>
            <a:r>
              <a:rPr lang="en-US" b="1">
                <a:solidFill>
                  <a:schemeClr val="dk1"/>
                </a:solidFill>
              </a:rPr>
              <a:t>KEY MESSAGES</a:t>
            </a:r>
            <a:endParaRPr b="1">
              <a:solidFill>
                <a:schemeClr val="dk1"/>
              </a:solidFill>
            </a:endParaRPr>
          </a:p>
          <a:p>
            <a:pPr marL="457200" lvl="0" indent="-298450" algn="l" rtl="0">
              <a:lnSpc>
                <a:spcPct val="115000"/>
              </a:lnSpc>
              <a:spcBef>
                <a:spcPts val="300"/>
              </a:spcBef>
              <a:spcAft>
                <a:spcPts val="0"/>
              </a:spcAft>
              <a:buClr>
                <a:schemeClr val="dk1"/>
              </a:buClr>
              <a:buSzPts val="1100"/>
              <a:buChar char="●"/>
            </a:pPr>
            <a:r>
              <a:rPr lang="en-US">
                <a:solidFill>
                  <a:schemeClr val="dk1"/>
                </a:solidFill>
              </a:rPr>
              <a:t>Purpose - Five purpose-designed centres established in the NHS to:</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Increase the UK’s capacity to deliver late-phase commercial clinical research</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Make it easier and quicker to deliver commercial clinical research in the NHS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Increase opportunities for patients to benefit from early access to innovation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Provide a test bed for future innovation in clinical trial delivery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USPs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Patient focussed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Patient experience KPI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Concierge-style service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Collaborative model</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Streamlined communication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Coordinated feasibility</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A single costing strategy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Strategically located with regional reach</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Specialist sites focussed on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Late-phase, large-scale - can rapidly scale up operations - Recruitment engines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Reach beyond specialist hospital clinics E.g.  common chronic conditions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Primary, community, social care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Reach diverse patient populations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Innovative</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Test bed, forward thinking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Proactive and inclusive recruitment strategies - Registries / Social media campaigns  - Drive engagement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Data driven patient identification</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Pioneering trial capabilities: DCTs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Dedicated staff and space</a:t>
            </a:r>
            <a:endParaRPr>
              <a:solidFill>
                <a:schemeClr val="dk1"/>
              </a:solidFill>
            </a:endParaRPr>
          </a:p>
        </p:txBody>
      </p:sp>
      <p:sp>
        <p:nvSpPr>
          <p:cNvPr id="246" name="Google Shape;246;g1c4ad6a46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8cc422ebd_0_40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f8cc422ebd_0_40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outlines the 30 specialties that the NIHR CRN covers.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The NIHR has widened its focus to include social care research that aims to improve the quality of life for users and carers through better social care provision and practice.</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The 30 specialties are managed by are managed via six Specialty Cluster Leads and Assistant Specialty Cluster Leads.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US"/>
              <a:t>The NIHR Clinical Research Network (CRN) has convened the NIHR Covid-19 Understanding and Elimination-Trials Implementation Panel (CUE-TIP) Group to provide cross-specialty oversight for the delivery of studies relating to COVID-19. The group provides strategic clinical oversight across the entire COVID-19 Portfolio..</a:t>
            </a:r>
            <a:endParaRPr/>
          </a:p>
          <a:p>
            <a:pPr marL="0" lvl="0" indent="0" algn="l" rtl="0">
              <a:spcBef>
                <a:spcPts val="0"/>
              </a:spcBef>
              <a:spcAft>
                <a:spcPts val="0"/>
              </a:spcAft>
              <a:buNone/>
            </a:pPr>
            <a:endParaRPr/>
          </a:p>
        </p:txBody>
      </p:sp>
      <p:sp>
        <p:nvSpPr>
          <p:cNvPr id="255" name="Google Shape;255;gf8cc422ebd_0_40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8cc422ebd_0_40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f8cc422ebd_0_40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chemeClr val="dk1"/>
                </a:solidFill>
              </a:rPr>
              <a:t>This slide show how the NIHR CRN supports studies across the UK.</a:t>
            </a:r>
            <a:endParaRPr/>
          </a:p>
          <a:p>
            <a:pPr marL="171450" lvl="0" indent="-101600" algn="l" rtl="0">
              <a:lnSpc>
                <a:spcPct val="114999"/>
              </a:lnSpc>
              <a:spcBef>
                <a:spcPts val="0"/>
              </a:spcBef>
              <a:spcAft>
                <a:spcPts val="0"/>
              </a:spcAft>
              <a:buClr>
                <a:srgbClr val="000000"/>
              </a:buClr>
              <a:buSzPts val="1100"/>
              <a:buFont typeface="Arial"/>
              <a:buNone/>
            </a:pPr>
            <a:endParaRPr>
              <a:solidFill>
                <a:schemeClr val="dk1"/>
              </a:solidFill>
            </a:endParaRPr>
          </a:p>
          <a:p>
            <a:pPr marL="171450" lvl="0" indent="-171450" algn="l" rtl="0">
              <a:lnSpc>
                <a:spcPct val="114999"/>
              </a:lnSpc>
              <a:spcBef>
                <a:spcPts val="0"/>
              </a:spcBef>
              <a:spcAft>
                <a:spcPts val="0"/>
              </a:spcAft>
              <a:buClr>
                <a:srgbClr val="000000"/>
              </a:buClr>
              <a:buSzPts val="1100"/>
              <a:buFont typeface="Arial"/>
              <a:buChar char="•"/>
            </a:pPr>
            <a:r>
              <a:rPr lang="en-US" sz="1200">
                <a:solidFill>
                  <a:schemeClr val="dk1"/>
                </a:solidFill>
              </a:rPr>
              <a:t>Every year the NIHR CRN supports around 5000 clinical research studies</a:t>
            </a:r>
            <a:r>
              <a:rPr lang="en-US">
                <a:solidFill>
                  <a:schemeClr val="dk1"/>
                </a:solidFill>
              </a:rPr>
              <a:t>. </a:t>
            </a:r>
            <a:br>
              <a:rPr lang="en-US" sz="1200"/>
            </a:br>
            <a:endParaRPr sz="1200">
              <a:solidFill>
                <a:schemeClr val="dk1"/>
              </a:solidFill>
            </a:endParaRPr>
          </a:p>
          <a:p>
            <a:pPr marL="171450" lvl="0" indent="-171450" algn="l" rtl="0">
              <a:lnSpc>
                <a:spcPct val="115000"/>
              </a:lnSpc>
              <a:spcBef>
                <a:spcPts val="0"/>
              </a:spcBef>
              <a:spcAft>
                <a:spcPts val="0"/>
              </a:spcAft>
              <a:buClr>
                <a:schemeClr val="dk1"/>
              </a:buClr>
              <a:buSzPts val="1100"/>
              <a:buFont typeface="Arial"/>
              <a:buChar char="•"/>
            </a:pPr>
            <a:r>
              <a:rPr lang="en-US" sz="1200">
                <a:solidFill>
                  <a:schemeClr val="dk1"/>
                </a:solidFill>
              </a:rPr>
              <a:t>It does this by funding </a:t>
            </a:r>
            <a:r>
              <a:rPr lang="en-US" sz="1200">
                <a:solidFill>
                  <a:srgbClr val="333333"/>
                </a:solidFill>
              </a:rPr>
              <a:t>research support posts in the NHS and providing training, so that researchers have access to experienced front-line staff, who can carry out the additional practical activities required by their study – such as obtaining patient consent for participation, carrying out extra tests, and collecting the clinical data required for the research.</a:t>
            </a:r>
            <a:br>
              <a:rPr lang="en-US" sz="1200"/>
            </a:br>
            <a:endParaRPr sz="1200">
              <a:solidFill>
                <a:schemeClr val="dk1"/>
              </a:solidFill>
            </a:endParaRPr>
          </a:p>
          <a:p>
            <a:pPr marL="171450" lvl="0" indent="-171450" algn="l" rtl="0">
              <a:lnSpc>
                <a:spcPct val="115000"/>
              </a:lnSpc>
              <a:spcBef>
                <a:spcPts val="0"/>
              </a:spcBef>
              <a:spcAft>
                <a:spcPts val="0"/>
              </a:spcAft>
              <a:buClr>
                <a:schemeClr val="dk1"/>
              </a:buClr>
              <a:buSzPts val="1100"/>
              <a:buFont typeface="Arial"/>
              <a:buChar char="•"/>
            </a:pPr>
            <a:r>
              <a:rPr lang="en-US" sz="1200">
                <a:solidFill>
                  <a:schemeClr val="dk1"/>
                </a:solidFill>
              </a:rPr>
              <a:t>The NIHR CRN also </a:t>
            </a:r>
            <a:r>
              <a:rPr lang="en-US" sz="1200">
                <a:solidFill>
                  <a:srgbClr val="333333"/>
                </a:solidFill>
              </a:rPr>
              <a:t>provides funding to meet the costs of using facilities such as scanners and x-rays that are needed in the course of the study, so that research activity adds value to patient care.</a:t>
            </a:r>
            <a:br>
              <a:rPr lang="en-US" sz="1200"/>
            </a:br>
            <a:endParaRPr sz="1200">
              <a:solidFill>
                <a:schemeClr val="dk1"/>
              </a:solidFill>
            </a:endParaRPr>
          </a:p>
          <a:p>
            <a:pPr marL="171450" lvl="0" indent="-171450" algn="l" rtl="0">
              <a:lnSpc>
                <a:spcPct val="115000"/>
              </a:lnSpc>
              <a:spcBef>
                <a:spcPts val="0"/>
              </a:spcBef>
              <a:spcAft>
                <a:spcPts val="0"/>
              </a:spcAft>
              <a:buClr>
                <a:schemeClr val="dk1"/>
              </a:buClr>
              <a:buSzPts val="1100"/>
              <a:buFont typeface="Arial"/>
              <a:buChar char="•"/>
            </a:pPr>
            <a:r>
              <a:rPr lang="en-US" sz="1200">
                <a:solidFill>
                  <a:schemeClr val="dk1"/>
                </a:solidFill>
              </a:rPr>
              <a:t>And it </a:t>
            </a:r>
            <a:r>
              <a:rPr lang="en-US" sz="1200">
                <a:solidFill>
                  <a:srgbClr val="333333"/>
                </a:solidFill>
              </a:rPr>
              <a:t>provides practical help in identifying and recruiting patients onto Portfolio studies, so that researchers can be confident of completing the study on time, and on target.</a:t>
            </a:r>
            <a:endParaRPr/>
          </a:p>
          <a:p>
            <a:pPr marL="0" lvl="0" indent="0" algn="l" rtl="0">
              <a:spcBef>
                <a:spcPts val="0"/>
              </a:spcBef>
              <a:spcAft>
                <a:spcPts val="0"/>
              </a:spcAft>
              <a:buNone/>
            </a:pPr>
            <a:r>
              <a:rPr lang="en-US"/>
              <a:t> </a:t>
            </a:r>
            <a:endParaRPr/>
          </a:p>
        </p:txBody>
      </p:sp>
      <p:sp>
        <p:nvSpPr>
          <p:cNvPr id="282" name="Google Shape;282;gf8cc422ebd_0_40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3b719bbe69_0_3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13b719bbe69_0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rgbClr val="222222"/>
              </a:buClr>
              <a:buSzPts val="1100"/>
              <a:buAutoNum type="arabicPeriod"/>
            </a:pPr>
            <a:r>
              <a:rPr lang="en-US" b="1" u="sng">
                <a:solidFill>
                  <a:srgbClr val="222222"/>
                </a:solidFill>
              </a:rPr>
              <a:t>Support the right research, for the right people, in the right place.</a:t>
            </a:r>
            <a:endParaRPr b="1" u="sng">
              <a:solidFill>
                <a:srgbClr val="222222"/>
              </a:solidFill>
            </a:endParaRPr>
          </a:p>
          <a:p>
            <a:pPr marL="914400" lvl="1" indent="-298450" algn="l" rtl="0">
              <a:lnSpc>
                <a:spcPct val="115000"/>
              </a:lnSpc>
              <a:spcBef>
                <a:spcPts val="1200"/>
              </a:spcBef>
              <a:spcAft>
                <a:spcPts val="0"/>
              </a:spcAft>
              <a:buClr>
                <a:schemeClr val="dk1"/>
              </a:buClr>
              <a:buSzPts val="1100"/>
              <a:buChar char="○"/>
            </a:pPr>
            <a:r>
              <a:rPr lang="en-US">
                <a:solidFill>
                  <a:schemeClr val="dk1"/>
                </a:solidFill>
              </a:rPr>
              <a:t>This means: </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Developing a data driven approach to help target the research we support where it will meet the greatest need (for example by sharing and using data around disease prevalence, deprivation or other measures with partners)</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Building  local capacity and capability to enable research for under-served and high prevalence communities and, with the NIHR Academy, help support and develop local investigators.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u="sng">
              <a:solidFill>
                <a:srgbClr val="222222"/>
              </a:solidFill>
            </a:endParaRPr>
          </a:p>
          <a:p>
            <a:pPr marL="457200" lvl="0" indent="-298450" algn="l" rtl="0">
              <a:lnSpc>
                <a:spcPct val="90000"/>
              </a:lnSpc>
              <a:spcBef>
                <a:spcPts val="1200"/>
              </a:spcBef>
              <a:spcAft>
                <a:spcPts val="0"/>
              </a:spcAft>
              <a:buClr>
                <a:schemeClr val="dk1"/>
              </a:buClr>
              <a:buSzPts val="1100"/>
              <a:buAutoNum type="arabicPeriod"/>
            </a:pPr>
            <a:r>
              <a:rPr lang="en-US" b="1" u="sng">
                <a:solidFill>
                  <a:srgbClr val="222222"/>
                </a:solidFill>
              </a:rPr>
              <a:t>Strengthen key partnerships to transform research delivery</a:t>
            </a:r>
            <a:endParaRPr b="1" u="sng">
              <a:solidFill>
                <a:srgbClr val="222222"/>
              </a:solidFill>
            </a:endParaRPr>
          </a:p>
          <a:p>
            <a:pPr marL="914400" lvl="1" indent="-298450" algn="l" rtl="0">
              <a:lnSpc>
                <a:spcPct val="115000"/>
              </a:lnSpc>
              <a:spcBef>
                <a:spcPts val="1200"/>
              </a:spcBef>
              <a:spcAft>
                <a:spcPts val="0"/>
              </a:spcAft>
              <a:buClr>
                <a:schemeClr val="dk1"/>
              </a:buClr>
              <a:buSzPts val="1100"/>
              <a:buChar char="○"/>
            </a:pPr>
            <a:r>
              <a:rPr lang="en-US">
                <a:solidFill>
                  <a:schemeClr val="dk1"/>
                </a:solidFill>
              </a:rPr>
              <a:t>Our core service is research delivery and while our system is the envy of the world, we can improve this further, working with those who use it, sponsors, researchers, R&amp;D and others to keep this world-leading.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Working flexibly and in partnership where we can add most value is key to this, as will digital developments for our services.</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u="sng">
                <a:solidFill>
                  <a:srgbClr val="222222"/>
                </a:solidFill>
              </a:rPr>
              <a:t>Increased research capability and capacity across all health and care settings</a:t>
            </a:r>
            <a:endParaRPr b="1" u="sng">
              <a:solidFill>
                <a:srgbClr val="222222"/>
              </a:solidFill>
            </a:endParaRPr>
          </a:p>
          <a:p>
            <a:pPr marL="914400" lvl="1" indent="-298450" algn="l" rtl="0">
              <a:lnSpc>
                <a:spcPct val="115000"/>
              </a:lnSpc>
              <a:spcBef>
                <a:spcPts val="1200"/>
              </a:spcBef>
              <a:spcAft>
                <a:spcPts val="0"/>
              </a:spcAft>
              <a:buClr>
                <a:schemeClr val="dk1"/>
              </a:buClr>
              <a:buSzPts val="1100"/>
              <a:buChar char="○"/>
            </a:pPr>
            <a:r>
              <a:rPr lang="en-US">
                <a:solidFill>
                  <a:schemeClr val="dk1"/>
                </a:solidFill>
              </a:rPr>
              <a:t>Much research is still delivered around major academic centres and doesn’t necessarily reach those communities and areas with the highest prevalence or need. 90% of all clinical contacts in the NHS and the burden of disease and ill-health, is in primary care.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We are developing additional research infrastructure across primary care, social care and in the community for relevant public or population health studies. This will include working collaboratively with Integrated Care Systems as they set up and evolve.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Community based research will enable more real world evidence and also a holistic approach which will help us to address complex issues such as multiple long-term conditions, dementia and obesity.</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u="sng">
                <a:solidFill>
                  <a:srgbClr val="222222"/>
                </a:solidFill>
              </a:rPr>
              <a:t>Globally competitive in life sciences research</a:t>
            </a:r>
            <a:endParaRPr b="1" u="sng">
              <a:solidFill>
                <a:srgbClr val="222222"/>
              </a:solidFill>
            </a:endParaRPr>
          </a:p>
          <a:p>
            <a:pPr marL="914400" lvl="1" indent="-298450" algn="l" rtl="0">
              <a:lnSpc>
                <a:spcPct val="115000"/>
              </a:lnSpc>
              <a:spcBef>
                <a:spcPts val="1200"/>
              </a:spcBef>
              <a:spcAft>
                <a:spcPts val="0"/>
              </a:spcAft>
              <a:buClr>
                <a:schemeClr val="dk1"/>
              </a:buClr>
              <a:buSzPts val="1100"/>
              <a:buChar char="○"/>
            </a:pPr>
            <a:r>
              <a:rPr lang="en-US">
                <a:solidFill>
                  <a:schemeClr val="dk1"/>
                </a:solidFill>
              </a:rPr>
              <a:t>This supports the government's vision and implementation plan for the Future of UK Clinical Research Delivery.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Of course we must first recover our global position for delivering non-COVID research.  Beyond this I see that improvements to study support service, our unrivalled data and insight as well as new optional services such as Find, Recruit and Follow-up and Patient Engagement in Clinical Development service, will make the UK more attractive to life sciences companies in the future.</a:t>
            </a: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u="sng">
                <a:solidFill>
                  <a:srgbClr val="222222"/>
                </a:solidFill>
              </a:rPr>
              <a:t>Driving research through digital developments</a:t>
            </a:r>
            <a:endParaRPr b="1" u="sng">
              <a:solidFill>
                <a:srgbClr val="222222"/>
              </a:solidFill>
            </a:endParaRPr>
          </a:p>
          <a:p>
            <a:pPr marL="914400" lvl="1" indent="-298450" algn="l" rtl="0">
              <a:lnSpc>
                <a:spcPct val="115000"/>
              </a:lnSpc>
              <a:spcBef>
                <a:spcPts val="1200"/>
              </a:spcBef>
              <a:spcAft>
                <a:spcPts val="0"/>
              </a:spcAft>
              <a:buClr>
                <a:schemeClr val="dk1"/>
              </a:buClr>
              <a:buSzPts val="1100"/>
              <a:buChar char="○"/>
            </a:pPr>
            <a:r>
              <a:rPr lang="en-US">
                <a:solidFill>
                  <a:schemeClr val="dk1"/>
                </a:solidFill>
              </a:rPr>
              <a:t>There are a number of digital assets that could enable NIHR to accelerate opportunities, access, processes and outputs of research. One example that we’re already setting up is our Digital Trial Engagement interface which will enable participants to see research opportunities and maintain engagement throughout a study. Another is in interoperability, linking our systems with those of research funders and with for example, HRA.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b="1" u="sng">
                <a:solidFill>
                  <a:srgbClr val="222222"/>
                </a:solidFill>
              </a:rPr>
              <a:t>Invest and develop an engaged workforce and increase our research workforce capacity</a:t>
            </a:r>
            <a:endParaRPr u="sng">
              <a:solidFill>
                <a:srgbClr val="222222"/>
              </a:solidFill>
            </a:endParaRPr>
          </a:p>
          <a:p>
            <a:pPr marL="914400" lvl="1" indent="-298450" algn="l" rtl="0">
              <a:lnSpc>
                <a:spcPct val="115000"/>
              </a:lnSpc>
              <a:spcBef>
                <a:spcPts val="1200"/>
              </a:spcBef>
              <a:spcAft>
                <a:spcPts val="0"/>
              </a:spcAft>
              <a:buClr>
                <a:schemeClr val="dk1"/>
              </a:buClr>
              <a:buSzPts val="1100"/>
              <a:buChar char="○"/>
            </a:pPr>
            <a:r>
              <a:rPr lang="en-US">
                <a:solidFill>
                  <a:schemeClr val="dk1"/>
                </a:solidFill>
              </a:rPr>
              <a:t>You and all our people are the core of our work. The support we provide for research delivery is led, mainly by several thousand staff, mainly nurses but also including midwives, allied health professionals and, increasingly, clinical research practitioners. Their well-being, career development and mentoring, as NIHR staff, is of paramount importance.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We also need to invest in the next generation of Principal Investigators such as through our Associate PI scheme and Clinician Researcher Credentialing Framework with RCP</a:t>
            </a:r>
            <a:endParaRPr b="1" u="sng">
              <a:solidFill>
                <a:srgbClr val="222222"/>
              </a:solidFill>
            </a:endParaRPr>
          </a:p>
        </p:txBody>
      </p:sp>
      <p:sp>
        <p:nvSpPr>
          <p:cNvPr id="571" name="Google Shape;571;g13b719bbe69_0_3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36eabde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ga36eabded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5126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365127"/>
            <a:ext cx="7886700" cy="8787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28650" y="1594435"/>
            <a:ext cx="7886700" cy="448509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latin typeface="Arial"/>
                <a:ea typeface="Arial"/>
                <a:cs typeface="Arial"/>
                <a:sym typeface="Arial"/>
              </a:defRPr>
            </a:lvl1pPr>
            <a:lvl2pPr marL="914400" lvl="1" indent="-355600" algn="l">
              <a:lnSpc>
                <a:spcPct val="90000"/>
              </a:lnSpc>
              <a:spcBef>
                <a:spcPts val="500"/>
              </a:spcBef>
              <a:spcAft>
                <a:spcPts val="0"/>
              </a:spcAft>
              <a:buClr>
                <a:srgbClr val="193E72"/>
              </a:buClr>
              <a:buSzPts val="2000"/>
              <a:buChar char="•"/>
              <a:defRPr sz="2000">
                <a:solidFill>
                  <a:srgbClr val="193E72"/>
                </a:solidFill>
                <a:latin typeface="Arial"/>
                <a:ea typeface="Arial"/>
                <a:cs typeface="Arial"/>
                <a:sym typeface="Arial"/>
              </a:defRPr>
            </a:lvl2pPr>
            <a:lvl3pPr marL="1371600" lvl="2" indent="-342900" algn="l">
              <a:lnSpc>
                <a:spcPct val="90000"/>
              </a:lnSpc>
              <a:spcBef>
                <a:spcPts val="500"/>
              </a:spcBef>
              <a:spcAft>
                <a:spcPts val="0"/>
              </a:spcAft>
              <a:buClr>
                <a:srgbClr val="193E72"/>
              </a:buClr>
              <a:buSzPts val="1800"/>
              <a:buChar char="•"/>
              <a:defRPr sz="1800">
                <a:solidFill>
                  <a:srgbClr val="193E72"/>
                </a:solidFill>
                <a:latin typeface="Arial"/>
                <a:ea typeface="Arial"/>
                <a:cs typeface="Arial"/>
                <a:sym typeface="Arial"/>
              </a:defRPr>
            </a:lvl3pPr>
            <a:lvl4pPr marL="1828800" lvl="3" indent="-342900" algn="l">
              <a:lnSpc>
                <a:spcPct val="90000"/>
              </a:lnSpc>
              <a:spcBef>
                <a:spcPts val="500"/>
              </a:spcBef>
              <a:spcAft>
                <a:spcPts val="0"/>
              </a:spcAft>
              <a:buClr>
                <a:srgbClr val="193E72"/>
              </a:buClr>
              <a:buSzPts val="1800"/>
              <a:buChar char="•"/>
              <a:defRPr>
                <a:solidFill>
                  <a:srgbClr val="193E72"/>
                </a:solidFill>
                <a:latin typeface="Arial"/>
                <a:ea typeface="Arial"/>
                <a:cs typeface="Arial"/>
                <a:sym typeface="Arial"/>
              </a:defRPr>
            </a:lvl4pPr>
            <a:lvl5pPr marL="2286000" lvl="4" indent="-342900" algn="l">
              <a:lnSpc>
                <a:spcPct val="90000"/>
              </a:lnSpc>
              <a:spcBef>
                <a:spcPts val="500"/>
              </a:spcBef>
              <a:spcAft>
                <a:spcPts val="0"/>
              </a:spcAft>
              <a:buClr>
                <a:srgbClr val="193E72"/>
              </a:buClr>
              <a:buSzPts val="1800"/>
              <a:buChar char="•"/>
              <a:defRPr>
                <a:solidFill>
                  <a:srgbClr val="193E72"/>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
          <p:cNvPicPr preferRelativeResize="0"/>
          <p:nvPr/>
        </p:nvPicPr>
        <p:blipFill rotWithShape="1">
          <a:blip r:embed="rId2">
            <a:alphaModFix/>
          </a:blip>
          <a:srcRect t="5" r="8043" b="-142996"/>
          <a:stretch/>
        </p:blipFill>
        <p:spPr>
          <a:xfrm>
            <a:off x="367778" y="6289448"/>
            <a:ext cx="8408608" cy="45719"/>
          </a:xfrm>
          <a:prstGeom prst="rect">
            <a:avLst/>
          </a:prstGeom>
          <a:noFill/>
          <a:ln>
            <a:noFill/>
          </a:ln>
        </p:spPr>
      </p:pic>
      <p:pic>
        <p:nvPicPr>
          <p:cNvPr id="25" name="Google Shape;25;p3"/>
          <p:cNvPicPr preferRelativeResize="0"/>
          <p:nvPr/>
        </p:nvPicPr>
        <p:blipFill rotWithShape="1">
          <a:blip r:embed="rId3">
            <a:alphaModFix/>
          </a:blip>
          <a:srcRect/>
          <a:stretch/>
        </p:blipFill>
        <p:spPr>
          <a:xfrm>
            <a:off x="367778" y="6413929"/>
            <a:ext cx="2508969" cy="2894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 name="Google Shape;13;p2"/>
          <p:cNvSpPr txBox="1">
            <a:spLocks noGrp="1"/>
          </p:cNvSpPr>
          <p:nvPr>
            <p:ph type="subTitle" idx="1"/>
          </p:nvPr>
        </p:nvSpPr>
        <p:spPr>
          <a:xfrm>
            <a:off x="1143000" y="347461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
          <p:cNvPicPr preferRelativeResize="0"/>
          <p:nvPr/>
        </p:nvPicPr>
        <p:blipFill rotWithShape="1">
          <a:blip r:embed="rId3">
            <a:alphaModFix/>
          </a:blip>
          <a:srcRect/>
          <a:stretch/>
        </p:blipFill>
        <p:spPr>
          <a:xfrm>
            <a:off x="343065" y="305407"/>
            <a:ext cx="2508969" cy="289497"/>
          </a:xfrm>
          <a:prstGeom prst="rect">
            <a:avLst/>
          </a:prstGeom>
          <a:noFill/>
          <a:ln>
            <a:noFill/>
          </a:ln>
        </p:spPr>
      </p:pic>
      <p:pic>
        <p:nvPicPr>
          <p:cNvPr id="16" name="Google Shape;16;p2"/>
          <p:cNvPicPr preferRelativeResize="0"/>
          <p:nvPr/>
        </p:nvPicPr>
        <p:blipFill rotWithShape="1">
          <a:blip r:embed="rId4">
            <a:alphaModFix/>
          </a:blip>
          <a:srcRect l="35446" b="23513"/>
          <a:stretch/>
        </p:blipFill>
        <p:spPr>
          <a:xfrm>
            <a:off x="0" y="5139116"/>
            <a:ext cx="1450731" cy="1718884"/>
          </a:xfrm>
          <a:prstGeom prst="rect">
            <a:avLst/>
          </a:prstGeom>
          <a:noFill/>
          <a:ln>
            <a:noFill/>
          </a:ln>
        </p:spPr>
      </p:pic>
      <p:pic>
        <p:nvPicPr>
          <p:cNvPr id="17" name="Google Shape;17;p2"/>
          <p:cNvPicPr preferRelativeResize="0"/>
          <p:nvPr/>
        </p:nvPicPr>
        <p:blipFill rotWithShape="1">
          <a:blip r:embed="rId5">
            <a:alphaModFix/>
          </a:blip>
          <a:srcRect/>
          <a:stretch/>
        </p:blipFill>
        <p:spPr>
          <a:xfrm rot="-5400000">
            <a:off x="7618363" y="1245088"/>
            <a:ext cx="1351700" cy="1013775"/>
          </a:xfrm>
          <a:prstGeom prst="rect">
            <a:avLst/>
          </a:prstGeom>
          <a:noFill/>
          <a:ln>
            <a:noFill/>
          </a:ln>
        </p:spPr>
      </p:pic>
      <p:pic>
        <p:nvPicPr>
          <p:cNvPr id="18" name="Google Shape;18;p2"/>
          <p:cNvPicPr preferRelativeResize="0"/>
          <p:nvPr/>
        </p:nvPicPr>
        <p:blipFill rotWithShape="1">
          <a:blip r:embed="rId6">
            <a:alphaModFix/>
          </a:blip>
          <a:srcRect t="5" r="8043" b="-142996"/>
          <a:stretch/>
        </p:blipFill>
        <p:spPr>
          <a:xfrm>
            <a:off x="343065" y="700232"/>
            <a:ext cx="8408608" cy="45719"/>
          </a:xfrm>
          <a:prstGeom prst="rect">
            <a:avLst/>
          </a:prstGeom>
          <a:noFill/>
          <a:ln>
            <a:noFill/>
          </a:ln>
        </p:spPr>
      </p:pic>
      <p:sp>
        <p:nvSpPr>
          <p:cNvPr id="19" name="Google Shape;19;p2"/>
          <p:cNvSpPr txBox="1">
            <a:spLocks noGrp="1"/>
          </p:cNvSpPr>
          <p:nvPr>
            <p:ph type="ctrTitle"/>
          </p:nvPr>
        </p:nvSpPr>
        <p:spPr>
          <a:xfrm>
            <a:off x="685800" y="1394924"/>
            <a:ext cx="7772400" cy="1795008"/>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4400"/>
              <a:buFont typeface="Arial"/>
              <a:buNone/>
              <a:defRPr sz="4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3241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7_Content slide">
  <p:cSld name="07_Content slide">
    <p:spTree>
      <p:nvGrpSpPr>
        <p:cNvPr id="1" name="Shape 20"/>
        <p:cNvGrpSpPr/>
        <p:nvPr/>
      </p:nvGrpSpPr>
      <p:grpSpPr>
        <a:xfrm>
          <a:off x="0" y="0"/>
          <a:ext cx="0" cy="0"/>
          <a:chOff x="0" y="0"/>
          <a:chExt cx="0" cy="0"/>
        </a:xfrm>
      </p:grpSpPr>
      <p:pic>
        <p:nvPicPr>
          <p:cNvPr id="21" name="Google Shape;21;p26"/>
          <p:cNvPicPr preferRelativeResize="0"/>
          <p:nvPr/>
        </p:nvPicPr>
        <p:blipFill rotWithShape="1">
          <a:blip r:embed="rId2">
            <a:alphaModFix/>
          </a:blip>
          <a:srcRect l="37182" r="29218"/>
          <a:stretch/>
        </p:blipFill>
        <p:spPr>
          <a:xfrm>
            <a:off x="6065006" y="1000"/>
            <a:ext cx="3078900" cy="6858000"/>
          </a:xfrm>
          <a:prstGeom prst="rect">
            <a:avLst/>
          </a:prstGeom>
          <a:noFill/>
          <a:ln>
            <a:noFill/>
          </a:ln>
        </p:spPr>
      </p:pic>
      <p:pic>
        <p:nvPicPr>
          <p:cNvPr id="22" name="Google Shape;22;p26"/>
          <p:cNvPicPr preferRelativeResize="0"/>
          <p:nvPr/>
        </p:nvPicPr>
        <p:blipFill rotWithShape="1">
          <a:blip r:embed="rId3">
            <a:alphaModFix/>
          </a:blip>
          <a:srcRect/>
          <a:stretch/>
        </p:blipFill>
        <p:spPr>
          <a:xfrm>
            <a:off x="210617" y="344534"/>
            <a:ext cx="352507" cy="626680"/>
          </a:xfrm>
          <a:prstGeom prst="rect">
            <a:avLst/>
          </a:prstGeom>
          <a:noFill/>
          <a:ln>
            <a:noFill/>
          </a:ln>
        </p:spPr>
      </p:pic>
      <p:sp>
        <p:nvSpPr>
          <p:cNvPr id="23" name="Google Shape;23;p26"/>
          <p:cNvSpPr txBox="1">
            <a:spLocks noGrp="1"/>
          </p:cNvSpPr>
          <p:nvPr>
            <p:ph type="title"/>
          </p:nvPr>
        </p:nvSpPr>
        <p:spPr>
          <a:xfrm>
            <a:off x="629606" y="365125"/>
            <a:ext cx="5353875" cy="8655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93E72"/>
              </a:buClr>
              <a:buSzPts val="3200"/>
              <a:buFont typeface="Lato"/>
              <a:buNone/>
              <a:defRPr sz="2400" b="1">
                <a:solidFill>
                  <a:srgbClr val="193E7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210619" y="1230600"/>
            <a:ext cx="5692725" cy="49377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2"/>
              </a:buClr>
              <a:buSzPts val="2400"/>
              <a:buFont typeface="Lato"/>
              <a:buChar char="•"/>
              <a:defRPr sz="1800">
                <a:solidFill>
                  <a:schemeClr val="dk2"/>
                </a:solidFill>
                <a:latin typeface="Lato"/>
                <a:ea typeface="Lato"/>
                <a:cs typeface="Lato"/>
                <a:sym typeface="Lato"/>
              </a:defRPr>
            </a:lvl1pPr>
            <a:lvl2pPr marL="914400" lvl="1" indent="-381000" algn="l">
              <a:lnSpc>
                <a:spcPct val="90000"/>
              </a:lnSpc>
              <a:spcBef>
                <a:spcPts val="375"/>
              </a:spcBef>
              <a:spcAft>
                <a:spcPts val="0"/>
              </a:spcAft>
              <a:buClr>
                <a:schemeClr val="dk2"/>
              </a:buClr>
              <a:buSzPts val="2400"/>
              <a:buFont typeface="Lato"/>
              <a:buChar char="•"/>
              <a:defRPr>
                <a:solidFill>
                  <a:schemeClr val="dk2"/>
                </a:solidFill>
                <a:latin typeface="Lato"/>
                <a:ea typeface="Lato"/>
                <a:cs typeface="Lato"/>
                <a:sym typeface="Lato"/>
              </a:defRPr>
            </a:lvl2pPr>
            <a:lvl3pPr marL="1371600" lvl="2" indent="-355600" algn="l">
              <a:lnSpc>
                <a:spcPct val="90000"/>
              </a:lnSpc>
              <a:spcBef>
                <a:spcPts val="375"/>
              </a:spcBef>
              <a:spcAft>
                <a:spcPts val="0"/>
              </a:spcAft>
              <a:buClr>
                <a:schemeClr val="dk2"/>
              </a:buClr>
              <a:buSzPts val="2000"/>
              <a:buFont typeface="Lato"/>
              <a:buChar char="•"/>
              <a:defRPr>
                <a:solidFill>
                  <a:schemeClr val="dk2"/>
                </a:solidFill>
                <a:latin typeface="Lato"/>
                <a:ea typeface="Lato"/>
                <a:cs typeface="Lato"/>
                <a:sym typeface="Lato"/>
              </a:defRPr>
            </a:lvl3pPr>
            <a:lvl4pPr marL="1828800" lvl="3" indent="-342900" algn="l">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4pPr>
            <a:lvl5pPr marL="2286000" lvl="4" indent="-342900" algn="l">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5pPr>
            <a:lvl6pPr marL="2743200" lvl="5" indent="-342900" algn="l">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6pPr>
            <a:lvl7pPr marL="3200400" lvl="6" indent="-342900" algn="l">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7pPr>
            <a:lvl8pPr marL="3657600" lvl="7" indent="-342900" algn="l">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8pPr>
            <a:lvl9pPr marL="4114800" lvl="8" indent="-342900" algn="l">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9pPr>
          </a:lstStyle>
          <a:p>
            <a:endParaRPr/>
          </a:p>
        </p:txBody>
      </p:sp>
      <p:pic>
        <p:nvPicPr>
          <p:cNvPr id="25" name="Google Shape;25;p26"/>
          <p:cNvPicPr preferRelativeResize="0"/>
          <p:nvPr/>
        </p:nvPicPr>
        <p:blipFill rotWithShape="1">
          <a:blip r:embed="rId4">
            <a:alphaModFix/>
          </a:blip>
          <a:srcRect/>
          <a:stretch/>
        </p:blipFill>
        <p:spPr>
          <a:xfrm>
            <a:off x="133969" y="6427676"/>
            <a:ext cx="1852199" cy="290541"/>
          </a:xfrm>
          <a:prstGeom prst="rect">
            <a:avLst/>
          </a:prstGeom>
          <a:noFill/>
          <a:ln>
            <a:noFill/>
          </a:ln>
        </p:spPr>
      </p:pic>
    </p:spTree>
    <p:extLst>
      <p:ext uri="{BB962C8B-B14F-4D97-AF65-F5344CB8AC3E}">
        <p14:creationId xmlns:p14="http://schemas.microsoft.com/office/powerpoint/2010/main" val="380893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6_Content slide">
  <p:cSld name="06_Content slide">
    <p:spTree>
      <p:nvGrpSpPr>
        <p:cNvPr id="1" name="Shape 26"/>
        <p:cNvGrpSpPr/>
        <p:nvPr/>
      </p:nvGrpSpPr>
      <p:grpSpPr>
        <a:xfrm>
          <a:off x="0" y="0"/>
          <a:ext cx="0" cy="0"/>
          <a:chOff x="0" y="0"/>
          <a:chExt cx="0" cy="0"/>
        </a:xfrm>
      </p:grpSpPr>
      <p:pic>
        <p:nvPicPr>
          <p:cNvPr id="27" name="Google Shape;27;p27"/>
          <p:cNvPicPr preferRelativeResize="0"/>
          <p:nvPr/>
        </p:nvPicPr>
        <p:blipFill rotWithShape="1">
          <a:blip r:embed="rId2">
            <a:alphaModFix/>
          </a:blip>
          <a:srcRect l="23826" r="26127"/>
          <a:stretch/>
        </p:blipFill>
        <p:spPr>
          <a:xfrm>
            <a:off x="4578038" y="-25"/>
            <a:ext cx="4586400" cy="6858000"/>
          </a:xfrm>
          <a:prstGeom prst="rect">
            <a:avLst/>
          </a:prstGeom>
          <a:noFill/>
          <a:ln>
            <a:noFill/>
          </a:ln>
        </p:spPr>
      </p:pic>
      <p:pic>
        <p:nvPicPr>
          <p:cNvPr id="28" name="Google Shape;28;p27"/>
          <p:cNvPicPr preferRelativeResize="0"/>
          <p:nvPr/>
        </p:nvPicPr>
        <p:blipFill rotWithShape="1">
          <a:blip r:embed="rId3">
            <a:alphaModFix/>
          </a:blip>
          <a:srcRect/>
          <a:stretch/>
        </p:blipFill>
        <p:spPr>
          <a:xfrm>
            <a:off x="210617" y="344534"/>
            <a:ext cx="352507" cy="626680"/>
          </a:xfrm>
          <a:prstGeom prst="rect">
            <a:avLst/>
          </a:prstGeom>
          <a:noFill/>
          <a:ln>
            <a:noFill/>
          </a:ln>
        </p:spPr>
      </p:pic>
      <p:sp>
        <p:nvSpPr>
          <p:cNvPr id="29" name="Google Shape;29;p27"/>
          <p:cNvSpPr txBox="1">
            <a:spLocks noGrp="1"/>
          </p:cNvSpPr>
          <p:nvPr>
            <p:ph type="title"/>
          </p:nvPr>
        </p:nvSpPr>
        <p:spPr>
          <a:xfrm>
            <a:off x="629606" y="365125"/>
            <a:ext cx="3739500" cy="2167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200"/>
              <a:buFont typeface="Lato"/>
              <a:buNone/>
              <a:defRPr sz="2400" b="1">
                <a:solidFill>
                  <a:schemeClr val="dk2"/>
                </a:solidFill>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body" idx="1"/>
          </p:nvPr>
        </p:nvSpPr>
        <p:spPr>
          <a:xfrm>
            <a:off x="210619" y="1561100"/>
            <a:ext cx="3739500" cy="42303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rgbClr val="FFFFFF"/>
              </a:buClr>
              <a:buSzPts val="2400"/>
              <a:buFont typeface="Lato"/>
              <a:buChar char="•"/>
              <a:defRPr sz="1800">
                <a:solidFill>
                  <a:srgbClr val="FFFFFF"/>
                </a:solidFill>
                <a:latin typeface="Lato"/>
                <a:ea typeface="Lato"/>
                <a:cs typeface="Lato"/>
                <a:sym typeface="Lato"/>
              </a:defRPr>
            </a:lvl1pPr>
            <a:lvl2pPr marL="914400" lvl="1" indent="-381000" algn="l">
              <a:lnSpc>
                <a:spcPct val="90000"/>
              </a:lnSpc>
              <a:spcBef>
                <a:spcPts val="375"/>
              </a:spcBef>
              <a:spcAft>
                <a:spcPts val="0"/>
              </a:spcAft>
              <a:buClr>
                <a:srgbClr val="FFFFFF"/>
              </a:buClr>
              <a:buSzPts val="2400"/>
              <a:buFont typeface="Lato"/>
              <a:buChar char="•"/>
              <a:defRPr>
                <a:solidFill>
                  <a:srgbClr val="FFFFFF"/>
                </a:solidFill>
                <a:latin typeface="Lato"/>
                <a:ea typeface="Lato"/>
                <a:cs typeface="Lato"/>
                <a:sym typeface="Lato"/>
              </a:defRPr>
            </a:lvl2pPr>
            <a:lvl3pPr marL="1371600" lvl="2" indent="-355600" algn="l">
              <a:lnSpc>
                <a:spcPct val="90000"/>
              </a:lnSpc>
              <a:spcBef>
                <a:spcPts val="375"/>
              </a:spcBef>
              <a:spcAft>
                <a:spcPts val="0"/>
              </a:spcAft>
              <a:buClr>
                <a:srgbClr val="FFFFFF"/>
              </a:buClr>
              <a:buSzPts val="2000"/>
              <a:buFont typeface="Lato"/>
              <a:buChar char="•"/>
              <a:defRPr>
                <a:solidFill>
                  <a:srgbClr val="FFFFFF"/>
                </a:solidFill>
                <a:latin typeface="Lato"/>
                <a:ea typeface="Lato"/>
                <a:cs typeface="Lato"/>
                <a:sym typeface="Lato"/>
              </a:defRPr>
            </a:lvl3pPr>
            <a:lvl4pPr marL="1828800" lvl="3" indent="-342900" algn="l">
              <a:lnSpc>
                <a:spcPct val="90000"/>
              </a:lnSpc>
              <a:spcBef>
                <a:spcPts val="375"/>
              </a:spcBef>
              <a:spcAft>
                <a:spcPts val="0"/>
              </a:spcAft>
              <a:buClr>
                <a:srgbClr val="FFFFFF"/>
              </a:buClr>
              <a:buSzPts val="1800"/>
              <a:buFont typeface="Lato"/>
              <a:buChar char="•"/>
              <a:defRPr>
                <a:solidFill>
                  <a:srgbClr val="FFFFFF"/>
                </a:solidFill>
                <a:latin typeface="Lato"/>
                <a:ea typeface="Lato"/>
                <a:cs typeface="Lato"/>
                <a:sym typeface="Lato"/>
              </a:defRPr>
            </a:lvl4pPr>
            <a:lvl5pPr marL="2286000" lvl="4" indent="-342900" algn="l">
              <a:lnSpc>
                <a:spcPct val="90000"/>
              </a:lnSpc>
              <a:spcBef>
                <a:spcPts val="375"/>
              </a:spcBef>
              <a:spcAft>
                <a:spcPts val="0"/>
              </a:spcAft>
              <a:buClr>
                <a:srgbClr val="FFFFFF"/>
              </a:buClr>
              <a:buSzPts val="1800"/>
              <a:buFont typeface="Lato"/>
              <a:buChar char="•"/>
              <a:defRPr>
                <a:solidFill>
                  <a:srgbClr val="FFFFFF"/>
                </a:solidFill>
                <a:latin typeface="Lato"/>
                <a:ea typeface="Lato"/>
                <a:cs typeface="Lato"/>
                <a:sym typeface="Lato"/>
              </a:defRPr>
            </a:lvl5pPr>
            <a:lvl6pPr marL="2743200" lvl="5" indent="-342900" algn="l">
              <a:lnSpc>
                <a:spcPct val="90000"/>
              </a:lnSpc>
              <a:spcBef>
                <a:spcPts val="375"/>
              </a:spcBef>
              <a:spcAft>
                <a:spcPts val="0"/>
              </a:spcAft>
              <a:buClr>
                <a:srgbClr val="FFFFFF"/>
              </a:buClr>
              <a:buSzPts val="1800"/>
              <a:buFont typeface="Lato"/>
              <a:buChar char="•"/>
              <a:defRPr>
                <a:solidFill>
                  <a:srgbClr val="FFFFFF"/>
                </a:solidFill>
                <a:latin typeface="Lato"/>
                <a:ea typeface="Lato"/>
                <a:cs typeface="Lato"/>
                <a:sym typeface="Lato"/>
              </a:defRPr>
            </a:lvl6pPr>
            <a:lvl7pPr marL="3200400" lvl="6" indent="-342900" algn="l">
              <a:lnSpc>
                <a:spcPct val="90000"/>
              </a:lnSpc>
              <a:spcBef>
                <a:spcPts val="375"/>
              </a:spcBef>
              <a:spcAft>
                <a:spcPts val="0"/>
              </a:spcAft>
              <a:buClr>
                <a:srgbClr val="FFFFFF"/>
              </a:buClr>
              <a:buSzPts val="1800"/>
              <a:buFont typeface="Lato"/>
              <a:buChar char="•"/>
              <a:defRPr>
                <a:solidFill>
                  <a:srgbClr val="FFFFFF"/>
                </a:solidFill>
                <a:latin typeface="Lato"/>
                <a:ea typeface="Lato"/>
                <a:cs typeface="Lato"/>
                <a:sym typeface="Lato"/>
              </a:defRPr>
            </a:lvl7pPr>
            <a:lvl8pPr marL="3657600" lvl="7" indent="-342900" algn="l">
              <a:lnSpc>
                <a:spcPct val="90000"/>
              </a:lnSpc>
              <a:spcBef>
                <a:spcPts val="375"/>
              </a:spcBef>
              <a:spcAft>
                <a:spcPts val="0"/>
              </a:spcAft>
              <a:buClr>
                <a:srgbClr val="FFFFFF"/>
              </a:buClr>
              <a:buSzPts val="1800"/>
              <a:buFont typeface="Lato"/>
              <a:buChar char="•"/>
              <a:defRPr>
                <a:solidFill>
                  <a:srgbClr val="FFFFFF"/>
                </a:solidFill>
                <a:latin typeface="Lato"/>
                <a:ea typeface="Lato"/>
                <a:cs typeface="Lato"/>
                <a:sym typeface="Lato"/>
              </a:defRPr>
            </a:lvl8pPr>
            <a:lvl9pPr marL="4114800" lvl="8" indent="-342900" algn="l">
              <a:lnSpc>
                <a:spcPct val="90000"/>
              </a:lnSpc>
              <a:spcBef>
                <a:spcPts val="375"/>
              </a:spcBef>
              <a:spcAft>
                <a:spcPts val="0"/>
              </a:spcAft>
              <a:buClr>
                <a:srgbClr val="FFFFFF"/>
              </a:buClr>
              <a:buSzPts val="1800"/>
              <a:buFont typeface="Lato"/>
              <a:buChar char="•"/>
              <a:defRPr>
                <a:solidFill>
                  <a:srgbClr val="FFFFFF"/>
                </a:solidFill>
                <a:latin typeface="Lato"/>
                <a:ea typeface="Lato"/>
                <a:cs typeface="Lato"/>
                <a:sym typeface="Lato"/>
              </a:defRPr>
            </a:lvl9pPr>
          </a:lstStyle>
          <a:p>
            <a:endParaRPr/>
          </a:p>
        </p:txBody>
      </p:sp>
      <p:pic>
        <p:nvPicPr>
          <p:cNvPr id="31" name="Google Shape;31;p27"/>
          <p:cNvPicPr preferRelativeResize="0"/>
          <p:nvPr/>
        </p:nvPicPr>
        <p:blipFill rotWithShape="1">
          <a:blip r:embed="rId4">
            <a:alphaModFix/>
          </a:blip>
          <a:srcRect/>
          <a:stretch/>
        </p:blipFill>
        <p:spPr>
          <a:xfrm>
            <a:off x="133969" y="6427676"/>
            <a:ext cx="1852199" cy="290541"/>
          </a:xfrm>
          <a:prstGeom prst="rect">
            <a:avLst/>
          </a:prstGeom>
          <a:noFill/>
          <a:ln>
            <a:noFill/>
          </a:ln>
        </p:spPr>
      </p:pic>
    </p:spTree>
    <p:extLst>
      <p:ext uri="{BB962C8B-B14F-4D97-AF65-F5344CB8AC3E}">
        <p14:creationId xmlns:p14="http://schemas.microsoft.com/office/powerpoint/2010/main" val="310261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5_Content slide">
  <p:cSld name="05_Content slide">
    <p:spTree>
      <p:nvGrpSpPr>
        <p:cNvPr id="1" name="Shape 194"/>
        <p:cNvGrpSpPr/>
        <p:nvPr/>
      </p:nvGrpSpPr>
      <p:grpSpPr>
        <a:xfrm>
          <a:off x="0" y="0"/>
          <a:ext cx="0" cy="0"/>
          <a:chOff x="0" y="0"/>
          <a:chExt cx="0" cy="0"/>
        </a:xfrm>
      </p:grpSpPr>
      <p:pic>
        <p:nvPicPr>
          <p:cNvPr id="195" name="Google Shape;195;p27"/>
          <p:cNvPicPr preferRelativeResize="0"/>
          <p:nvPr/>
        </p:nvPicPr>
        <p:blipFill rotWithShape="1">
          <a:blip r:embed="rId2">
            <a:alphaModFix/>
          </a:blip>
          <a:srcRect t="6637" b="64924"/>
          <a:stretch/>
        </p:blipFill>
        <p:spPr>
          <a:xfrm>
            <a:off x="563" y="0"/>
            <a:ext cx="9144000" cy="1950350"/>
          </a:xfrm>
          <a:prstGeom prst="rect">
            <a:avLst/>
          </a:prstGeom>
          <a:noFill/>
          <a:ln>
            <a:noFill/>
          </a:ln>
        </p:spPr>
      </p:pic>
      <p:pic>
        <p:nvPicPr>
          <p:cNvPr id="196" name="Google Shape;196;p27"/>
          <p:cNvPicPr preferRelativeResize="0"/>
          <p:nvPr/>
        </p:nvPicPr>
        <p:blipFill rotWithShape="1">
          <a:blip r:embed="rId3">
            <a:alphaModFix/>
          </a:blip>
          <a:srcRect/>
          <a:stretch/>
        </p:blipFill>
        <p:spPr>
          <a:xfrm>
            <a:off x="210617" y="344534"/>
            <a:ext cx="352507" cy="626680"/>
          </a:xfrm>
          <a:prstGeom prst="rect">
            <a:avLst/>
          </a:prstGeom>
          <a:noFill/>
          <a:ln>
            <a:noFill/>
          </a:ln>
        </p:spPr>
      </p:pic>
      <p:sp>
        <p:nvSpPr>
          <p:cNvPr id="197" name="Google Shape;197;p27"/>
          <p:cNvSpPr txBox="1">
            <a:spLocks noGrp="1"/>
          </p:cNvSpPr>
          <p:nvPr>
            <p:ph type="title"/>
          </p:nvPr>
        </p:nvSpPr>
        <p:spPr>
          <a:xfrm>
            <a:off x="629606" y="365125"/>
            <a:ext cx="4221225" cy="13287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rgbClr val="FFFFFF"/>
              </a:buClr>
              <a:buSzPts val="3200"/>
              <a:buFont typeface="Lato"/>
              <a:buNone/>
              <a:defRPr sz="2400" b="1">
                <a:solidFill>
                  <a:srgbClr val="FFFFFF"/>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27"/>
          <p:cNvSpPr txBox="1">
            <a:spLocks noGrp="1"/>
          </p:cNvSpPr>
          <p:nvPr>
            <p:ph type="body" idx="1"/>
          </p:nvPr>
        </p:nvSpPr>
        <p:spPr>
          <a:xfrm>
            <a:off x="210619" y="2099000"/>
            <a:ext cx="8557425" cy="3692400"/>
          </a:xfrm>
          <a:prstGeom prst="rect">
            <a:avLst/>
          </a:prstGeom>
          <a:noFill/>
          <a:ln>
            <a:noFill/>
          </a:ln>
        </p:spPr>
        <p:txBody>
          <a:bodyPr spcFirstLastPara="1" wrap="square" lIns="91425" tIns="45700" rIns="91425" bIns="45700" anchor="t" anchorCtr="0">
            <a:noAutofit/>
          </a:bodyPr>
          <a:lstStyle>
            <a:lvl1pPr marL="342900" lvl="0" indent="-276225" algn="l" rtl="0">
              <a:lnSpc>
                <a:spcPct val="90000"/>
              </a:lnSpc>
              <a:spcBef>
                <a:spcPts val="750"/>
              </a:spcBef>
              <a:spcAft>
                <a:spcPts val="0"/>
              </a:spcAft>
              <a:buClr>
                <a:schemeClr val="dk2"/>
              </a:buClr>
              <a:buSzPts val="2200"/>
              <a:buFont typeface="Lato"/>
              <a:buChar char="•"/>
              <a:defRPr sz="1650">
                <a:solidFill>
                  <a:schemeClr val="dk2"/>
                </a:solidFill>
                <a:latin typeface="Lato"/>
                <a:ea typeface="Lato"/>
                <a:cs typeface="Lato"/>
                <a:sym typeface="Lato"/>
              </a:defRPr>
            </a:lvl1pPr>
            <a:lvl2pPr marL="685800" lvl="1" indent="-266700" algn="l" rtl="0">
              <a:lnSpc>
                <a:spcPct val="90000"/>
              </a:lnSpc>
              <a:spcBef>
                <a:spcPts val="375"/>
              </a:spcBef>
              <a:spcAft>
                <a:spcPts val="0"/>
              </a:spcAft>
              <a:buClr>
                <a:schemeClr val="dk2"/>
              </a:buClr>
              <a:buSzPts val="2000"/>
              <a:buFont typeface="Lato"/>
              <a:buChar char="•"/>
              <a:defRPr sz="1500">
                <a:solidFill>
                  <a:schemeClr val="dk2"/>
                </a:solidFill>
                <a:latin typeface="Lato"/>
                <a:ea typeface="Lato"/>
                <a:cs typeface="Lato"/>
                <a:sym typeface="Lato"/>
              </a:defRPr>
            </a:lvl2pPr>
            <a:lvl3pPr marL="1028700" lvl="2" indent="-257175" algn="l" rtl="0">
              <a:lnSpc>
                <a:spcPct val="90000"/>
              </a:lnSpc>
              <a:spcBef>
                <a:spcPts val="375"/>
              </a:spcBef>
              <a:spcAft>
                <a:spcPts val="0"/>
              </a:spcAft>
              <a:buClr>
                <a:schemeClr val="dk2"/>
              </a:buClr>
              <a:buSzPts val="1800"/>
              <a:buFont typeface="Lato"/>
              <a:buChar char="•"/>
              <a:defRPr sz="1350">
                <a:solidFill>
                  <a:schemeClr val="dk2"/>
                </a:solidFill>
                <a:latin typeface="Lato"/>
                <a:ea typeface="Lato"/>
                <a:cs typeface="Lato"/>
                <a:sym typeface="Lato"/>
              </a:defRPr>
            </a:lvl3pPr>
            <a:lvl4pPr marL="1371600" lvl="3" indent="-257175" algn="l" rtl="0">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4pPr>
            <a:lvl5pPr marL="1714500" lvl="4" indent="-257175" algn="l" rtl="0">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5pPr>
            <a:lvl6pPr marL="2057400" lvl="5" indent="-257175" algn="l" rtl="0">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6pPr>
            <a:lvl7pPr marL="2400300" lvl="6" indent="-257175" algn="l" rtl="0">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7pPr>
            <a:lvl8pPr marL="2743200" lvl="7" indent="-257175" algn="l" rtl="0">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8pPr>
            <a:lvl9pPr marL="3086100" lvl="8" indent="-257175" algn="l" rtl="0">
              <a:lnSpc>
                <a:spcPct val="90000"/>
              </a:lnSpc>
              <a:spcBef>
                <a:spcPts val="375"/>
              </a:spcBef>
              <a:spcAft>
                <a:spcPts val="0"/>
              </a:spcAft>
              <a:buClr>
                <a:schemeClr val="dk2"/>
              </a:buClr>
              <a:buSzPts val="1800"/>
              <a:buFont typeface="Lato"/>
              <a:buChar char="•"/>
              <a:defRPr>
                <a:solidFill>
                  <a:schemeClr val="dk2"/>
                </a:solidFill>
                <a:latin typeface="Lato"/>
                <a:ea typeface="Lato"/>
                <a:cs typeface="Lato"/>
                <a:sym typeface="Lato"/>
              </a:defRPr>
            </a:lvl9pPr>
          </a:lstStyle>
          <a:p>
            <a:endParaRPr/>
          </a:p>
        </p:txBody>
      </p:sp>
      <p:pic>
        <p:nvPicPr>
          <p:cNvPr id="199" name="Google Shape;199;p27"/>
          <p:cNvPicPr preferRelativeResize="0"/>
          <p:nvPr/>
        </p:nvPicPr>
        <p:blipFill rotWithShape="1">
          <a:blip r:embed="rId4">
            <a:alphaModFix/>
          </a:blip>
          <a:srcRect/>
          <a:stretch/>
        </p:blipFill>
        <p:spPr>
          <a:xfrm>
            <a:off x="133969" y="6427676"/>
            <a:ext cx="1852199" cy="290541"/>
          </a:xfrm>
          <a:prstGeom prst="rect">
            <a:avLst/>
          </a:prstGeom>
          <a:noFill/>
          <a:ln>
            <a:noFill/>
          </a:ln>
        </p:spPr>
      </p:pic>
    </p:spTree>
    <p:extLst>
      <p:ext uri="{BB962C8B-B14F-4D97-AF65-F5344CB8AC3E}">
        <p14:creationId xmlns:p14="http://schemas.microsoft.com/office/powerpoint/2010/main" val="104731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D1D9E2"/>
        </a:solidFill>
        <a:effectLst/>
      </p:bgPr>
    </p:bg>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2">
            <a:alphaModFix/>
          </a:blip>
          <a:srcRect r="6603" b="-36686"/>
          <a:stretch/>
        </p:blipFill>
        <p:spPr>
          <a:xfrm>
            <a:off x="301816" y="868934"/>
            <a:ext cx="8540382" cy="45719"/>
          </a:xfrm>
          <a:prstGeom prst="rect">
            <a:avLst/>
          </a:prstGeom>
          <a:noFill/>
          <a:ln>
            <a:noFill/>
          </a:ln>
        </p:spPr>
      </p:pic>
      <p:sp>
        <p:nvSpPr>
          <p:cNvPr id="139" name="Google Shape;139;p19"/>
          <p:cNvSpPr txBox="1">
            <a:spLocks noGrp="1"/>
          </p:cNvSpPr>
          <p:nvPr>
            <p:ph type="title"/>
          </p:nvPr>
        </p:nvSpPr>
        <p:spPr>
          <a:xfrm>
            <a:off x="628650" y="2488688"/>
            <a:ext cx="7052400" cy="1133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193E72"/>
              </a:buClr>
              <a:buSzPts val="3600"/>
              <a:buFont typeface="Lato"/>
              <a:buNone/>
              <a:defRPr sz="3600">
                <a:solidFill>
                  <a:srgbClr val="193E7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19"/>
          <p:cNvSpPr txBox="1">
            <a:spLocks noGrp="1"/>
          </p:cNvSpPr>
          <p:nvPr>
            <p:ph type="sldNum" idx="12"/>
          </p:nvPr>
        </p:nvSpPr>
        <p:spPr>
          <a:xfrm>
            <a:off x="6457950" y="6356352"/>
            <a:ext cx="2057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rgbClr val="193E72"/>
                </a:solidFill>
                <a:latin typeface="Arial"/>
                <a:ea typeface="Arial"/>
                <a:cs typeface="Arial"/>
                <a:sym typeface="Arial"/>
              </a:defRPr>
            </a:lvl1pPr>
            <a:lvl2pPr marL="0" lvl="1" indent="0" algn="r" rtl="0">
              <a:spcBef>
                <a:spcPts val="0"/>
              </a:spcBef>
              <a:buNone/>
              <a:defRPr sz="900">
                <a:solidFill>
                  <a:srgbClr val="193E72"/>
                </a:solidFill>
                <a:latin typeface="Arial"/>
                <a:ea typeface="Arial"/>
                <a:cs typeface="Arial"/>
                <a:sym typeface="Arial"/>
              </a:defRPr>
            </a:lvl2pPr>
            <a:lvl3pPr marL="0" lvl="2" indent="0" algn="r" rtl="0">
              <a:spcBef>
                <a:spcPts val="0"/>
              </a:spcBef>
              <a:buNone/>
              <a:defRPr sz="900">
                <a:solidFill>
                  <a:srgbClr val="193E72"/>
                </a:solidFill>
                <a:latin typeface="Arial"/>
                <a:ea typeface="Arial"/>
                <a:cs typeface="Arial"/>
                <a:sym typeface="Arial"/>
              </a:defRPr>
            </a:lvl3pPr>
            <a:lvl4pPr marL="0" lvl="3" indent="0" algn="r" rtl="0">
              <a:spcBef>
                <a:spcPts val="0"/>
              </a:spcBef>
              <a:buNone/>
              <a:defRPr sz="900">
                <a:solidFill>
                  <a:srgbClr val="193E72"/>
                </a:solidFill>
                <a:latin typeface="Arial"/>
                <a:ea typeface="Arial"/>
                <a:cs typeface="Arial"/>
                <a:sym typeface="Arial"/>
              </a:defRPr>
            </a:lvl4pPr>
            <a:lvl5pPr marL="0" lvl="4" indent="0" algn="r" rtl="0">
              <a:spcBef>
                <a:spcPts val="0"/>
              </a:spcBef>
              <a:buNone/>
              <a:defRPr sz="900">
                <a:solidFill>
                  <a:srgbClr val="193E72"/>
                </a:solidFill>
                <a:latin typeface="Arial"/>
                <a:ea typeface="Arial"/>
                <a:cs typeface="Arial"/>
                <a:sym typeface="Arial"/>
              </a:defRPr>
            </a:lvl5pPr>
            <a:lvl6pPr marL="0" lvl="5" indent="0" algn="r" rtl="0">
              <a:spcBef>
                <a:spcPts val="0"/>
              </a:spcBef>
              <a:buNone/>
              <a:defRPr sz="900">
                <a:solidFill>
                  <a:srgbClr val="193E72"/>
                </a:solidFill>
                <a:latin typeface="Arial"/>
                <a:ea typeface="Arial"/>
                <a:cs typeface="Arial"/>
                <a:sym typeface="Arial"/>
              </a:defRPr>
            </a:lvl6pPr>
            <a:lvl7pPr marL="0" lvl="6" indent="0" algn="r" rtl="0">
              <a:spcBef>
                <a:spcPts val="0"/>
              </a:spcBef>
              <a:buNone/>
              <a:defRPr sz="900">
                <a:solidFill>
                  <a:srgbClr val="193E72"/>
                </a:solidFill>
                <a:latin typeface="Arial"/>
                <a:ea typeface="Arial"/>
                <a:cs typeface="Arial"/>
                <a:sym typeface="Arial"/>
              </a:defRPr>
            </a:lvl7pPr>
            <a:lvl8pPr marL="0" lvl="7" indent="0" algn="r" rtl="0">
              <a:spcBef>
                <a:spcPts val="0"/>
              </a:spcBef>
              <a:buNone/>
              <a:defRPr sz="900">
                <a:solidFill>
                  <a:srgbClr val="193E72"/>
                </a:solidFill>
                <a:latin typeface="Arial"/>
                <a:ea typeface="Arial"/>
                <a:cs typeface="Arial"/>
                <a:sym typeface="Arial"/>
              </a:defRPr>
            </a:lvl8pPr>
            <a:lvl9pPr marL="0" lvl="8" indent="0" algn="r" rtl="0">
              <a:spcBef>
                <a:spcPts val="0"/>
              </a:spcBef>
              <a:buNone/>
              <a:defRPr sz="900">
                <a:solidFill>
                  <a:srgbClr val="193E72"/>
                </a:solidFill>
                <a:latin typeface="Arial"/>
                <a:ea typeface="Arial"/>
                <a:cs typeface="Arial"/>
                <a:sym typeface="Arial"/>
              </a:defRPr>
            </a:lvl9pPr>
          </a:lstStyle>
          <a:p>
            <a:fld id="{00000000-1234-1234-1234-123412341234}" type="slidenum">
              <a:rPr lang="en-US" smtClean="0"/>
              <a:pPr/>
              <a:t>‹#›</a:t>
            </a:fld>
            <a:endParaRPr lang="en-US"/>
          </a:p>
        </p:txBody>
      </p:sp>
      <p:pic>
        <p:nvPicPr>
          <p:cNvPr id="141" name="Google Shape;141;p19" descr="Icon&#10;&#10;Description automatically generated"/>
          <p:cNvPicPr preferRelativeResize="0"/>
          <p:nvPr/>
        </p:nvPicPr>
        <p:blipFill rotWithShape="1">
          <a:blip r:embed="rId3">
            <a:alphaModFix/>
          </a:blip>
          <a:srcRect/>
          <a:stretch/>
        </p:blipFill>
        <p:spPr>
          <a:xfrm>
            <a:off x="-1" y="4476347"/>
            <a:ext cx="2330451" cy="2381653"/>
          </a:xfrm>
          <a:prstGeom prst="rect">
            <a:avLst/>
          </a:prstGeom>
          <a:noFill/>
          <a:ln>
            <a:noFill/>
          </a:ln>
        </p:spPr>
      </p:pic>
      <p:pic>
        <p:nvPicPr>
          <p:cNvPr id="142" name="Google Shape;142;p19" descr="A picture containing text, first-aid kit&#10;&#10;Description automatically generated"/>
          <p:cNvPicPr preferRelativeResize="0"/>
          <p:nvPr/>
        </p:nvPicPr>
        <p:blipFill rotWithShape="1">
          <a:blip r:embed="rId4">
            <a:alphaModFix/>
          </a:blip>
          <a:srcRect/>
          <a:stretch/>
        </p:blipFill>
        <p:spPr>
          <a:xfrm>
            <a:off x="7815263" y="1464732"/>
            <a:ext cx="922337" cy="1018792"/>
          </a:xfrm>
          <a:prstGeom prst="rect">
            <a:avLst/>
          </a:prstGeom>
          <a:noFill/>
          <a:ln>
            <a:noFill/>
          </a:ln>
        </p:spPr>
      </p:pic>
      <p:pic>
        <p:nvPicPr>
          <p:cNvPr id="143" name="Google Shape;143;p19"/>
          <p:cNvPicPr preferRelativeResize="0"/>
          <p:nvPr/>
        </p:nvPicPr>
        <p:blipFill rotWithShape="1">
          <a:blip r:embed="rId5">
            <a:alphaModFix/>
          </a:blip>
          <a:srcRect/>
          <a:stretch/>
        </p:blipFill>
        <p:spPr>
          <a:xfrm>
            <a:off x="301822" y="176242"/>
            <a:ext cx="3892161" cy="518572"/>
          </a:xfrm>
          <a:prstGeom prst="rect">
            <a:avLst/>
          </a:prstGeom>
          <a:noFill/>
          <a:ln>
            <a:noFill/>
          </a:ln>
        </p:spPr>
      </p:pic>
    </p:spTree>
    <p:extLst>
      <p:ext uri="{BB962C8B-B14F-4D97-AF65-F5344CB8AC3E}">
        <p14:creationId xmlns:p14="http://schemas.microsoft.com/office/powerpoint/2010/main" val="58318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2"/>
        </a:solidFill>
        <a:effectLst/>
      </p:bgPr>
    </p:bg>
    <p:spTree>
      <p:nvGrpSpPr>
        <p:cNvPr id="1" name="Shape 165"/>
        <p:cNvGrpSpPr/>
        <p:nvPr/>
      </p:nvGrpSpPr>
      <p:grpSpPr>
        <a:xfrm>
          <a:off x="0" y="0"/>
          <a:ext cx="0" cy="0"/>
          <a:chOff x="0" y="0"/>
          <a:chExt cx="0" cy="0"/>
        </a:xfrm>
      </p:grpSpPr>
      <p:pic>
        <p:nvPicPr>
          <p:cNvPr id="166" name="Google Shape;166;p23"/>
          <p:cNvPicPr preferRelativeResize="0"/>
          <p:nvPr/>
        </p:nvPicPr>
        <p:blipFill rotWithShape="1">
          <a:blip r:embed="rId2">
            <a:alphaModFix/>
          </a:blip>
          <a:srcRect r="6603" b="-36686"/>
          <a:stretch/>
        </p:blipFill>
        <p:spPr>
          <a:xfrm>
            <a:off x="327025" y="858110"/>
            <a:ext cx="8540382" cy="45719"/>
          </a:xfrm>
          <a:prstGeom prst="rect">
            <a:avLst/>
          </a:prstGeom>
          <a:noFill/>
          <a:ln>
            <a:noFill/>
          </a:ln>
        </p:spPr>
      </p:pic>
      <p:sp>
        <p:nvSpPr>
          <p:cNvPr id="167" name="Google Shape;167;p23"/>
          <p:cNvSpPr txBox="1">
            <a:spLocks noGrp="1"/>
          </p:cNvSpPr>
          <p:nvPr>
            <p:ph type="sldNum" idx="12"/>
          </p:nvPr>
        </p:nvSpPr>
        <p:spPr>
          <a:xfrm>
            <a:off x="6457950" y="6356352"/>
            <a:ext cx="2057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lt1"/>
                </a:solidFill>
                <a:latin typeface="Arial"/>
                <a:ea typeface="Arial"/>
                <a:cs typeface="Arial"/>
                <a:sym typeface="Arial"/>
              </a:defRPr>
            </a:lvl1pPr>
            <a:lvl2pPr marL="0" lvl="1" indent="0" algn="r" rtl="0">
              <a:spcBef>
                <a:spcPts val="0"/>
              </a:spcBef>
              <a:buNone/>
              <a:defRPr sz="900">
                <a:solidFill>
                  <a:schemeClr val="lt1"/>
                </a:solidFill>
                <a:latin typeface="Arial"/>
                <a:ea typeface="Arial"/>
                <a:cs typeface="Arial"/>
                <a:sym typeface="Arial"/>
              </a:defRPr>
            </a:lvl2pPr>
            <a:lvl3pPr marL="0" lvl="2" indent="0" algn="r" rtl="0">
              <a:spcBef>
                <a:spcPts val="0"/>
              </a:spcBef>
              <a:buNone/>
              <a:defRPr sz="900">
                <a:solidFill>
                  <a:schemeClr val="lt1"/>
                </a:solidFill>
                <a:latin typeface="Arial"/>
                <a:ea typeface="Arial"/>
                <a:cs typeface="Arial"/>
                <a:sym typeface="Arial"/>
              </a:defRPr>
            </a:lvl3pPr>
            <a:lvl4pPr marL="0" lvl="3" indent="0" algn="r" rtl="0">
              <a:spcBef>
                <a:spcPts val="0"/>
              </a:spcBef>
              <a:buNone/>
              <a:defRPr sz="900">
                <a:solidFill>
                  <a:schemeClr val="lt1"/>
                </a:solidFill>
                <a:latin typeface="Arial"/>
                <a:ea typeface="Arial"/>
                <a:cs typeface="Arial"/>
                <a:sym typeface="Arial"/>
              </a:defRPr>
            </a:lvl4pPr>
            <a:lvl5pPr marL="0" lvl="4" indent="0" algn="r" rtl="0">
              <a:spcBef>
                <a:spcPts val="0"/>
              </a:spcBef>
              <a:buNone/>
              <a:defRPr sz="900">
                <a:solidFill>
                  <a:schemeClr val="lt1"/>
                </a:solidFill>
                <a:latin typeface="Arial"/>
                <a:ea typeface="Arial"/>
                <a:cs typeface="Arial"/>
                <a:sym typeface="Arial"/>
              </a:defRPr>
            </a:lvl5pPr>
            <a:lvl6pPr marL="0" lvl="5" indent="0" algn="r" rtl="0">
              <a:spcBef>
                <a:spcPts val="0"/>
              </a:spcBef>
              <a:buNone/>
              <a:defRPr sz="900">
                <a:solidFill>
                  <a:schemeClr val="lt1"/>
                </a:solidFill>
                <a:latin typeface="Arial"/>
                <a:ea typeface="Arial"/>
                <a:cs typeface="Arial"/>
                <a:sym typeface="Arial"/>
              </a:defRPr>
            </a:lvl6pPr>
            <a:lvl7pPr marL="0" lvl="6" indent="0" algn="r" rtl="0">
              <a:spcBef>
                <a:spcPts val="0"/>
              </a:spcBef>
              <a:buNone/>
              <a:defRPr sz="900">
                <a:solidFill>
                  <a:schemeClr val="lt1"/>
                </a:solidFill>
                <a:latin typeface="Arial"/>
                <a:ea typeface="Arial"/>
                <a:cs typeface="Arial"/>
                <a:sym typeface="Arial"/>
              </a:defRPr>
            </a:lvl7pPr>
            <a:lvl8pPr marL="0" lvl="7" indent="0" algn="r" rtl="0">
              <a:spcBef>
                <a:spcPts val="0"/>
              </a:spcBef>
              <a:buNone/>
              <a:defRPr sz="900">
                <a:solidFill>
                  <a:schemeClr val="lt1"/>
                </a:solidFill>
                <a:latin typeface="Arial"/>
                <a:ea typeface="Arial"/>
                <a:cs typeface="Arial"/>
                <a:sym typeface="Arial"/>
              </a:defRPr>
            </a:lvl8pPr>
            <a:lvl9pPr marL="0" lvl="8" indent="0" algn="r" rtl="0">
              <a:spcBef>
                <a:spcPts val="0"/>
              </a:spcBef>
              <a:buNone/>
              <a:defRPr sz="900">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68" name="Google Shape;168;p23"/>
          <p:cNvSpPr txBox="1"/>
          <p:nvPr/>
        </p:nvSpPr>
        <p:spPr>
          <a:xfrm>
            <a:off x="655320" y="-538480"/>
            <a:ext cx="138600" cy="28466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69" name="Google Shape;169;p23"/>
          <p:cNvSpPr txBox="1">
            <a:spLocks noGrp="1"/>
          </p:cNvSpPr>
          <p:nvPr>
            <p:ph type="title"/>
          </p:nvPr>
        </p:nvSpPr>
        <p:spPr>
          <a:xfrm>
            <a:off x="628650" y="2488688"/>
            <a:ext cx="7052400" cy="1133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600"/>
              <a:buFont typeface="Lato"/>
              <a:buNone/>
              <a:defRPr sz="36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70" name="Google Shape;170;p23" descr="Icon, calendar&#10;&#10;Description automatically generated"/>
          <p:cNvPicPr preferRelativeResize="0"/>
          <p:nvPr/>
        </p:nvPicPr>
        <p:blipFill rotWithShape="1">
          <a:blip r:embed="rId3">
            <a:alphaModFix/>
          </a:blip>
          <a:srcRect/>
          <a:stretch/>
        </p:blipFill>
        <p:spPr>
          <a:xfrm>
            <a:off x="0" y="4563533"/>
            <a:ext cx="1676400" cy="2294467"/>
          </a:xfrm>
          <a:prstGeom prst="rect">
            <a:avLst/>
          </a:prstGeom>
          <a:noFill/>
          <a:ln>
            <a:noFill/>
          </a:ln>
        </p:spPr>
      </p:pic>
      <p:pic>
        <p:nvPicPr>
          <p:cNvPr id="171" name="Google Shape;171;p23" descr="Icon&#10;&#10;Description automatically generated"/>
          <p:cNvPicPr preferRelativeResize="0"/>
          <p:nvPr/>
        </p:nvPicPr>
        <p:blipFill rotWithShape="1">
          <a:blip r:embed="rId4">
            <a:alphaModFix/>
          </a:blip>
          <a:srcRect/>
          <a:stretch/>
        </p:blipFill>
        <p:spPr>
          <a:xfrm>
            <a:off x="7245061" y="797747"/>
            <a:ext cx="1529188" cy="2140864"/>
          </a:xfrm>
          <a:prstGeom prst="rect">
            <a:avLst/>
          </a:prstGeom>
          <a:noFill/>
          <a:ln>
            <a:noFill/>
          </a:ln>
        </p:spPr>
      </p:pic>
      <p:pic>
        <p:nvPicPr>
          <p:cNvPr id="172" name="Google Shape;172;p23"/>
          <p:cNvPicPr preferRelativeResize="0"/>
          <p:nvPr/>
        </p:nvPicPr>
        <p:blipFill rotWithShape="1">
          <a:blip r:embed="rId5">
            <a:alphaModFix/>
          </a:blip>
          <a:srcRect/>
          <a:stretch/>
        </p:blipFill>
        <p:spPr>
          <a:xfrm>
            <a:off x="327022" y="223264"/>
            <a:ext cx="3892160" cy="518192"/>
          </a:xfrm>
          <a:prstGeom prst="rect">
            <a:avLst/>
          </a:prstGeom>
          <a:noFill/>
          <a:ln>
            <a:noFill/>
          </a:ln>
        </p:spPr>
      </p:pic>
    </p:spTree>
    <p:extLst>
      <p:ext uri="{BB962C8B-B14F-4D97-AF65-F5344CB8AC3E}">
        <p14:creationId xmlns:p14="http://schemas.microsoft.com/office/powerpoint/2010/main" val="180191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28" name="Google Shape;28;p4"/>
          <p:cNvPicPr preferRelativeResize="0"/>
          <p:nvPr/>
        </p:nvPicPr>
        <p:blipFill rotWithShape="1">
          <a:blip r:embed="rId3">
            <a:alphaModFix/>
          </a:blip>
          <a:srcRect/>
          <a:stretch/>
        </p:blipFill>
        <p:spPr>
          <a:xfrm>
            <a:off x="367778" y="6432979"/>
            <a:ext cx="2508969" cy="289497"/>
          </a:xfrm>
          <a:prstGeom prst="rect">
            <a:avLst/>
          </a:prstGeom>
          <a:noFill/>
          <a:ln>
            <a:noFill/>
          </a:ln>
        </p:spPr>
      </p:pic>
      <p:sp>
        <p:nvSpPr>
          <p:cNvPr id="29" name="Google Shape;29;p4"/>
          <p:cNvSpPr txBox="1">
            <a:spLocks noGrp="1"/>
          </p:cNvSpPr>
          <p:nvPr>
            <p:ph type="title"/>
          </p:nvPr>
        </p:nvSpPr>
        <p:spPr>
          <a:xfrm>
            <a:off x="628650" y="365127"/>
            <a:ext cx="7886700" cy="87878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28650" y="1594435"/>
            <a:ext cx="7886700" cy="448509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latin typeface="Arial"/>
                <a:ea typeface="Arial"/>
                <a:cs typeface="Arial"/>
                <a:sym typeface="Arial"/>
              </a:defRPr>
            </a:lvl1pPr>
            <a:lvl2pPr marL="914400" lvl="1" indent="-355600" algn="l">
              <a:lnSpc>
                <a:spcPct val="90000"/>
              </a:lnSpc>
              <a:spcBef>
                <a:spcPts val="500"/>
              </a:spcBef>
              <a:spcAft>
                <a:spcPts val="0"/>
              </a:spcAft>
              <a:buClr>
                <a:schemeClr val="lt1"/>
              </a:buClr>
              <a:buSzPts val="2000"/>
              <a:buChar char="•"/>
              <a:defRPr sz="20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lt1"/>
              </a:buClr>
              <a:buSzPts val="1800"/>
              <a:buChar char="•"/>
              <a:defRPr sz="1800">
                <a:solidFill>
                  <a:schemeClr val="lt1"/>
                </a:solidFill>
                <a:latin typeface="Arial"/>
                <a:ea typeface="Arial"/>
                <a:cs typeface="Arial"/>
                <a:sym typeface="Arial"/>
              </a:defRPr>
            </a:lvl3pPr>
            <a:lvl4pPr marL="1828800" lvl="3"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4pPr>
            <a:lvl5pPr marL="2286000" lvl="4" indent="-342900" algn="l">
              <a:lnSpc>
                <a:spcPct val="90000"/>
              </a:lnSpc>
              <a:spcBef>
                <a:spcPts val="500"/>
              </a:spcBef>
              <a:spcAft>
                <a:spcPts val="0"/>
              </a:spcAft>
              <a:buClr>
                <a:schemeClr val="lt1"/>
              </a:buClr>
              <a:buSzPts val="1800"/>
              <a:buChar char="•"/>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t="5" r="8043" b="-142996"/>
          <a:stretch/>
        </p:blipFill>
        <p:spPr>
          <a:xfrm>
            <a:off x="367778" y="6289448"/>
            <a:ext cx="8408608" cy="457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Google Shape;35;p5"/>
          <p:cNvSpPr txBox="1">
            <a:spLocks noGrp="1"/>
          </p:cNvSpPr>
          <p:nvPr>
            <p:ph type="title"/>
          </p:nvPr>
        </p:nvSpPr>
        <p:spPr>
          <a:xfrm>
            <a:off x="604019" y="276621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5"/>
          <p:cNvPicPr preferRelativeResize="0"/>
          <p:nvPr/>
        </p:nvPicPr>
        <p:blipFill rotWithShape="1">
          <a:blip r:embed="rId3">
            <a:alphaModFix/>
          </a:blip>
          <a:srcRect t="5" r="8043" b="-142996"/>
          <a:stretch/>
        </p:blipFill>
        <p:spPr>
          <a:xfrm>
            <a:off x="343065" y="700232"/>
            <a:ext cx="8408608" cy="45719"/>
          </a:xfrm>
          <a:prstGeom prst="rect">
            <a:avLst/>
          </a:prstGeom>
          <a:noFill/>
          <a:ln>
            <a:noFill/>
          </a:ln>
        </p:spPr>
      </p:pic>
      <p:pic>
        <p:nvPicPr>
          <p:cNvPr id="37" name="Google Shape;37;p5"/>
          <p:cNvPicPr preferRelativeResize="0"/>
          <p:nvPr/>
        </p:nvPicPr>
        <p:blipFill rotWithShape="1">
          <a:blip r:embed="rId4">
            <a:alphaModFix/>
          </a:blip>
          <a:srcRect/>
          <a:stretch/>
        </p:blipFill>
        <p:spPr>
          <a:xfrm>
            <a:off x="356972" y="305407"/>
            <a:ext cx="2508969" cy="289497"/>
          </a:xfrm>
          <a:prstGeom prst="rect">
            <a:avLst/>
          </a:prstGeom>
          <a:noFill/>
          <a:ln>
            <a:noFill/>
          </a:ln>
        </p:spPr>
      </p:pic>
      <p:pic>
        <p:nvPicPr>
          <p:cNvPr id="38" name="Google Shape;38;p5"/>
          <p:cNvPicPr preferRelativeResize="0"/>
          <p:nvPr/>
        </p:nvPicPr>
        <p:blipFill rotWithShape="1">
          <a:blip r:embed="rId5">
            <a:alphaModFix/>
          </a:blip>
          <a:srcRect l="8151" b="33143"/>
          <a:stretch/>
        </p:blipFill>
        <p:spPr>
          <a:xfrm>
            <a:off x="1" y="4855986"/>
            <a:ext cx="2603156" cy="2002015"/>
          </a:xfrm>
          <a:prstGeom prst="rect">
            <a:avLst/>
          </a:prstGeom>
          <a:noFill/>
          <a:ln>
            <a:noFill/>
          </a:ln>
        </p:spPr>
      </p:pic>
      <p:pic>
        <p:nvPicPr>
          <p:cNvPr id="39" name="Google Shape;39;p5"/>
          <p:cNvPicPr preferRelativeResize="0"/>
          <p:nvPr/>
        </p:nvPicPr>
        <p:blipFill rotWithShape="1">
          <a:blip r:embed="rId6">
            <a:alphaModFix/>
          </a:blip>
          <a:srcRect/>
          <a:stretch/>
        </p:blipFill>
        <p:spPr>
          <a:xfrm>
            <a:off x="7724201" y="1297901"/>
            <a:ext cx="857053" cy="687526"/>
          </a:xfrm>
          <a:prstGeom prst="rect">
            <a:avLst/>
          </a:prstGeom>
          <a:noFill/>
          <a:ln>
            <a:noFill/>
          </a:ln>
        </p:spPr>
      </p:pic>
      <p:sp>
        <p:nvSpPr>
          <p:cNvPr id="40" name="Google Shape;4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43" name="Google Shape;43;p6"/>
          <p:cNvSpPr txBox="1">
            <a:spLocks noGrp="1"/>
          </p:cNvSpPr>
          <p:nvPr>
            <p:ph type="title"/>
          </p:nvPr>
        </p:nvSpPr>
        <p:spPr>
          <a:xfrm>
            <a:off x="604019" y="276621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6"/>
          <p:cNvPicPr preferRelativeResize="0"/>
          <p:nvPr/>
        </p:nvPicPr>
        <p:blipFill rotWithShape="1">
          <a:blip r:embed="rId3">
            <a:alphaModFix/>
          </a:blip>
          <a:srcRect t="5" r="8043" b="-142996"/>
          <a:stretch/>
        </p:blipFill>
        <p:spPr>
          <a:xfrm>
            <a:off x="343065" y="700232"/>
            <a:ext cx="8408608" cy="45719"/>
          </a:xfrm>
          <a:prstGeom prst="rect">
            <a:avLst/>
          </a:prstGeom>
          <a:noFill/>
          <a:ln>
            <a:noFill/>
          </a:ln>
        </p:spPr>
      </p:pic>
      <p:pic>
        <p:nvPicPr>
          <p:cNvPr id="45" name="Google Shape;45;p6"/>
          <p:cNvPicPr preferRelativeResize="0"/>
          <p:nvPr/>
        </p:nvPicPr>
        <p:blipFill rotWithShape="1">
          <a:blip r:embed="rId4">
            <a:alphaModFix/>
          </a:blip>
          <a:srcRect/>
          <a:stretch/>
        </p:blipFill>
        <p:spPr>
          <a:xfrm>
            <a:off x="356972" y="305407"/>
            <a:ext cx="2508969" cy="289497"/>
          </a:xfrm>
          <a:prstGeom prst="rect">
            <a:avLst/>
          </a:prstGeom>
          <a:noFill/>
          <a:ln>
            <a:noFill/>
          </a:ln>
        </p:spPr>
      </p:pic>
      <p:pic>
        <p:nvPicPr>
          <p:cNvPr id="46" name="Google Shape;46;p6"/>
          <p:cNvPicPr preferRelativeResize="0"/>
          <p:nvPr/>
        </p:nvPicPr>
        <p:blipFill rotWithShape="1">
          <a:blip r:embed="rId5">
            <a:alphaModFix/>
          </a:blip>
          <a:srcRect l="24255" b="21459"/>
          <a:stretch/>
        </p:blipFill>
        <p:spPr>
          <a:xfrm>
            <a:off x="0" y="4697078"/>
            <a:ext cx="2113280" cy="2160921"/>
          </a:xfrm>
          <a:prstGeom prst="rect">
            <a:avLst/>
          </a:prstGeom>
          <a:noFill/>
          <a:ln>
            <a:noFill/>
          </a:ln>
        </p:spPr>
      </p:pic>
      <p:pic>
        <p:nvPicPr>
          <p:cNvPr id="47" name="Google Shape;47;p6"/>
          <p:cNvPicPr preferRelativeResize="0"/>
          <p:nvPr/>
        </p:nvPicPr>
        <p:blipFill rotWithShape="1">
          <a:blip r:embed="rId6">
            <a:alphaModFix/>
          </a:blip>
          <a:srcRect/>
          <a:stretch/>
        </p:blipFill>
        <p:spPr>
          <a:xfrm rot="1782855">
            <a:off x="7583610" y="1466170"/>
            <a:ext cx="927164" cy="463582"/>
          </a:xfrm>
          <a:prstGeom prst="rect">
            <a:avLst/>
          </a:prstGeom>
          <a:noFill/>
          <a:ln>
            <a:noFill/>
          </a:ln>
        </p:spPr>
      </p:pic>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7"/>
          <p:cNvSpPr txBox="1">
            <a:spLocks noGrp="1"/>
          </p:cNvSpPr>
          <p:nvPr>
            <p:ph type="title"/>
          </p:nvPr>
        </p:nvSpPr>
        <p:spPr>
          <a:xfrm>
            <a:off x="604019" y="276621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7"/>
          <p:cNvPicPr preferRelativeResize="0"/>
          <p:nvPr/>
        </p:nvPicPr>
        <p:blipFill rotWithShape="1">
          <a:blip r:embed="rId3">
            <a:alphaModFix/>
          </a:blip>
          <a:srcRect t="5" r="8043" b="-142996"/>
          <a:stretch/>
        </p:blipFill>
        <p:spPr>
          <a:xfrm>
            <a:off x="343065" y="700232"/>
            <a:ext cx="8408608" cy="45719"/>
          </a:xfrm>
          <a:prstGeom prst="rect">
            <a:avLst/>
          </a:prstGeom>
          <a:noFill/>
          <a:ln>
            <a:noFill/>
          </a:ln>
        </p:spPr>
      </p:pic>
      <p:pic>
        <p:nvPicPr>
          <p:cNvPr id="53" name="Google Shape;53;p7"/>
          <p:cNvPicPr preferRelativeResize="0"/>
          <p:nvPr/>
        </p:nvPicPr>
        <p:blipFill rotWithShape="1">
          <a:blip r:embed="rId4">
            <a:alphaModFix/>
          </a:blip>
          <a:srcRect/>
          <a:stretch/>
        </p:blipFill>
        <p:spPr>
          <a:xfrm>
            <a:off x="356972" y="305407"/>
            <a:ext cx="2508969" cy="289497"/>
          </a:xfrm>
          <a:prstGeom prst="rect">
            <a:avLst/>
          </a:prstGeom>
          <a:noFill/>
          <a:ln>
            <a:noFill/>
          </a:ln>
        </p:spPr>
      </p:pic>
      <p:pic>
        <p:nvPicPr>
          <p:cNvPr id="54" name="Google Shape;54;p7"/>
          <p:cNvPicPr preferRelativeResize="0"/>
          <p:nvPr/>
        </p:nvPicPr>
        <p:blipFill rotWithShape="1">
          <a:blip r:embed="rId5">
            <a:alphaModFix/>
          </a:blip>
          <a:srcRect/>
          <a:stretch/>
        </p:blipFill>
        <p:spPr>
          <a:xfrm>
            <a:off x="0" y="5578154"/>
            <a:ext cx="1925862" cy="1279845"/>
          </a:xfrm>
          <a:prstGeom prst="rect">
            <a:avLst/>
          </a:prstGeom>
          <a:noFill/>
          <a:ln>
            <a:noFill/>
          </a:ln>
        </p:spPr>
      </p:pic>
      <p:pic>
        <p:nvPicPr>
          <p:cNvPr id="55" name="Google Shape;55;p7"/>
          <p:cNvPicPr preferRelativeResize="0"/>
          <p:nvPr/>
        </p:nvPicPr>
        <p:blipFill rotWithShape="1">
          <a:blip r:embed="rId6">
            <a:alphaModFix/>
          </a:blip>
          <a:srcRect/>
          <a:stretch/>
        </p:blipFill>
        <p:spPr>
          <a:xfrm rot="1927307">
            <a:off x="7740197" y="1339309"/>
            <a:ext cx="915791" cy="457896"/>
          </a:xfrm>
          <a:prstGeom prst="rect">
            <a:avLst/>
          </a:prstGeom>
          <a:noFill/>
          <a:ln>
            <a:noFill/>
          </a:ln>
        </p:spPr>
      </p:pic>
      <p:sp>
        <p:nvSpPr>
          <p:cNvPr id="56" name="Google Shape;5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9" name="Google Shape;59;p8"/>
          <p:cNvSpPr txBox="1">
            <a:spLocks noGrp="1"/>
          </p:cNvSpPr>
          <p:nvPr>
            <p:ph type="title"/>
          </p:nvPr>
        </p:nvSpPr>
        <p:spPr>
          <a:xfrm>
            <a:off x="604019" y="276621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8"/>
          <p:cNvPicPr preferRelativeResize="0"/>
          <p:nvPr/>
        </p:nvPicPr>
        <p:blipFill rotWithShape="1">
          <a:blip r:embed="rId3">
            <a:alphaModFix/>
          </a:blip>
          <a:srcRect t="5" r="8043" b="-142996"/>
          <a:stretch/>
        </p:blipFill>
        <p:spPr>
          <a:xfrm>
            <a:off x="343065" y="700232"/>
            <a:ext cx="8408608" cy="45719"/>
          </a:xfrm>
          <a:prstGeom prst="rect">
            <a:avLst/>
          </a:prstGeom>
          <a:noFill/>
          <a:ln>
            <a:noFill/>
          </a:ln>
        </p:spPr>
      </p:pic>
      <p:pic>
        <p:nvPicPr>
          <p:cNvPr id="61" name="Google Shape;61;p8"/>
          <p:cNvPicPr preferRelativeResize="0"/>
          <p:nvPr/>
        </p:nvPicPr>
        <p:blipFill rotWithShape="1">
          <a:blip r:embed="rId4">
            <a:alphaModFix/>
          </a:blip>
          <a:srcRect l="34054" b="22345"/>
          <a:stretch/>
        </p:blipFill>
        <p:spPr>
          <a:xfrm>
            <a:off x="0" y="5147132"/>
            <a:ext cx="1452880" cy="1710867"/>
          </a:xfrm>
          <a:prstGeom prst="rect">
            <a:avLst/>
          </a:prstGeom>
          <a:noFill/>
          <a:ln>
            <a:noFill/>
          </a:ln>
        </p:spPr>
      </p:pic>
      <p:pic>
        <p:nvPicPr>
          <p:cNvPr id="62" name="Google Shape;62;p8"/>
          <p:cNvPicPr preferRelativeResize="0"/>
          <p:nvPr/>
        </p:nvPicPr>
        <p:blipFill rotWithShape="1">
          <a:blip r:embed="rId5">
            <a:alphaModFix/>
          </a:blip>
          <a:srcRect/>
          <a:stretch/>
        </p:blipFill>
        <p:spPr>
          <a:xfrm rot="-5400000">
            <a:off x="7703184" y="1455660"/>
            <a:ext cx="1198273" cy="898705"/>
          </a:xfrm>
          <a:prstGeom prst="rect">
            <a:avLst/>
          </a:prstGeom>
          <a:noFill/>
          <a:ln>
            <a:noFill/>
          </a:ln>
        </p:spPr>
      </p:pic>
      <p:sp>
        <p:nvSpPr>
          <p:cNvPr id="63" name="Google Shape;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8"/>
          <p:cNvPicPr preferRelativeResize="0"/>
          <p:nvPr/>
        </p:nvPicPr>
        <p:blipFill rotWithShape="1">
          <a:blip r:embed="rId6">
            <a:alphaModFix/>
          </a:blip>
          <a:srcRect/>
          <a:stretch/>
        </p:blipFill>
        <p:spPr>
          <a:xfrm>
            <a:off x="356972" y="305407"/>
            <a:ext cx="2508969" cy="2894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 name="Google Shape;67;p9"/>
          <p:cNvSpPr txBox="1">
            <a:spLocks noGrp="1"/>
          </p:cNvSpPr>
          <p:nvPr>
            <p:ph type="title"/>
          </p:nvPr>
        </p:nvSpPr>
        <p:spPr>
          <a:xfrm>
            <a:off x="604019" y="276621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9"/>
          <p:cNvPicPr preferRelativeResize="0"/>
          <p:nvPr/>
        </p:nvPicPr>
        <p:blipFill rotWithShape="1">
          <a:blip r:embed="rId3">
            <a:alphaModFix/>
          </a:blip>
          <a:srcRect t="5" r="8043" b="-142996"/>
          <a:stretch/>
        </p:blipFill>
        <p:spPr>
          <a:xfrm>
            <a:off x="343065" y="700232"/>
            <a:ext cx="8408608" cy="45719"/>
          </a:xfrm>
          <a:prstGeom prst="rect">
            <a:avLst/>
          </a:prstGeom>
          <a:noFill/>
          <a:ln>
            <a:noFill/>
          </a:ln>
        </p:spPr>
      </p:pic>
      <p:pic>
        <p:nvPicPr>
          <p:cNvPr id="69" name="Google Shape;69;p9"/>
          <p:cNvPicPr preferRelativeResize="0"/>
          <p:nvPr/>
        </p:nvPicPr>
        <p:blipFill rotWithShape="1">
          <a:blip r:embed="rId4">
            <a:alphaModFix/>
          </a:blip>
          <a:srcRect/>
          <a:stretch/>
        </p:blipFill>
        <p:spPr>
          <a:xfrm>
            <a:off x="356972" y="305407"/>
            <a:ext cx="2508969" cy="289497"/>
          </a:xfrm>
          <a:prstGeom prst="rect">
            <a:avLst/>
          </a:prstGeom>
          <a:noFill/>
          <a:ln>
            <a:noFill/>
          </a:ln>
        </p:spPr>
      </p:pic>
      <p:pic>
        <p:nvPicPr>
          <p:cNvPr id="70" name="Google Shape;70;p9"/>
          <p:cNvPicPr preferRelativeResize="0"/>
          <p:nvPr/>
        </p:nvPicPr>
        <p:blipFill rotWithShape="1">
          <a:blip r:embed="rId5">
            <a:alphaModFix/>
          </a:blip>
          <a:srcRect l="8151" b="33143"/>
          <a:stretch/>
        </p:blipFill>
        <p:spPr>
          <a:xfrm>
            <a:off x="1" y="4855986"/>
            <a:ext cx="2603156" cy="2002015"/>
          </a:xfrm>
          <a:prstGeom prst="rect">
            <a:avLst/>
          </a:prstGeom>
          <a:noFill/>
          <a:ln>
            <a:noFill/>
          </a:ln>
        </p:spPr>
      </p:pic>
      <p:pic>
        <p:nvPicPr>
          <p:cNvPr id="71" name="Google Shape;71;p9"/>
          <p:cNvPicPr preferRelativeResize="0"/>
          <p:nvPr/>
        </p:nvPicPr>
        <p:blipFill rotWithShape="1">
          <a:blip r:embed="rId6">
            <a:alphaModFix/>
          </a:blip>
          <a:srcRect/>
          <a:stretch/>
        </p:blipFill>
        <p:spPr>
          <a:xfrm rot="-9311719">
            <a:off x="7508298" y="999080"/>
            <a:ext cx="1076711" cy="1031308"/>
          </a:xfrm>
          <a:prstGeom prst="rect">
            <a:avLst/>
          </a:prstGeom>
          <a:noFill/>
          <a:ln>
            <a:noFill/>
          </a:ln>
        </p:spPr>
      </p:pic>
      <p:sp>
        <p:nvSpPr>
          <p:cNvPr id="72" name="Google Shape;7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wo Content">
  <p:cSld name="5_Two Content">
    <p:spTree>
      <p:nvGrpSpPr>
        <p:cNvPr id="1" name="Shape 73"/>
        <p:cNvGrpSpPr/>
        <p:nvPr/>
      </p:nvGrpSpPr>
      <p:grpSpPr>
        <a:xfrm>
          <a:off x="0" y="0"/>
          <a:ext cx="0" cy="0"/>
          <a:chOff x="0" y="0"/>
          <a:chExt cx="0" cy="0"/>
        </a:xfrm>
      </p:grpSpPr>
      <p:pic>
        <p:nvPicPr>
          <p:cNvPr id="74" name="Google Shape;74;p1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5" name="Google Shape;75;p10"/>
          <p:cNvSpPr txBox="1">
            <a:spLocks noGrp="1"/>
          </p:cNvSpPr>
          <p:nvPr>
            <p:ph type="title"/>
          </p:nvPr>
        </p:nvSpPr>
        <p:spPr>
          <a:xfrm>
            <a:off x="604019" y="276621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10"/>
          <p:cNvPicPr preferRelativeResize="0"/>
          <p:nvPr/>
        </p:nvPicPr>
        <p:blipFill rotWithShape="1">
          <a:blip r:embed="rId3">
            <a:alphaModFix/>
          </a:blip>
          <a:srcRect t="5" r="8043" b="-142996"/>
          <a:stretch/>
        </p:blipFill>
        <p:spPr>
          <a:xfrm>
            <a:off x="343065" y="700232"/>
            <a:ext cx="8408608" cy="45719"/>
          </a:xfrm>
          <a:prstGeom prst="rect">
            <a:avLst/>
          </a:prstGeom>
          <a:noFill/>
          <a:ln>
            <a:noFill/>
          </a:ln>
        </p:spPr>
      </p:pic>
      <p:pic>
        <p:nvPicPr>
          <p:cNvPr id="77" name="Google Shape;77;p10"/>
          <p:cNvPicPr preferRelativeResize="0"/>
          <p:nvPr/>
        </p:nvPicPr>
        <p:blipFill rotWithShape="1">
          <a:blip r:embed="rId4">
            <a:alphaModFix/>
          </a:blip>
          <a:srcRect/>
          <a:stretch/>
        </p:blipFill>
        <p:spPr>
          <a:xfrm>
            <a:off x="356972" y="305406"/>
            <a:ext cx="2508969" cy="289497"/>
          </a:xfrm>
          <a:prstGeom prst="rect">
            <a:avLst/>
          </a:prstGeom>
          <a:noFill/>
          <a:ln>
            <a:noFill/>
          </a:ln>
        </p:spPr>
      </p:pic>
      <p:pic>
        <p:nvPicPr>
          <p:cNvPr id="78" name="Google Shape;78;p10"/>
          <p:cNvPicPr preferRelativeResize="0"/>
          <p:nvPr/>
        </p:nvPicPr>
        <p:blipFill rotWithShape="1">
          <a:blip r:embed="rId5">
            <a:alphaModFix/>
          </a:blip>
          <a:srcRect l="35446" b="23513"/>
          <a:stretch/>
        </p:blipFill>
        <p:spPr>
          <a:xfrm>
            <a:off x="0" y="5139116"/>
            <a:ext cx="1450731" cy="1718884"/>
          </a:xfrm>
          <a:prstGeom prst="rect">
            <a:avLst/>
          </a:prstGeom>
          <a:noFill/>
          <a:ln>
            <a:noFill/>
          </a:ln>
        </p:spPr>
      </p:pic>
      <p:pic>
        <p:nvPicPr>
          <p:cNvPr id="79" name="Google Shape;79;p10"/>
          <p:cNvPicPr preferRelativeResize="0"/>
          <p:nvPr/>
        </p:nvPicPr>
        <p:blipFill rotWithShape="1">
          <a:blip r:embed="rId6">
            <a:alphaModFix/>
          </a:blip>
          <a:srcRect/>
          <a:stretch/>
        </p:blipFill>
        <p:spPr>
          <a:xfrm rot="-5400000">
            <a:off x="7618363" y="1245088"/>
            <a:ext cx="1351700" cy="1013775"/>
          </a:xfrm>
          <a:prstGeom prst="rect">
            <a:avLst/>
          </a:prstGeom>
          <a:noFill/>
          <a:ln>
            <a:noFill/>
          </a:ln>
        </p:spPr>
      </p:pic>
      <p:sp>
        <p:nvSpPr>
          <p:cNvPr id="80" name="Google Shape;8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81"/>
        <p:cNvGrpSpPr/>
        <p:nvPr/>
      </p:nvGrpSpPr>
      <p:grpSpPr>
        <a:xfrm>
          <a:off x="0" y="0"/>
          <a:ext cx="0" cy="0"/>
          <a:chOff x="0" y="0"/>
          <a:chExt cx="0" cy="0"/>
        </a:xfrm>
      </p:grpSpPr>
      <p:sp>
        <p:nvSpPr>
          <p:cNvPr id="82" name="Google Shape;82;p11"/>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4" name="Google Shape;84;p1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nihr.ac.uk/prc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ctrTitle"/>
          </p:nvPr>
        </p:nvSpPr>
        <p:spPr>
          <a:xfrm>
            <a:off x="1143000" y="2826557"/>
            <a:ext cx="6858000" cy="897900"/>
          </a:xfrm>
          <a:prstGeom prst="rect">
            <a:avLst/>
          </a:prstGeom>
          <a:noFill/>
          <a:ln>
            <a:noFill/>
          </a:ln>
        </p:spPr>
        <p:txBody>
          <a:bodyPr spcFirstLastPara="1" wrap="square" lIns="68575" tIns="34275" rIns="68575" bIns="34275" anchor="b" anchorCtr="0">
            <a:noAutofit/>
          </a:bodyPr>
          <a:lstStyle/>
          <a:p>
            <a:pPr>
              <a:buSzPts val="3400"/>
            </a:pPr>
            <a:r>
              <a:rPr lang="en-US" sz="3400"/>
              <a:t>NIHR Clinical Research Network</a:t>
            </a:r>
            <a:endParaRPr/>
          </a:p>
        </p:txBody>
      </p:sp>
      <p:sp>
        <p:nvSpPr>
          <p:cNvPr id="191" name="Google Shape;191;p26"/>
          <p:cNvSpPr txBox="1">
            <a:spLocks noGrp="1"/>
          </p:cNvSpPr>
          <p:nvPr>
            <p:ph type="subTitle" idx="1"/>
          </p:nvPr>
        </p:nvSpPr>
        <p:spPr>
          <a:xfrm>
            <a:off x="1395248" y="4191657"/>
            <a:ext cx="6353400" cy="837600"/>
          </a:xfrm>
          <a:prstGeom prst="rect">
            <a:avLst/>
          </a:prstGeom>
          <a:noFill/>
          <a:ln>
            <a:noFill/>
          </a:ln>
        </p:spPr>
        <p:txBody>
          <a:bodyPr spcFirstLastPara="1" wrap="square" lIns="68575" tIns="34275" rIns="68575" bIns="34275" anchor="t" anchorCtr="0">
            <a:noAutofit/>
          </a:bodyPr>
          <a:lstStyle/>
          <a:p>
            <a:pPr marL="0" indent="0">
              <a:spcBef>
                <a:spcPts val="800"/>
              </a:spcBef>
              <a:buSzPts val="1800"/>
            </a:pPr>
            <a:r>
              <a:rPr lang="en-GB" dirty="0"/>
              <a:t>Nick Lemoine</a:t>
            </a:r>
            <a:endParaRPr dirty="0"/>
          </a:p>
          <a:p>
            <a:pPr marL="0" indent="0">
              <a:spcBef>
                <a:spcPts val="800"/>
              </a:spcBef>
              <a:buSzPts val="1800"/>
            </a:pPr>
            <a:r>
              <a:rPr lang="en-US" dirty="0"/>
              <a:t>Head of Medical Directorate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29606" y="1131094"/>
            <a:ext cx="5465475" cy="649125"/>
          </a:xfrm>
          <a:prstGeom prst="rect">
            <a:avLst/>
          </a:prstGeom>
          <a:no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Clr>
                <a:srgbClr val="193E72"/>
              </a:buClr>
              <a:buSzPts val="3200"/>
              <a:buFont typeface="Lato"/>
              <a:buNone/>
            </a:pPr>
            <a:r>
              <a:rPr lang="en-US"/>
              <a:t>NIHR UPH Review Group Membership </a:t>
            </a:r>
            <a:endParaRPr/>
          </a:p>
        </p:txBody>
      </p:sp>
      <p:sp>
        <p:nvSpPr>
          <p:cNvPr id="102" name="Google Shape;102;p2"/>
          <p:cNvSpPr txBox="1">
            <a:spLocks noGrp="1"/>
          </p:cNvSpPr>
          <p:nvPr>
            <p:ph type="body" idx="1"/>
          </p:nvPr>
        </p:nvSpPr>
        <p:spPr>
          <a:xfrm>
            <a:off x="210619" y="1780200"/>
            <a:ext cx="5692725" cy="3703275"/>
          </a:xfrm>
          <a:prstGeom prst="rect">
            <a:avLst/>
          </a:prstGeom>
          <a:noFill/>
          <a:ln>
            <a:noFill/>
          </a:ln>
        </p:spPr>
        <p:txBody>
          <a:bodyPr spcFirstLastPara="1" wrap="square" lIns="68550" tIns="34275" rIns="68550" bIns="34275" anchor="t" anchorCtr="0">
            <a:noAutofit/>
          </a:bodyPr>
          <a:lstStyle/>
          <a:p>
            <a:pPr marL="342900" lvl="0" indent="-257175" algn="l" rtl="0">
              <a:lnSpc>
                <a:spcPct val="100000"/>
              </a:lnSpc>
              <a:spcBef>
                <a:spcPts val="0"/>
              </a:spcBef>
              <a:spcAft>
                <a:spcPts val="0"/>
              </a:spcAft>
              <a:buClr>
                <a:srgbClr val="193E72"/>
              </a:buClr>
              <a:buSzPts val="1800"/>
              <a:buChar char="•"/>
            </a:pPr>
            <a:r>
              <a:rPr lang="en-US" sz="1350" b="1">
                <a:solidFill>
                  <a:srgbClr val="193E72"/>
                </a:solidFill>
              </a:rPr>
              <a:t>National Specialty Leads &amp; Specialty Representatives:</a:t>
            </a:r>
            <a:endParaRPr sz="1350" b="1">
              <a:solidFill>
                <a:srgbClr val="193E72"/>
              </a:solidFill>
            </a:endParaRPr>
          </a:p>
          <a:p>
            <a:pPr marL="342900" lvl="0" indent="0" algn="l" rtl="0">
              <a:lnSpc>
                <a:spcPct val="100000"/>
              </a:lnSpc>
              <a:spcBef>
                <a:spcPts val="750"/>
              </a:spcBef>
              <a:spcAft>
                <a:spcPts val="0"/>
              </a:spcAft>
              <a:buSzPts val="2400"/>
              <a:buNone/>
            </a:pPr>
            <a:r>
              <a:rPr lang="en-US" sz="1350">
                <a:solidFill>
                  <a:srgbClr val="193E72"/>
                </a:solidFill>
              </a:rPr>
              <a:t>Trauma &amp; Emergency care, Critical care, Children, Respiratory, Primary Care, Infection, Reproductive Health and Childbirth, Ageing, Rheumatology, Musculoskeletal, Public Health, Social Care</a:t>
            </a:r>
            <a:endParaRPr sz="1350">
              <a:solidFill>
                <a:srgbClr val="193E72"/>
              </a:solidFill>
            </a:endParaRPr>
          </a:p>
          <a:p>
            <a:pPr marL="342900" lvl="0" indent="0" algn="l" rtl="0">
              <a:lnSpc>
                <a:spcPct val="100000"/>
              </a:lnSpc>
              <a:spcBef>
                <a:spcPts val="750"/>
              </a:spcBef>
              <a:spcAft>
                <a:spcPts val="0"/>
              </a:spcAft>
              <a:buSzPts val="2400"/>
              <a:buNone/>
            </a:pPr>
            <a:r>
              <a:rPr lang="en-US" sz="1350">
                <a:solidFill>
                  <a:srgbClr val="193E72"/>
                </a:solidFill>
              </a:rPr>
              <a:t>Plus additional specialty reviewers as needed</a:t>
            </a:r>
            <a:endParaRPr sz="1350">
              <a:solidFill>
                <a:srgbClr val="193E72"/>
              </a:solidFill>
            </a:endParaRPr>
          </a:p>
          <a:p>
            <a:pPr marL="342900" lvl="0" indent="-257175" algn="l" rtl="0">
              <a:lnSpc>
                <a:spcPct val="100000"/>
              </a:lnSpc>
              <a:spcBef>
                <a:spcPts val="750"/>
              </a:spcBef>
              <a:spcAft>
                <a:spcPts val="0"/>
              </a:spcAft>
              <a:buClr>
                <a:srgbClr val="193E72"/>
              </a:buClr>
              <a:buSzPts val="1800"/>
              <a:buChar char="•"/>
            </a:pPr>
            <a:r>
              <a:rPr lang="en-US" sz="1350" b="1">
                <a:solidFill>
                  <a:srgbClr val="193E72"/>
                </a:solidFill>
              </a:rPr>
              <a:t>Other NIHR: </a:t>
            </a:r>
            <a:r>
              <a:rPr lang="en-US" sz="1350">
                <a:solidFill>
                  <a:srgbClr val="193E72"/>
                </a:solidFill>
              </a:rPr>
              <a:t>MIC, rTRC, BRC</a:t>
            </a:r>
            <a:endParaRPr sz="1350">
              <a:solidFill>
                <a:srgbClr val="193E72"/>
              </a:solidFill>
            </a:endParaRPr>
          </a:p>
          <a:p>
            <a:pPr marL="342900" lvl="0" indent="-257175" algn="l" rtl="0">
              <a:lnSpc>
                <a:spcPct val="100000"/>
              </a:lnSpc>
              <a:spcBef>
                <a:spcPts val="750"/>
              </a:spcBef>
              <a:spcAft>
                <a:spcPts val="0"/>
              </a:spcAft>
              <a:buClr>
                <a:srgbClr val="193E72"/>
              </a:buClr>
              <a:buSzPts val="1800"/>
              <a:buChar char="•"/>
            </a:pPr>
            <a:r>
              <a:rPr lang="en-US" sz="1350" b="1">
                <a:solidFill>
                  <a:srgbClr val="193E72"/>
                </a:solidFill>
              </a:rPr>
              <a:t>UKCRC Clinical Trials Network: </a:t>
            </a:r>
            <a:r>
              <a:rPr lang="en-US" sz="1350">
                <a:solidFill>
                  <a:srgbClr val="193E72"/>
                </a:solidFill>
              </a:rPr>
              <a:t>CTUs</a:t>
            </a:r>
            <a:endParaRPr sz="1350">
              <a:solidFill>
                <a:srgbClr val="193E72"/>
              </a:solidFill>
            </a:endParaRPr>
          </a:p>
          <a:p>
            <a:pPr marL="342900" lvl="0" indent="-257175" algn="l" rtl="0">
              <a:lnSpc>
                <a:spcPct val="100000"/>
              </a:lnSpc>
              <a:spcBef>
                <a:spcPts val="750"/>
              </a:spcBef>
              <a:spcAft>
                <a:spcPts val="0"/>
              </a:spcAft>
              <a:buClr>
                <a:srgbClr val="193E72"/>
              </a:buClr>
              <a:buSzPts val="1800"/>
              <a:buChar char="•"/>
            </a:pPr>
            <a:r>
              <a:rPr lang="en-US" sz="1350" b="1">
                <a:solidFill>
                  <a:srgbClr val="193E72"/>
                </a:solidFill>
              </a:rPr>
              <a:t>Devolved Authorities: </a:t>
            </a:r>
            <a:r>
              <a:rPr lang="en-US" sz="1350">
                <a:solidFill>
                  <a:srgbClr val="193E72"/>
                </a:solidFill>
              </a:rPr>
              <a:t> Specialty representatives &amp; Research Delivery</a:t>
            </a:r>
            <a:endParaRPr sz="1350">
              <a:solidFill>
                <a:srgbClr val="193E72"/>
              </a:solidFill>
            </a:endParaRPr>
          </a:p>
          <a:p>
            <a:pPr marL="342900" lvl="0" indent="-257175" algn="l" rtl="0">
              <a:lnSpc>
                <a:spcPct val="100000"/>
              </a:lnSpc>
              <a:spcBef>
                <a:spcPts val="750"/>
              </a:spcBef>
              <a:spcAft>
                <a:spcPts val="0"/>
              </a:spcAft>
              <a:buClr>
                <a:srgbClr val="193E72"/>
              </a:buClr>
              <a:buSzPts val="1800"/>
              <a:buChar char="•"/>
            </a:pPr>
            <a:r>
              <a:rPr lang="en-US" sz="1350" b="1">
                <a:solidFill>
                  <a:srgbClr val="193E72"/>
                </a:solidFill>
              </a:rPr>
              <a:t>CRNCC Directorates: </a:t>
            </a:r>
            <a:r>
              <a:rPr lang="en-US" sz="1350">
                <a:solidFill>
                  <a:srgbClr val="193E72"/>
                </a:solidFill>
              </a:rPr>
              <a:t>Medical, BDM, RDD, PPIE</a:t>
            </a:r>
            <a:endParaRPr sz="1350">
              <a:solidFill>
                <a:srgbClr val="193E72"/>
              </a:solidFill>
            </a:endParaRPr>
          </a:p>
          <a:p>
            <a:pPr marL="342900" lvl="0" indent="-257175" algn="l" rtl="0">
              <a:lnSpc>
                <a:spcPct val="100000"/>
              </a:lnSpc>
              <a:spcBef>
                <a:spcPts val="750"/>
              </a:spcBef>
              <a:spcAft>
                <a:spcPts val="0"/>
              </a:spcAft>
              <a:buClr>
                <a:srgbClr val="193E72"/>
              </a:buClr>
              <a:buSzPts val="1800"/>
              <a:buChar char="•"/>
            </a:pPr>
            <a:r>
              <a:rPr lang="en-US" sz="1350" b="1">
                <a:solidFill>
                  <a:srgbClr val="193E72"/>
                </a:solidFill>
              </a:rPr>
              <a:t>Patient and Public representatives</a:t>
            </a:r>
            <a:endParaRPr sz="1350" b="1">
              <a:solidFill>
                <a:srgbClr val="193E72"/>
              </a:solidFill>
            </a:endParaRPr>
          </a:p>
          <a:p>
            <a:pPr marL="342900" lvl="0" indent="-257175" algn="l" rtl="0">
              <a:lnSpc>
                <a:spcPct val="100000"/>
              </a:lnSpc>
              <a:spcBef>
                <a:spcPts val="750"/>
              </a:spcBef>
              <a:spcAft>
                <a:spcPts val="0"/>
              </a:spcAft>
              <a:buClr>
                <a:srgbClr val="193E72"/>
              </a:buClr>
              <a:buSzPts val="1800"/>
              <a:buChar char="•"/>
            </a:pPr>
            <a:r>
              <a:rPr lang="en-US" sz="1350" b="1">
                <a:solidFill>
                  <a:srgbClr val="193E72"/>
                </a:solidFill>
              </a:rPr>
              <a:t>Government bodies: </a:t>
            </a:r>
            <a:r>
              <a:rPr lang="en-US" sz="1350">
                <a:solidFill>
                  <a:srgbClr val="193E72"/>
                </a:solidFill>
              </a:rPr>
              <a:t>NHSE, PHE, DHSC</a:t>
            </a:r>
            <a:endParaRPr sz="1350">
              <a:solidFill>
                <a:srgbClr val="193E72"/>
              </a:solidFill>
            </a:endParaRPr>
          </a:p>
          <a:p>
            <a:pPr marL="0" lvl="0" indent="0" algn="ctr" rtl="0">
              <a:lnSpc>
                <a:spcPct val="90000"/>
              </a:lnSpc>
              <a:spcBef>
                <a:spcPts val="750"/>
              </a:spcBef>
              <a:spcAft>
                <a:spcPts val="0"/>
              </a:spcAft>
              <a:buSzPts val="2400"/>
              <a:buNone/>
            </a:pPr>
            <a:r>
              <a:rPr lang="en-US" sz="1725" b="1">
                <a:solidFill>
                  <a:srgbClr val="FF9900"/>
                </a:solidFill>
                <a:latin typeface="Arial"/>
                <a:ea typeface="Arial"/>
                <a:cs typeface="Arial"/>
                <a:sym typeface="Arial"/>
              </a:rPr>
              <a:t>Standard invite: 76 members</a:t>
            </a:r>
            <a:endParaRPr sz="1350" b="1">
              <a:solidFill>
                <a:schemeClr val="dk1"/>
              </a:solidFill>
            </a:endParaRPr>
          </a:p>
          <a:p>
            <a:pPr marL="0" lvl="0" indent="0" algn="l" rtl="0">
              <a:lnSpc>
                <a:spcPct val="100000"/>
              </a:lnSpc>
              <a:spcBef>
                <a:spcPts val="0"/>
              </a:spcBef>
              <a:spcAft>
                <a:spcPts val="750"/>
              </a:spcAft>
              <a:buSzPts val="2400"/>
              <a:buNone/>
            </a:pPr>
            <a:endParaRPr sz="1350">
              <a:solidFill>
                <a:schemeClr val="dk1"/>
              </a:solidFill>
            </a:endParaRPr>
          </a:p>
        </p:txBody>
      </p:sp>
      <p:pic>
        <p:nvPicPr>
          <p:cNvPr id="103" name="Google Shape;103;p2"/>
          <p:cNvPicPr preferRelativeResize="0"/>
          <p:nvPr/>
        </p:nvPicPr>
        <p:blipFill rotWithShape="1">
          <a:blip r:embed="rId3">
            <a:alphaModFix/>
          </a:blip>
          <a:srcRect/>
          <a:stretch/>
        </p:blipFill>
        <p:spPr>
          <a:xfrm>
            <a:off x="6244688" y="1643944"/>
            <a:ext cx="2768737" cy="3570113"/>
          </a:xfrm>
          <a:prstGeom prst="rect">
            <a:avLst/>
          </a:prstGeom>
          <a:noFill/>
          <a:ln>
            <a:noFill/>
          </a:ln>
        </p:spPr>
      </p:pic>
    </p:spTree>
    <p:extLst>
      <p:ext uri="{BB962C8B-B14F-4D97-AF65-F5344CB8AC3E}">
        <p14:creationId xmlns:p14="http://schemas.microsoft.com/office/powerpoint/2010/main" val="97023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591750" y="1131094"/>
            <a:ext cx="3739500" cy="5728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chemeClr val="dk2"/>
              </a:buClr>
              <a:buSzPts val="3200"/>
              <a:buFont typeface="Lato"/>
              <a:buNone/>
            </a:pPr>
            <a:r>
              <a:rPr lang="en-US" sz="3000">
                <a:solidFill>
                  <a:srgbClr val="193E72"/>
                </a:solidFill>
              </a:rPr>
              <a:t>Review</a:t>
            </a:r>
            <a:r>
              <a:rPr lang="en-US" sz="3000"/>
              <a:t> </a:t>
            </a:r>
            <a:endParaRPr sz="3000"/>
          </a:p>
        </p:txBody>
      </p:sp>
      <p:sp>
        <p:nvSpPr>
          <p:cNvPr id="111" name="Google Shape;111;p3"/>
          <p:cNvSpPr txBox="1"/>
          <p:nvPr/>
        </p:nvSpPr>
        <p:spPr>
          <a:xfrm>
            <a:off x="4815287" y="2117609"/>
            <a:ext cx="3857625" cy="992475"/>
          </a:xfrm>
          <a:prstGeom prst="rect">
            <a:avLst/>
          </a:prstGeom>
          <a:noFill/>
          <a:ln>
            <a:noFill/>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None/>
            </a:pPr>
            <a:r>
              <a:rPr lang="en-US" sz="5400" b="1" i="0" u="none" strike="noStrike" cap="none" dirty="0">
                <a:solidFill>
                  <a:srgbClr val="FFFFFF"/>
                </a:solidFill>
                <a:latin typeface="Lato Black"/>
                <a:ea typeface="Lato Black"/>
                <a:cs typeface="Lato Black"/>
                <a:sym typeface="Lato Black"/>
              </a:rPr>
              <a:t>95 studies </a:t>
            </a:r>
            <a:r>
              <a:rPr lang="en-US" sz="1500" b="1" i="0" u="none" strike="noStrike" cap="none" dirty="0">
                <a:solidFill>
                  <a:srgbClr val="FFFFFF"/>
                </a:solidFill>
                <a:latin typeface="Lato Black"/>
                <a:ea typeface="Lato Black"/>
                <a:cs typeface="Lato Black"/>
                <a:sym typeface="Lato Black"/>
              </a:rPr>
              <a:t>s</a:t>
            </a:r>
          </a:p>
          <a:p>
            <a:pPr marL="0" marR="0" lvl="0" indent="0" algn="ctr" rtl="0">
              <a:lnSpc>
                <a:spcPct val="100000"/>
              </a:lnSpc>
              <a:spcBef>
                <a:spcPts val="0"/>
              </a:spcBef>
              <a:spcAft>
                <a:spcPts val="0"/>
              </a:spcAft>
              <a:buNone/>
            </a:pPr>
            <a:r>
              <a:rPr lang="en-US" sz="1500" b="1" i="0" u="none" strike="noStrike" cap="none" dirty="0">
                <a:solidFill>
                  <a:srgbClr val="FFFFFF"/>
                </a:solidFill>
                <a:latin typeface="Lato Black"/>
                <a:ea typeface="Lato Black"/>
                <a:cs typeface="Lato Black"/>
                <a:sym typeface="Lato Black"/>
              </a:rPr>
              <a:t>elected from &gt;1650 protocols</a:t>
            </a:r>
            <a:endParaRPr sz="1500" b="0" i="0" u="none" strike="noStrike" cap="none" dirty="0">
              <a:solidFill>
                <a:srgbClr val="000000"/>
              </a:solidFill>
              <a:latin typeface="Arial"/>
              <a:ea typeface="Arial"/>
              <a:cs typeface="Arial"/>
              <a:sym typeface="Arial"/>
            </a:endParaRPr>
          </a:p>
        </p:txBody>
      </p:sp>
      <p:pic>
        <p:nvPicPr>
          <p:cNvPr id="112" name="Google Shape;112;p3"/>
          <p:cNvPicPr preferRelativeResize="0"/>
          <p:nvPr/>
        </p:nvPicPr>
        <p:blipFill rotWithShape="1">
          <a:blip r:embed="rId3">
            <a:alphaModFix/>
          </a:blip>
          <a:srcRect/>
          <a:stretch/>
        </p:blipFill>
        <p:spPr>
          <a:xfrm>
            <a:off x="6347859" y="3546899"/>
            <a:ext cx="1043940" cy="1043940"/>
          </a:xfrm>
          <a:prstGeom prst="rect">
            <a:avLst/>
          </a:prstGeom>
          <a:noFill/>
          <a:ln>
            <a:noFill/>
          </a:ln>
        </p:spPr>
      </p:pic>
      <p:sp>
        <p:nvSpPr>
          <p:cNvPr id="113" name="Google Shape;113;p3"/>
          <p:cNvSpPr txBox="1"/>
          <p:nvPr/>
        </p:nvSpPr>
        <p:spPr>
          <a:xfrm>
            <a:off x="48975" y="1703944"/>
            <a:ext cx="4386150" cy="13203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100000"/>
              </a:lnSpc>
              <a:spcBef>
                <a:spcPts val="0"/>
              </a:spcBef>
              <a:spcAft>
                <a:spcPts val="0"/>
              </a:spcAft>
              <a:buClr>
                <a:schemeClr val="dk1"/>
              </a:buClr>
              <a:buSzPts val="1800"/>
              <a:buFont typeface="Lato"/>
              <a:buChar char="•"/>
            </a:pPr>
            <a:r>
              <a:rPr lang="en-US" sz="1350" b="0" i="0" u="none" strike="noStrike" cap="none">
                <a:solidFill>
                  <a:srgbClr val="193E72"/>
                </a:solidFill>
                <a:latin typeface="Lato"/>
                <a:ea typeface="Lato"/>
                <a:cs typeface="Lato"/>
                <a:sym typeface="Lato"/>
              </a:rPr>
              <a:t>How </a:t>
            </a:r>
            <a:r>
              <a:rPr lang="en-US" sz="1350" b="0" i="0" u="none" strike="noStrike" cap="none">
                <a:solidFill>
                  <a:srgbClr val="F29330"/>
                </a:solidFill>
                <a:latin typeface="Lato"/>
                <a:ea typeface="Lato"/>
                <a:cs typeface="Lato"/>
                <a:sym typeface="Lato"/>
              </a:rPr>
              <a:t>compelling</a:t>
            </a:r>
            <a:r>
              <a:rPr lang="en-US" sz="1350" b="0" i="0" u="none" strike="noStrike" cap="none">
                <a:solidFill>
                  <a:schemeClr val="dk1"/>
                </a:solidFill>
                <a:latin typeface="Lato"/>
                <a:ea typeface="Lato"/>
                <a:cs typeface="Lato"/>
                <a:sym typeface="Lato"/>
              </a:rPr>
              <a:t> </a:t>
            </a:r>
            <a:r>
              <a:rPr lang="en-US" sz="1350" b="0" i="0" u="none" strike="noStrike" cap="none">
                <a:solidFill>
                  <a:srgbClr val="193E72"/>
                </a:solidFill>
                <a:latin typeface="Lato"/>
                <a:ea typeface="Lato"/>
                <a:cs typeface="Lato"/>
                <a:sym typeface="Lato"/>
              </a:rPr>
              <a:t>is the science underpinning the proposed study?</a:t>
            </a:r>
            <a:endParaRPr sz="1350" b="0"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None/>
            </a:pPr>
            <a:endParaRPr sz="1350" b="0" i="0" u="none" strike="noStrike" cap="none">
              <a:solidFill>
                <a:schemeClr val="dk1"/>
              </a:solidFill>
              <a:latin typeface="Lato"/>
              <a:ea typeface="Lato"/>
              <a:cs typeface="Lato"/>
              <a:sym typeface="Lato"/>
            </a:endParaRPr>
          </a:p>
          <a:p>
            <a:pPr marL="342900" marR="0" lvl="0" indent="-257175" algn="l" rtl="0">
              <a:lnSpc>
                <a:spcPct val="100000"/>
              </a:lnSpc>
              <a:spcBef>
                <a:spcPts val="0"/>
              </a:spcBef>
              <a:spcAft>
                <a:spcPts val="0"/>
              </a:spcAft>
              <a:buClr>
                <a:schemeClr val="dk1"/>
              </a:buClr>
              <a:buSzPts val="1800"/>
              <a:buFont typeface="Lato"/>
              <a:buChar char="•"/>
            </a:pPr>
            <a:r>
              <a:rPr lang="en-US" sz="1350" b="0" i="0" u="none" strike="noStrike" cap="none">
                <a:solidFill>
                  <a:srgbClr val="193E72"/>
                </a:solidFill>
                <a:latin typeface="Lato"/>
                <a:ea typeface="Lato"/>
                <a:cs typeface="Lato"/>
                <a:sym typeface="Lato"/>
              </a:rPr>
              <a:t>Is it </a:t>
            </a:r>
            <a:r>
              <a:rPr lang="en-US" sz="1350" b="0" i="0" u="none" strike="noStrike" cap="none">
                <a:solidFill>
                  <a:srgbClr val="F29330"/>
                </a:solidFill>
                <a:latin typeface="Lato"/>
                <a:ea typeface="Lato"/>
                <a:cs typeface="Lato"/>
                <a:sym typeface="Lato"/>
              </a:rPr>
              <a:t>feasible</a:t>
            </a:r>
            <a:r>
              <a:rPr lang="en-US" sz="1350" b="0" i="0" u="none" strike="noStrike" cap="none">
                <a:solidFill>
                  <a:schemeClr val="dk1"/>
                </a:solidFill>
                <a:latin typeface="Lato"/>
                <a:ea typeface="Lato"/>
                <a:cs typeface="Lato"/>
                <a:sym typeface="Lato"/>
              </a:rPr>
              <a:t> </a:t>
            </a:r>
            <a:r>
              <a:rPr lang="en-US" sz="1350" b="0" i="0" u="none" strike="noStrike" cap="none">
                <a:solidFill>
                  <a:srgbClr val="193E72"/>
                </a:solidFill>
                <a:latin typeface="Lato"/>
                <a:ea typeface="Lato"/>
                <a:cs typeface="Lato"/>
                <a:sym typeface="Lato"/>
              </a:rPr>
              <a:t>to deliver in the current environment of the NHS and social care?</a:t>
            </a:r>
            <a:endParaRPr sz="1350" b="0" i="0" u="none" strike="noStrike" cap="none">
              <a:solidFill>
                <a:srgbClr val="193E72"/>
              </a:solidFill>
              <a:latin typeface="Lato"/>
              <a:ea typeface="Lato"/>
              <a:cs typeface="Lato"/>
              <a:sym typeface="Lato"/>
            </a:endParaRPr>
          </a:p>
          <a:p>
            <a:pPr marL="342900" marR="0" lvl="0" indent="0" algn="l" rtl="0">
              <a:lnSpc>
                <a:spcPct val="100000"/>
              </a:lnSpc>
              <a:spcBef>
                <a:spcPts val="0"/>
              </a:spcBef>
              <a:spcAft>
                <a:spcPts val="0"/>
              </a:spcAft>
              <a:buNone/>
            </a:pPr>
            <a:endParaRPr sz="1350" b="0" i="0" u="none" strike="noStrike" cap="none">
              <a:solidFill>
                <a:srgbClr val="193E72"/>
              </a:solidFill>
              <a:latin typeface="Lato"/>
              <a:ea typeface="Lato"/>
              <a:cs typeface="Lato"/>
              <a:sym typeface="Lato"/>
            </a:endParaRPr>
          </a:p>
          <a:p>
            <a:pPr marL="342900" marR="0" lvl="0" indent="-257175" algn="l" rtl="0">
              <a:lnSpc>
                <a:spcPct val="100000"/>
              </a:lnSpc>
              <a:spcBef>
                <a:spcPts val="0"/>
              </a:spcBef>
              <a:spcAft>
                <a:spcPts val="0"/>
              </a:spcAft>
              <a:buClr>
                <a:srgbClr val="193E72"/>
              </a:buClr>
              <a:buSzPts val="1800"/>
              <a:buFont typeface="Lato"/>
              <a:buChar char="•"/>
            </a:pPr>
            <a:r>
              <a:rPr lang="en-US" sz="1350" b="0" i="0" u="none" strike="noStrike" cap="none">
                <a:solidFill>
                  <a:srgbClr val="193E72"/>
                </a:solidFill>
                <a:latin typeface="Lato"/>
                <a:ea typeface="Lato"/>
                <a:cs typeface="Lato"/>
                <a:sym typeface="Lato"/>
              </a:rPr>
              <a:t>Is the study of appropriate </a:t>
            </a:r>
            <a:r>
              <a:rPr lang="en-US" sz="1350" b="0" i="0" u="none" strike="noStrike" cap="none">
                <a:solidFill>
                  <a:srgbClr val="F29330"/>
                </a:solidFill>
                <a:latin typeface="Lato"/>
                <a:ea typeface="Lato"/>
                <a:cs typeface="Lato"/>
                <a:sym typeface="Lato"/>
              </a:rPr>
              <a:t>scope and scale</a:t>
            </a:r>
            <a:r>
              <a:rPr lang="en-US" sz="1350" b="0" i="0" u="none" strike="noStrike" cap="none">
                <a:solidFill>
                  <a:srgbClr val="193E72"/>
                </a:solidFill>
                <a:latin typeface="Lato"/>
                <a:ea typeface="Lato"/>
                <a:cs typeface="Lato"/>
                <a:sym typeface="Lato"/>
              </a:rPr>
              <a:t> for National Priority status?</a:t>
            </a:r>
            <a:endParaRPr sz="1350" b="0"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None/>
            </a:pPr>
            <a:endParaRPr sz="1350" b="0" i="0" u="none" strike="noStrike" cap="none">
              <a:solidFill>
                <a:schemeClr val="dk1"/>
              </a:solidFill>
              <a:latin typeface="Lato"/>
              <a:ea typeface="Lato"/>
              <a:cs typeface="Lato"/>
              <a:sym typeface="Lato"/>
            </a:endParaRPr>
          </a:p>
          <a:p>
            <a:pPr marL="342900" marR="0" lvl="0" indent="-257175" algn="l" rtl="0">
              <a:lnSpc>
                <a:spcPct val="100000"/>
              </a:lnSpc>
              <a:spcBef>
                <a:spcPts val="0"/>
              </a:spcBef>
              <a:spcAft>
                <a:spcPts val="0"/>
              </a:spcAft>
              <a:buClr>
                <a:schemeClr val="dk1"/>
              </a:buClr>
              <a:buSzPts val="1800"/>
              <a:buFont typeface="Lato"/>
              <a:buChar char="•"/>
            </a:pPr>
            <a:r>
              <a:rPr lang="en-US" sz="1350" b="0" i="0" u="none" strike="noStrike" cap="none">
                <a:solidFill>
                  <a:srgbClr val="193E72"/>
                </a:solidFill>
                <a:latin typeface="Lato"/>
                <a:ea typeface="Lato"/>
                <a:cs typeface="Lato"/>
                <a:sym typeface="Lato"/>
              </a:rPr>
              <a:t>Is the</a:t>
            </a:r>
            <a:r>
              <a:rPr lang="en-US" sz="1350" b="0" i="0" u="none" strike="noStrike" cap="none">
                <a:solidFill>
                  <a:schemeClr val="dk1"/>
                </a:solidFill>
                <a:latin typeface="Lato"/>
                <a:ea typeface="Lato"/>
                <a:cs typeface="Lato"/>
                <a:sym typeface="Lato"/>
              </a:rPr>
              <a:t> </a:t>
            </a:r>
            <a:r>
              <a:rPr lang="en-US" sz="1350" b="0" i="0" u="none" strike="noStrike" cap="none">
                <a:solidFill>
                  <a:srgbClr val="F29330"/>
                </a:solidFill>
                <a:latin typeface="Lato"/>
                <a:ea typeface="Lato"/>
                <a:cs typeface="Lato"/>
                <a:sym typeface="Lato"/>
              </a:rPr>
              <a:t>funding appropriate</a:t>
            </a:r>
            <a:r>
              <a:rPr lang="en-US" sz="1350" b="0" i="0" u="none" strike="noStrike" cap="none">
                <a:solidFill>
                  <a:schemeClr val="dk1"/>
                </a:solidFill>
                <a:latin typeface="Lato"/>
                <a:ea typeface="Lato"/>
                <a:cs typeface="Lato"/>
                <a:sym typeface="Lato"/>
              </a:rPr>
              <a:t> </a:t>
            </a:r>
            <a:r>
              <a:rPr lang="en-US" sz="1350" b="0" i="0" u="none" strike="noStrike" cap="none">
                <a:solidFill>
                  <a:srgbClr val="193E72"/>
                </a:solidFill>
                <a:latin typeface="Lato"/>
                <a:ea typeface="Lato"/>
                <a:cs typeface="Lato"/>
                <a:sym typeface="Lato"/>
              </a:rPr>
              <a:t>to deliver the proposed outcomes of the study?</a:t>
            </a:r>
            <a:endParaRPr sz="1350" b="0"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None/>
            </a:pPr>
            <a:endParaRPr sz="1350" b="0" i="0" u="none" strike="noStrike" cap="none">
              <a:solidFill>
                <a:schemeClr val="dk1"/>
              </a:solidFill>
              <a:latin typeface="Lato"/>
              <a:ea typeface="Lato"/>
              <a:cs typeface="Lato"/>
              <a:sym typeface="Lato"/>
            </a:endParaRPr>
          </a:p>
          <a:p>
            <a:pPr marL="342900" marR="0" lvl="0" indent="-257175" algn="l" rtl="0">
              <a:lnSpc>
                <a:spcPct val="100000"/>
              </a:lnSpc>
              <a:spcBef>
                <a:spcPts val="0"/>
              </a:spcBef>
              <a:spcAft>
                <a:spcPts val="0"/>
              </a:spcAft>
              <a:buClr>
                <a:schemeClr val="dk1"/>
              </a:buClr>
              <a:buSzPts val="1800"/>
              <a:buFont typeface="Lato"/>
              <a:buChar char="•"/>
            </a:pPr>
            <a:r>
              <a:rPr lang="en-US" sz="1350" b="0" i="0" u="none" strike="noStrike" cap="none">
                <a:solidFill>
                  <a:srgbClr val="193E72"/>
                </a:solidFill>
                <a:latin typeface="Lato"/>
                <a:ea typeface="Lato"/>
                <a:cs typeface="Lato"/>
                <a:sym typeface="Lato"/>
              </a:rPr>
              <a:t>Is there an appropriate </a:t>
            </a:r>
            <a:r>
              <a:rPr lang="en-US" sz="1350" b="0" i="0" u="none" strike="noStrike" cap="none">
                <a:solidFill>
                  <a:srgbClr val="F29330"/>
                </a:solidFill>
                <a:latin typeface="Lato"/>
                <a:ea typeface="Lato"/>
                <a:cs typeface="Lato"/>
                <a:sym typeface="Lato"/>
              </a:rPr>
              <a:t>management plan</a:t>
            </a:r>
            <a:r>
              <a:rPr lang="en-US" sz="1350" b="0" i="0" u="none" strike="noStrike" cap="none">
                <a:solidFill>
                  <a:schemeClr val="dk1"/>
                </a:solidFill>
                <a:latin typeface="Lato"/>
                <a:ea typeface="Lato"/>
                <a:cs typeface="Lato"/>
                <a:sym typeface="Lato"/>
              </a:rPr>
              <a:t> </a:t>
            </a:r>
            <a:r>
              <a:rPr lang="en-US" sz="1350" b="0" i="0" u="none" strike="noStrike" cap="none">
                <a:solidFill>
                  <a:srgbClr val="193E72"/>
                </a:solidFill>
                <a:latin typeface="Lato"/>
                <a:ea typeface="Lato"/>
                <a:cs typeface="Lato"/>
                <a:sym typeface="Lato"/>
              </a:rPr>
              <a:t>to avoid interference with recruitment to other Urgent Public Health studies? </a:t>
            </a:r>
            <a:r>
              <a:rPr lang="en-US" sz="1350" b="0" i="0" u="none" strike="noStrike" cap="none">
                <a:solidFill>
                  <a:schemeClr val="dk1"/>
                </a:solidFill>
                <a:latin typeface="Lato"/>
                <a:ea typeface="Lato"/>
                <a:cs typeface="Lato"/>
                <a:sym typeface="Lato"/>
              </a:rPr>
              <a:t>   </a:t>
            </a:r>
            <a:endParaRPr sz="135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1350" b="0" i="0" u="none" strike="noStrike" cap="none">
                <a:solidFill>
                  <a:schemeClr val="dk1"/>
                </a:solidFill>
                <a:latin typeface="Lato"/>
                <a:ea typeface="Lato"/>
                <a:cs typeface="Lato"/>
                <a:sym typeface="Lato"/>
              </a:rPr>
              <a:t>  </a:t>
            </a:r>
            <a:endParaRPr sz="1350" b="0" i="0" u="none" strike="noStrike" cap="none">
              <a:solidFill>
                <a:schemeClr val="dk1"/>
              </a:solidFill>
              <a:latin typeface="Lato"/>
              <a:ea typeface="Lato"/>
              <a:cs typeface="Lato"/>
              <a:sym typeface="Lato"/>
            </a:endParaRPr>
          </a:p>
          <a:p>
            <a:pPr marL="342900" marR="0" lvl="0" indent="-257175" algn="l" rtl="0">
              <a:lnSpc>
                <a:spcPct val="100000"/>
              </a:lnSpc>
              <a:spcBef>
                <a:spcPts val="0"/>
              </a:spcBef>
              <a:spcAft>
                <a:spcPts val="0"/>
              </a:spcAft>
              <a:buClr>
                <a:schemeClr val="dk1"/>
              </a:buClr>
              <a:buSzPts val="1800"/>
              <a:buFont typeface="Lato"/>
              <a:buChar char="•"/>
            </a:pPr>
            <a:r>
              <a:rPr lang="en-US" sz="1350" b="0" i="0" u="none" strike="noStrike" cap="none">
                <a:solidFill>
                  <a:srgbClr val="193E72"/>
                </a:solidFill>
                <a:latin typeface="Lato"/>
                <a:ea typeface="Lato"/>
                <a:cs typeface="Lato"/>
                <a:sym typeface="Lato"/>
              </a:rPr>
              <a:t>Will results be </a:t>
            </a:r>
            <a:r>
              <a:rPr lang="en-US" sz="1350" b="0" i="0" u="none" strike="noStrike" cap="none">
                <a:solidFill>
                  <a:srgbClr val="F29330"/>
                </a:solidFill>
                <a:latin typeface="Lato"/>
                <a:ea typeface="Lato"/>
                <a:cs typeface="Lato"/>
                <a:sym typeface="Lato"/>
              </a:rPr>
              <a:t>relevant</a:t>
            </a:r>
            <a:r>
              <a:rPr lang="en-US" sz="1350" b="0" i="0" u="none" strike="noStrike" cap="none">
                <a:solidFill>
                  <a:schemeClr val="dk1"/>
                </a:solidFill>
                <a:latin typeface="Lato"/>
                <a:ea typeface="Lato"/>
                <a:cs typeface="Lato"/>
                <a:sym typeface="Lato"/>
              </a:rPr>
              <a:t> </a:t>
            </a:r>
            <a:r>
              <a:rPr lang="en-US" sz="1350" b="0" i="0" u="none" strike="noStrike" cap="none">
                <a:solidFill>
                  <a:srgbClr val="193E72"/>
                </a:solidFill>
                <a:latin typeface="Lato"/>
                <a:ea typeface="Lato"/>
                <a:cs typeface="Lato"/>
                <a:sym typeface="Lato"/>
              </a:rPr>
              <a:t>to this pandemic?  </a:t>
            </a:r>
            <a:endParaRPr sz="1350" b="0"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None/>
            </a:pPr>
            <a:endParaRPr sz="1350" b="0" i="0" u="none" strike="noStrike" cap="none">
              <a:solidFill>
                <a:srgbClr val="000000"/>
              </a:solidFill>
              <a:latin typeface="Lato"/>
              <a:ea typeface="Lato"/>
              <a:cs typeface="Lato"/>
              <a:sym typeface="Lato"/>
            </a:endParaRPr>
          </a:p>
        </p:txBody>
      </p:sp>
      <p:pic>
        <p:nvPicPr>
          <p:cNvPr id="114" name="Google Shape;114;p3"/>
          <p:cNvPicPr preferRelativeResize="0"/>
          <p:nvPr/>
        </p:nvPicPr>
        <p:blipFill rotWithShape="1">
          <a:blip r:embed="rId4">
            <a:alphaModFix/>
          </a:blip>
          <a:srcRect/>
          <a:stretch/>
        </p:blipFill>
        <p:spPr>
          <a:xfrm>
            <a:off x="4168279" y="3110084"/>
            <a:ext cx="827435" cy="777975"/>
          </a:xfrm>
          <a:prstGeom prst="rect">
            <a:avLst/>
          </a:prstGeom>
          <a:noFill/>
          <a:ln>
            <a:noFill/>
          </a:ln>
        </p:spPr>
      </p:pic>
    </p:spTree>
    <p:extLst>
      <p:ext uri="{BB962C8B-B14F-4D97-AF65-F5344CB8AC3E}">
        <p14:creationId xmlns:p14="http://schemas.microsoft.com/office/powerpoint/2010/main" val="354232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47550" y="354700"/>
            <a:ext cx="8481300" cy="740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latin typeface="Lato"/>
                <a:ea typeface="Lato"/>
                <a:cs typeface="Lato"/>
                <a:sym typeface="Lato"/>
              </a:rPr>
              <a:t>UPH Portfolio: All Studies</a:t>
            </a:r>
            <a:endParaRPr sz="3600"/>
          </a:p>
        </p:txBody>
      </p:sp>
      <p:sp>
        <p:nvSpPr>
          <p:cNvPr id="127" name="Google Shape;127;p19"/>
          <p:cNvSpPr/>
          <p:nvPr/>
        </p:nvSpPr>
        <p:spPr>
          <a:xfrm>
            <a:off x="6410350" y="4806250"/>
            <a:ext cx="2486100" cy="1240200"/>
          </a:xfrm>
          <a:prstGeom prst="rect">
            <a:avLst/>
          </a:prstGeom>
          <a:solidFill>
            <a:srgbClr val="C9DAF8"/>
          </a:solidFill>
          <a:ln w="9525" cap="flat" cmpd="sng">
            <a:solidFill>
              <a:srgbClr val="1F386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200" b="1">
                <a:solidFill>
                  <a:srgbClr val="073763"/>
                </a:solidFill>
              </a:rPr>
              <a:t>28</a:t>
            </a:r>
            <a:endParaRPr sz="3700" b="1">
              <a:solidFill>
                <a:schemeClr val="dk1"/>
              </a:solidFill>
            </a:endParaRPr>
          </a:p>
          <a:p>
            <a:pPr marL="0" lvl="0" indent="0" algn="ctr" rtl="0">
              <a:spcBef>
                <a:spcPts val="0"/>
              </a:spcBef>
              <a:spcAft>
                <a:spcPts val="0"/>
              </a:spcAft>
              <a:buClr>
                <a:schemeClr val="dk1"/>
              </a:buClr>
              <a:buSzPts val="1100"/>
              <a:buFont typeface="Arial"/>
              <a:buNone/>
            </a:pPr>
            <a:r>
              <a:rPr lang="en-US" sz="1800" b="1">
                <a:solidFill>
                  <a:srgbClr val="666666"/>
                </a:solidFill>
              </a:rPr>
              <a:t>studies have closed to recruitment</a:t>
            </a:r>
            <a:endParaRPr/>
          </a:p>
        </p:txBody>
      </p:sp>
      <p:sp>
        <p:nvSpPr>
          <p:cNvPr id="128" name="Google Shape;128;p19"/>
          <p:cNvSpPr txBox="1"/>
          <p:nvPr/>
        </p:nvSpPr>
        <p:spPr>
          <a:xfrm>
            <a:off x="4063375" y="1490600"/>
            <a:ext cx="996900" cy="8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193E72"/>
                </a:solidFill>
                <a:latin typeface="Lato"/>
                <a:ea typeface="Lato"/>
                <a:cs typeface="Lato"/>
                <a:sym typeface="Lato"/>
              </a:rPr>
              <a:t>6,727</a:t>
            </a:r>
            <a:endParaRPr sz="2000" b="1">
              <a:solidFill>
                <a:srgbClr val="193E72"/>
              </a:solidFill>
              <a:latin typeface="Lato"/>
              <a:ea typeface="Lato"/>
              <a:cs typeface="Lato"/>
              <a:sym typeface="Lato"/>
            </a:endParaRPr>
          </a:p>
          <a:p>
            <a:pPr marL="0" lvl="0" indent="0" algn="l" rtl="0">
              <a:spcBef>
                <a:spcPts val="0"/>
              </a:spcBef>
              <a:spcAft>
                <a:spcPts val="0"/>
              </a:spcAft>
              <a:buNone/>
            </a:pPr>
            <a:r>
              <a:rPr lang="en-US" sz="2000" b="1">
                <a:solidFill>
                  <a:srgbClr val="193E72"/>
                </a:solidFill>
                <a:latin typeface="Lato"/>
                <a:ea typeface="Lato"/>
                <a:cs typeface="Lato"/>
                <a:sym typeface="Lato"/>
              </a:rPr>
              <a:t>All UK</a:t>
            </a:r>
            <a:endParaRPr sz="2000" b="1">
              <a:solidFill>
                <a:srgbClr val="193E72"/>
              </a:solidFill>
              <a:latin typeface="Lato"/>
              <a:ea typeface="Lato"/>
              <a:cs typeface="Lato"/>
              <a:sym typeface="Lato"/>
            </a:endParaRPr>
          </a:p>
        </p:txBody>
      </p:sp>
      <p:sp>
        <p:nvSpPr>
          <p:cNvPr id="129" name="Google Shape;129;p19"/>
          <p:cNvSpPr/>
          <p:nvPr/>
        </p:nvSpPr>
        <p:spPr>
          <a:xfrm>
            <a:off x="3921750" y="1527802"/>
            <a:ext cx="208200" cy="740400"/>
          </a:xfrm>
          <a:prstGeom prst="upArrow">
            <a:avLst>
              <a:gd name="adj1" fmla="val 15801"/>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93E72"/>
              </a:solidFill>
            </a:endParaRPr>
          </a:p>
        </p:txBody>
      </p:sp>
      <p:sp>
        <p:nvSpPr>
          <p:cNvPr id="130" name="Google Shape;130;p19"/>
          <p:cNvSpPr txBox="1"/>
          <p:nvPr/>
        </p:nvSpPr>
        <p:spPr>
          <a:xfrm>
            <a:off x="3506700" y="3246463"/>
            <a:ext cx="1216200" cy="8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Lato"/>
              <a:ea typeface="Lato"/>
              <a:cs typeface="Lato"/>
              <a:sym typeface="Lato"/>
            </a:endParaRPr>
          </a:p>
        </p:txBody>
      </p:sp>
      <p:sp>
        <p:nvSpPr>
          <p:cNvPr id="131" name="Google Shape;131;p19"/>
          <p:cNvSpPr txBox="1"/>
          <p:nvPr/>
        </p:nvSpPr>
        <p:spPr>
          <a:xfrm>
            <a:off x="4967050" y="6315225"/>
            <a:ext cx="3929400" cy="454500"/>
          </a:xfrm>
          <a:prstGeom prst="rect">
            <a:avLst/>
          </a:prstGeom>
          <a:noFill/>
          <a:ln>
            <a:noFill/>
          </a:ln>
        </p:spPr>
        <p:txBody>
          <a:bodyPr spcFirstLastPara="1" wrap="square" lIns="91425" tIns="91425" rIns="91425" bIns="91425" anchor="t" anchorCtr="0">
            <a:noAutofit/>
          </a:bodyPr>
          <a:lstStyle/>
          <a:p>
            <a:pPr marL="457200" lvl="0" indent="0" algn="r" rtl="0">
              <a:spcBef>
                <a:spcPts val="0"/>
              </a:spcBef>
              <a:spcAft>
                <a:spcPts val="0"/>
              </a:spcAft>
              <a:buNone/>
            </a:pPr>
            <a:r>
              <a:rPr lang="en-US" sz="1600" b="1">
                <a:latin typeface="Lato"/>
                <a:ea typeface="Lato"/>
                <a:cs typeface="Lato"/>
                <a:sym typeface="Lato"/>
              </a:rPr>
              <a:t>Data Collated: 29 March 2021</a:t>
            </a:r>
            <a:endParaRPr sz="1200"/>
          </a:p>
        </p:txBody>
      </p:sp>
      <p:sp>
        <p:nvSpPr>
          <p:cNvPr id="132" name="Google Shape;132;p19"/>
          <p:cNvSpPr txBox="1"/>
          <p:nvPr/>
        </p:nvSpPr>
        <p:spPr>
          <a:xfrm>
            <a:off x="3359400" y="4810600"/>
            <a:ext cx="2457600" cy="12315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solidFill>
                  <a:srgbClr val="38761D"/>
                </a:solidFill>
              </a:rPr>
              <a:t>20</a:t>
            </a:r>
            <a:endParaRPr sz="2400" b="1">
              <a:solidFill>
                <a:srgbClr val="38761D"/>
              </a:solidFill>
            </a:endParaRPr>
          </a:p>
          <a:p>
            <a:pPr marL="0" lvl="0" indent="0" algn="ctr" rtl="0">
              <a:spcBef>
                <a:spcPts val="0"/>
              </a:spcBef>
              <a:spcAft>
                <a:spcPts val="0"/>
              </a:spcAft>
              <a:buNone/>
            </a:pPr>
            <a:r>
              <a:rPr lang="en-US" sz="1800" b="1">
                <a:solidFill>
                  <a:srgbClr val="666666"/>
                </a:solidFill>
              </a:rPr>
              <a:t>vaccine or prophylactic studies</a:t>
            </a:r>
            <a:endParaRPr sz="1800" b="1">
              <a:solidFill>
                <a:srgbClr val="666666"/>
              </a:solidFill>
            </a:endParaRPr>
          </a:p>
        </p:txBody>
      </p:sp>
      <p:pic>
        <p:nvPicPr>
          <p:cNvPr id="133" name="Google Shape;133;p19"/>
          <p:cNvPicPr preferRelativeResize="0"/>
          <p:nvPr/>
        </p:nvPicPr>
        <p:blipFill>
          <a:blip r:embed="rId3">
            <a:alphaModFix/>
          </a:blip>
          <a:stretch>
            <a:fillRect/>
          </a:stretch>
        </p:blipFill>
        <p:spPr>
          <a:xfrm>
            <a:off x="223825" y="4806250"/>
            <a:ext cx="2457600" cy="1240200"/>
          </a:xfrm>
          <a:prstGeom prst="rect">
            <a:avLst/>
          </a:prstGeom>
          <a:noFill/>
          <a:ln w="9525" cap="flat" cmpd="sng">
            <a:solidFill>
              <a:srgbClr val="000000"/>
            </a:solidFill>
            <a:prstDash val="solid"/>
            <a:round/>
            <a:headEnd type="none" w="sm" len="sm"/>
            <a:tailEnd type="none" w="sm" len="sm"/>
          </a:ln>
        </p:spPr>
      </p:pic>
      <p:pic>
        <p:nvPicPr>
          <p:cNvPr id="134" name="Google Shape;134;p19"/>
          <p:cNvPicPr preferRelativeResize="0"/>
          <p:nvPr/>
        </p:nvPicPr>
        <p:blipFill>
          <a:blip r:embed="rId4">
            <a:alphaModFix/>
          </a:blip>
          <a:stretch>
            <a:fillRect/>
          </a:stretch>
        </p:blipFill>
        <p:spPr>
          <a:xfrm>
            <a:off x="223825" y="1485300"/>
            <a:ext cx="3643250" cy="1370975"/>
          </a:xfrm>
          <a:prstGeom prst="rect">
            <a:avLst/>
          </a:prstGeom>
          <a:noFill/>
          <a:ln w="9525" cap="flat" cmpd="sng">
            <a:solidFill>
              <a:srgbClr val="000000"/>
            </a:solidFill>
            <a:prstDash val="solid"/>
            <a:round/>
            <a:headEnd type="none" w="sm" len="sm"/>
            <a:tailEnd type="none" w="sm" len="sm"/>
          </a:ln>
        </p:spPr>
      </p:pic>
      <p:pic>
        <p:nvPicPr>
          <p:cNvPr id="135" name="Google Shape;135;p19"/>
          <p:cNvPicPr preferRelativeResize="0"/>
          <p:nvPr/>
        </p:nvPicPr>
        <p:blipFill>
          <a:blip r:embed="rId5">
            <a:alphaModFix/>
          </a:blip>
          <a:stretch>
            <a:fillRect/>
          </a:stretch>
        </p:blipFill>
        <p:spPr>
          <a:xfrm>
            <a:off x="5388125" y="1490600"/>
            <a:ext cx="3508336" cy="1360375"/>
          </a:xfrm>
          <a:prstGeom prst="rect">
            <a:avLst/>
          </a:prstGeom>
          <a:noFill/>
          <a:ln w="9525" cap="flat" cmpd="sng">
            <a:solidFill>
              <a:srgbClr val="000000"/>
            </a:solidFill>
            <a:prstDash val="solid"/>
            <a:round/>
            <a:headEnd type="none" w="sm" len="sm"/>
            <a:tailEnd type="none" w="sm" len="sm"/>
          </a:ln>
        </p:spPr>
      </p:pic>
      <p:pic>
        <p:nvPicPr>
          <p:cNvPr id="136" name="Google Shape;136;p19"/>
          <p:cNvPicPr preferRelativeResize="0"/>
          <p:nvPr/>
        </p:nvPicPr>
        <p:blipFill rotWithShape="1">
          <a:blip r:embed="rId6">
            <a:alphaModFix/>
          </a:blip>
          <a:srcRect t="6060" r="1922" b="5716"/>
          <a:stretch/>
        </p:blipFill>
        <p:spPr>
          <a:xfrm>
            <a:off x="236350" y="3145775"/>
            <a:ext cx="3615675" cy="1370975"/>
          </a:xfrm>
          <a:prstGeom prst="rect">
            <a:avLst/>
          </a:prstGeom>
          <a:noFill/>
          <a:ln w="9525" cap="flat" cmpd="sng">
            <a:solidFill>
              <a:srgbClr val="000000"/>
            </a:solidFill>
            <a:prstDash val="solid"/>
            <a:round/>
            <a:headEnd type="none" w="sm" len="sm"/>
            <a:tailEnd type="none" w="sm" len="sm"/>
          </a:ln>
        </p:spPr>
      </p:pic>
      <p:pic>
        <p:nvPicPr>
          <p:cNvPr id="137" name="Google Shape;137;p19"/>
          <p:cNvPicPr preferRelativeResize="0"/>
          <p:nvPr/>
        </p:nvPicPr>
        <p:blipFill>
          <a:blip r:embed="rId7">
            <a:alphaModFix/>
          </a:blip>
          <a:stretch>
            <a:fillRect/>
          </a:stretch>
        </p:blipFill>
        <p:spPr>
          <a:xfrm>
            <a:off x="5388125" y="3143125"/>
            <a:ext cx="3508325" cy="1370975"/>
          </a:xfrm>
          <a:prstGeom prst="rect">
            <a:avLst/>
          </a:prstGeom>
          <a:noFill/>
          <a:ln w="9525"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222458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629606" y="1131094"/>
            <a:ext cx="7996050" cy="996525"/>
          </a:xfrm>
          <a:prstGeom prst="rect">
            <a:avLst/>
          </a:prstGeom>
        </p:spPr>
        <p:txBody>
          <a:bodyPr spcFirstLastPara="1" wrap="square" lIns="68569" tIns="34275" rIns="68569" bIns="34275" anchor="t" anchorCtr="0">
            <a:noAutofit/>
          </a:bodyPr>
          <a:lstStyle/>
          <a:p>
            <a:r>
              <a:rPr lang="en-US"/>
              <a:t>Platform Studies: PRINCIPLE, RECOVERY, REMAP-CAP</a:t>
            </a:r>
            <a:endParaRPr>
              <a:highlight>
                <a:srgbClr val="EA5D4E"/>
              </a:highlight>
            </a:endParaRPr>
          </a:p>
        </p:txBody>
      </p:sp>
      <p:cxnSp>
        <p:nvCxnSpPr>
          <p:cNvPr id="315" name="Google Shape;315;p44"/>
          <p:cNvCxnSpPr/>
          <p:nvPr/>
        </p:nvCxnSpPr>
        <p:spPr>
          <a:xfrm>
            <a:off x="3038663" y="2529975"/>
            <a:ext cx="31500" cy="2928375"/>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44"/>
          <p:cNvCxnSpPr/>
          <p:nvPr/>
        </p:nvCxnSpPr>
        <p:spPr>
          <a:xfrm>
            <a:off x="6118547" y="2531681"/>
            <a:ext cx="31500" cy="2928375"/>
          </a:xfrm>
          <a:prstGeom prst="straightConnector1">
            <a:avLst/>
          </a:prstGeom>
          <a:noFill/>
          <a:ln w="9525" cap="flat" cmpd="sng">
            <a:solidFill>
              <a:schemeClr val="dk2"/>
            </a:solidFill>
            <a:prstDash val="solid"/>
            <a:round/>
            <a:headEnd type="none" w="med" len="med"/>
            <a:tailEnd type="none" w="med" len="med"/>
          </a:ln>
        </p:spPr>
      </p:cxnSp>
      <p:sp>
        <p:nvSpPr>
          <p:cNvPr id="317" name="Google Shape;317;p44"/>
          <p:cNvSpPr txBox="1"/>
          <p:nvPr/>
        </p:nvSpPr>
        <p:spPr>
          <a:xfrm>
            <a:off x="770213" y="3329963"/>
            <a:ext cx="2299950" cy="2171025"/>
          </a:xfrm>
          <a:prstGeom prst="rect">
            <a:avLst/>
          </a:prstGeom>
          <a:noFill/>
          <a:ln>
            <a:noFill/>
          </a:ln>
        </p:spPr>
        <p:txBody>
          <a:bodyPr spcFirstLastPara="1" wrap="square" lIns="68569" tIns="68569" rIns="68569" bIns="68569" anchor="t" anchorCtr="0">
            <a:noAutofit/>
          </a:bodyPr>
          <a:lstStyle/>
          <a:p>
            <a:pPr>
              <a:lnSpc>
                <a:spcPct val="115000"/>
              </a:lnSpc>
            </a:pPr>
            <a:r>
              <a:rPr lang="en-US" sz="1200" dirty="0">
                <a:solidFill>
                  <a:srgbClr val="193E72"/>
                </a:solidFill>
                <a:latin typeface="Lato"/>
                <a:ea typeface="Lato"/>
                <a:cs typeface="Lato"/>
                <a:sym typeface="Lato"/>
              </a:rPr>
              <a:t>Funded by NIHR &amp; UKRI</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Design: Adaptive platform trial</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Setting: Community-based</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Opened: 01/04/2020</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Close date: 25/03/2022</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UK sample size: 3000</a:t>
            </a:r>
            <a:endParaRPr sz="1200" b="1" dirty="0">
              <a:solidFill>
                <a:srgbClr val="EA5D4E"/>
              </a:solidFill>
              <a:latin typeface="Lato"/>
              <a:ea typeface="Lato"/>
              <a:cs typeface="Lato"/>
              <a:sym typeface="Lato"/>
            </a:endParaRPr>
          </a:p>
          <a:p>
            <a:pPr>
              <a:lnSpc>
                <a:spcPct val="115000"/>
              </a:lnSpc>
            </a:pPr>
            <a:r>
              <a:rPr lang="en-US" sz="1200" b="1" dirty="0">
                <a:solidFill>
                  <a:srgbClr val="EA5D4E"/>
                </a:solidFill>
                <a:latin typeface="Lato"/>
                <a:ea typeface="Lato"/>
                <a:cs typeface="Lato"/>
                <a:sym typeface="Lato"/>
              </a:rPr>
              <a:t>1,292  UK sites 4,786 participants</a:t>
            </a:r>
          </a:p>
          <a:p>
            <a:pPr>
              <a:lnSpc>
                <a:spcPct val="115000"/>
              </a:lnSpc>
            </a:pPr>
            <a:endParaRPr lang="en-US" sz="1200" b="1" dirty="0">
              <a:solidFill>
                <a:srgbClr val="EA5D4E"/>
              </a:solidFill>
              <a:latin typeface="Lato"/>
              <a:ea typeface="Calibri"/>
              <a:cs typeface="Calibri"/>
              <a:sym typeface="Lato"/>
            </a:endParaRPr>
          </a:p>
          <a:p>
            <a:pPr>
              <a:lnSpc>
                <a:spcPct val="115000"/>
              </a:lnSpc>
            </a:pPr>
            <a:r>
              <a:rPr lang="en-US" sz="1200" b="1" dirty="0">
                <a:solidFill>
                  <a:srgbClr val="00B050"/>
                </a:solidFill>
                <a:latin typeface="Lato"/>
                <a:ea typeface="Calibri"/>
                <a:cs typeface="Calibri"/>
                <a:sym typeface="Lato"/>
              </a:rPr>
              <a:t>Budesonide</a:t>
            </a:r>
          </a:p>
          <a:p>
            <a:pPr>
              <a:lnSpc>
                <a:spcPct val="115000"/>
              </a:lnSpc>
            </a:pPr>
            <a:r>
              <a:rPr lang="en-US" sz="1200" b="1" dirty="0">
                <a:solidFill>
                  <a:srgbClr val="EA5D4E"/>
                </a:solidFill>
                <a:latin typeface="Lato"/>
                <a:ea typeface="Calibri"/>
                <a:cs typeface="Calibri"/>
                <a:sym typeface="Lato"/>
              </a:rPr>
              <a:t>Azithromycin</a:t>
            </a:r>
          </a:p>
          <a:p>
            <a:pPr>
              <a:lnSpc>
                <a:spcPct val="115000"/>
              </a:lnSpc>
            </a:pPr>
            <a:r>
              <a:rPr lang="en-US" sz="1200" b="1" dirty="0">
                <a:solidFill>
                  <a:srgbClr val="EA5D4E"/>
                </a:solidFill>
                <a:latin typeface="Lato"/>
                <a:ea typeface="Calibri"/>
                <a:cs typeface="Calibri"/>
                <a:sym typeface="Lato"/>
              </a:rPr>
              <a:t>Doxycycline</a:t>
            </a:r>
            <a:endParaRPr sz="1200" dirty="0">
              <a:latin typeface="Calibri"/>
              <a:ea typeface="Calibri"/>
              <a:cs typeface="Calibri"/>
              <a:sym typeface="Calibri"/>
            </a:endParaRPr>
          </a:p>
        </p:txBody>
      </p:sp>
      <p:sp>
        <p:nvSpPr>
          <p:cNvPr id="319" name="Google Shape;319;p44"/>
          <p:cNvSpPr txBox="1"/>
          <p:nvPr/>
        </p:nvSpPr>
        <p:spPr>
          <a:xfrm>
            <a:off x="3543300" y="3181688"/>
            <a:ext cx="2140200" cy="2319300"/>
          </a:xfrm>
          <a:prstGeom prst="rect">
            <a:avLst/>
          </a:prstGeom>
          <a:noFill/>
          <a:ln>
            <a:noFill/>
          </a:ln>
        </p:spPr>
        <p:txBody>
          <a:bodyPr spcFirstLastPara="1" wrap="square" lIns="68569" tIns="68569" rIns="68569" bIns="68569" anchor="t" anchorCtr="0">
            <a:noAutofit/>
          </a:bodyPr>
          <a:lstStyle/>
          <a:p>
            <a:pPr>
              <a:lnSpc>
                <a:spcPct val="115000"/>
              </a:lnSpc>
            </a:pPr>
            <a:r>
              <a:rPr lang="en-US" sz="1200" dirty="0">
                <a:solidFill>
                  <a:srgbClr val="193E72"/>
                </a:solidFill>
                <a:latin typeface="Lato"/>
                <a:ea typeface="Lato"/>
                <a:cs typeface="Lato"/>
                <a:sym typeface="Lato"/>
              </a:rPr>
              <a:t>Funded by MRC</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Adaptive design, Acute setting</a:t>
            </a:r>
            <a:endParaRPr sz="1200" dirty="0">
              <a:solidFill>
                <a:srgbClr val="193E72"/>
              </a:solidFill>
              <a:highlight>
                <a:srgbClr val="FFFF00"/>
              </a:highlight>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Close date: 31 December 2020</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UK only, sample size: 25,000 </a:t>
            </a:r>
            <a:endParaRPr sz="1200" dirty="0">
              <a:solidFill>
                <a:srgbClr val="193E72"/>
              </a:solidFill>
              <a:latin typeface="Lato"/>
              <a:ea typeface="Lato"/>
              <a:cs typeface="Lato"/>
              <a:sym typeface="Lato"/>
            </a:endParaRPr>
          </a:p>
          <a:p>
            <a:pPr>
              <a:lnSpc>
                <a:spcPct val="115000"/>
              </a:lnSpc>
            </a:pPr>
            <a:r>
              <a:rPr lang="en-US" sz="1200" b="1" dirty="0">
                <a:solidFill>
                  <a:srgbClr val="EA5D4E"/>
                </a:solidFill>
                <a:latin typeface="Lato"/>
                <a:ea typeface="Lato"/>
                <a:cs typeface="Lato"/>
                <a:sym typeface="Lato"/>
              </a:rPr>
              <a:t>353 sites ( Trusts) 39,510 participants </a:t>
            </a:r>
            <a:endParaRPr sz="825" dirty="0">
              <a:solidFill>
                <a:srgbClr val="222222"/>
              </a:solidFill>
              <a:highlight>
                <a:srgbClr val="FFFFFF"/>
              </a:highlight>
            </a:endParaRPr>
          </a:p>
          <a:p>
            <a:endParaRPr lang="en-GB" sz="1200" b="1" dirty="0">
              <a:solidFill>
                <a:srgbClr val="EA5D4E"/>
              </a:solidFill>
              <a:latin typeface="Lato"/>
              <a:ea typeface="Lato"/>
              <a:cs typeface="Lato"/>
              <a:sym typeface="Lato"/>
            </a:endParaRPr>
          </a:p>
          <a:p>
            <a:r>
              <a:rPr lang="en-GB" sz="1200" b="1" dirty="0">
                <a:solidFill>
                  <a:srgbClr val="00B050"/>
                </a:solidFill>
                <a:latin typeface="Lato"/>
                <a:ea typeface="Lato"/>
                <a:cs typeface="Lato"/>
                <a:sym typeface="Lato"/>
              </a:rPr>
              <a:t>Dexamethasone</a:t>
            </a:r>
          </a:p>
          <a:p>
            <a:r>
              <a:rPr lang="en-GB" sz="1200" b="1" dirty="0">
                <a:solidFill>
                  <a:srgbClr val="00B050"/>
                </a:solidFill>
                <a:latin typeface="Lato"/>
                <a:ea typeface="Lato"/>
                <a:cs typeface="Lato"/>
                <a:sym typeface="Lato"/>
              </a:rPr>
              <a:t>Tocilizumab</a:t>
            </a:r>
          </a:p>
          <a:p>
            <a:r>
              <a:rPr lang="en-GB" sz="1200" b="1" dirty="0">
                <a:solidFill>
                  <a:srgbClr val="EA5D4E"/>
                </a:solidFill>
                <a:latin typeface="Lato"/>
                <a:ea typeface="Lato"/>
                <a:cs typeface="Lato"/>
                <a:sym typeface="Lato"/>
              </a:rPr>
              <a:t>Colchicine</a:t>
            </a:r>
          </a:p>
          <a:p>
            <a:r>
              <a:rPr lang="en-GB" sz="1200" b="1" dirty="0">
                <a:solidFill>
                  <a:srgbClr val="EA5D4E"/>
                </a:solidFill>
                <a:latin typeface="Lato"/>
                <a:ea typeface="Lato"/>
                <a:cs typeface="Lato"/>
                <a:sym typeface="Lato"/>
              </a:rPr>
              <a:t>Lopinavir/Ritonavir</a:t>
            </a:r>
          </a:p>
          <a:p>
            <a:r>
              <a:rPr lang="en-GB" sz="1200" b="1" dirty="0">
                <a:solidFill>
                  <a:srgbClr val="EA5D4E"/>
                </a:solidFill>
                <a:latin typeface="Lato"/>
                <a:ea typeface="Lato"/>
                <a:cs typeface="Lato"/>
                <a:sym typeface="Lato"/>
              </a:rPr>
              <a:t>Convalescent plasma</a:t>
            </a:r>
          </a:p>
          <a:p>
            <a:r>
              <a:rPr lang="en-GB" sz="1200" b="1" dirty="0">
                <a:solidFill>
                  <a:srgbClr val="EA5D4E"/>
                </a:solidFill>
                <a:latin typeface="Lato"/>
                <a:ea typeface="Lato"/>
                <a:cs typeface="Lato"/>
                <a:sym typeface="Lato"/>
              </a:rPr>
              <a:t>Hydroxychloroquine</a:t>
            </a:r>
            <a:endParaRPr sz="1200" b="1" dirty="0">
              <a:solidFill>
                <a:srgbClr val="EA5D4E"/>
              </a:solidFill>
              <a:latin typeface="Lato"/>
              <a:ea typeface="Lato"/>
              <a:cs typeface="Lato"/>
              <a:sym typeface="Lato"/>
            </a:endParaRPr>
          </a:p>
        </p:txBody>
      </p:sp>
      <p:pic>
        <p:nvPicPr>
          <p:cNvPr id="320" name="Google Shape;320;p44"/>
          <p:cNvPicPr preferRelativeResize="0"/>
          <p:nvPr/>
        </p:nvPicPr>
        <p:blipFill>
          <a:blip r:embed="rId3">
            <a:alphaModFix/>
          </a:blip>
          <a:stretch>
            <a:fillRect/>
          </a:stretch>
        </p:blipFill>
        <p:spPr>
          <a:xfrm>
            <a:off x="3720656" y="2574621"/>
            <a:ext cx="1551113" cy="473869"/>
          </a:xfrm>
          <a:prstGeom prst="rect">
            <a:avLst/>
          </a:prstGeom>
          <a:noFill/>
          <a:ln>
            <a:noFill/>
          </a:ln>
        </p:spPr>
      </p:pic>
      <p:pic>
        <p:nvPicPr>
          <p:cNvPr id="321" name="Google Shape;321;p44"/>
          <p:cNvPicPr preferRelativeResize="0"/>
          <p:nvPr/>
        </p:nvPicPr>
        <p:blipFill>
          <a:blip r:embed="rId4">
            <a:alphaModFix/>
          </a:blip>
          <a:stretch>
            <a:fillRect/>
          </a:stretch>
        </p:blipFill>
        <p:spPr>
          <a:xfrm>
            <a:off x="872438" y="2527022"/>
            <a:ext cx="1944281" cy="569063"/>
          </a:xfrm>
          <a:prstGeom prst="rect">
            <a:avLst/>
          </a:prstGeom>
          <a:noFill/>
          <a:ln>
            <a:noFill/>
          </a:ln>
        </p:spPr>
      </p:pic>
      <p:sp>
        <p:nvSpPr>
          <p:cNvPr id="322" name="Google Shape;322;p44"/>
          <p:cNvSpPr txBox="1"/>
          <p:nvPr/>
        </p:nvSpPr>
        <p:spPr>
          <a:xfrm>
            <a:off x="6279769" y="3287269"/>
            <a:ext cx="2140200" cy="2171025"/>
          </a:xfrm>
          <a:prstGeom prst="rect">
            <a:avLst/>
          </a:prstGeom>
          <a:noFill/>
          <a:ln>
            <a:noFill/>
          </a:ln>
        </p:spPr>
        <p:txBody>
          <a:bodyPr spcFirstLastPara="1" wrap="square" lIns="68569" tIns="68569" rIns="68569" bIns="68569" anchor="t" anchorCtr="0">
            <a:noAutofit/>
          </a:bodyPr>
          <a:lstStyle/>
          <a:p>
            <a:pPr>
              <a:lnSpc>
                <a:spcPct val="115000"/>
              </a:lnSpc>
            </a:pPr>
            <a:r>
              <a:rPr lang="en-US" sz="1200" dirty="0">
                <a:solidFill>
                  <a:srgbClr val="193E72"/>
                </a:solidFill>
                <a:latin typeface="Lato"/>
                <a:ea typeface="Lato"/>
                <a:cs typeface="Lato"/>
                <a:sym typeface="Lato"/>
              </a:rPr>
              <a:t>Global study: 13 countries</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Funded by European Commission</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Adaptive platform design, ICU setting</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Opened: 28 May 2019</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Close: 31 July 2021</a:t>
            </a:r>
            <a:endParaRPr sz="1200" dirty="0">
              <a:solidFill>
                <a:srgbClr val="193E72"/>
              </a:solidFill>
              <a:latin typeface="Lato"/>
              <a:ea typeface="Lato"/>
              <a:cs typeface="Lato"/>
              <a:sym typeface="Lato"/>
            </a:endParaRPr>
          </a:p>
          <a:p>
            <a:pPr>
              <a:lnSpc>
                <a:spcPct val="115000"/>
              </a:lnSpc>
            </a:pPr>
            <a:r>
              <a:rPr lang="en-US" sz="1200" dirty="0">
                <a:solidFill>
                  <a:srgbClr val="193E72"/>
                </a:solidFill>
                <a:latin typeface="Lato"/>
                <a:ea typeface="Lato"/>
                <a:cs typeface="Lato"/>
                <a:sym typeface="Lato"/>
              </a:rPr>
              <a:t>UK sample size: 800</a:t>
            </a:r>
            <a:endParaRPr sz="1200" dirty="0">
              <a:solidFill>
                <a:srgbClr val="193E72"/>
              </a:solidFill>
              <a:highlight>
                <a:srgbClr val="FF00FF"/>
              </a:highlight>
              <a:latin typeface="Lato"/>
              <a:ea typeface="Lato"/>
              <a:cs typeface="Lato"/>
              <a:sym typeface="Lato"/>
            </a:endParaRPr>
          </a:p>
          <a:p>
            <a:pPr>
              <a:lnSpc>
                <a:spcPct val="115000"/>
              </a:lnSpc>
            </a:pPr>
            <a:r>
              <a:rPr lang="en-US" sz="1200" b="1" dirty="0">
                <a:solidFill>
                  <a:srgbClr val="EA5D4E"/>
                </a:solidFill>
                <a:latin typeface="Lato"/>
                <a:ea typeface="Lato"/>
                <a:cs typeface="Lato"/>
                <a:sym typeface="Lato"/>
              </a:rPr>
              <a:t>149 UK sites 4,401 participants  &gt;70% of global recruits</a:t>
            </a:r>
          </a:p>
          <a:p>
            <a:pPr>
              <a:lnSpc>
                <a:spcPct val="115000"/>
              </a:lnSpc>
            </a:pPr>
            <a:endParaRPr lang="en-US" sz="1200" b="1" dirty="0">
              <a:solidFill>
                <a:srgbClr val="EA5D4E"/>
              </a:solidFill>
              <a:latin typeface="Lato"/>
              <a:ea typeface="Calibri"/>
              <a:cs typeface="Calibri"/>
              <a:sym typeface="Lato"/>
            </a:endParaRPr>
          </a:p>
          <a:p>
            <a:pPr>
              <a:lnSpc>
                <a:spcPct val="115000"/>
              </a:lnSpc>
            </a:pPr>
            <a:r>
              <a:rPr lang="en-US" sz="1200" b="1" dirty="0">
                <a:solidFill>
                  <a:srgbClr val="00B050"/>
                </a:solidFill>
                <a:latin typeface="Lato"/>
                <a:ea typeface="Calibri"/>
                <a:cs typeface="Calibri"/>
                <a:sym typeface="Lato"/>
              </a:rPr>
              <a:t>Dexamethasone</a:t>
            </a:r>
          </a:p>
          <a:p>
            <a:pPr>
              <a:lnSpc>
                <a:spcPct val="115000"/>
              </a:lnSpc>
            </a:pPr>
            <a:r>
              <a:rPr lang="en-US" sz="1200" b="1" dirty="0">
                <a:solidFill>
                  <a:srgbClr val="00B050"/>
                </a:solidFill>
                <a:latin typeface="Lato"/>
                <a:ea typeface="Calibri"/>
                <a:cs typeface="Calibri"/>
                <a:sym typeface="Lato"/>
              </a:rPr>
              <a:t>Tocilizumab</a:t>
            </a:r>
          </a:p>
          <a:p>
            <a:pPr>
              <a:lnSpc>
                <a:spcPct val="115000"/>
              </a:lnSpc>
            </a:pPr>
            <a:r>
              <a:rPr lang="en-US" sz="1200" b="1">
                <a:solidFill>
                  <a:srgbClr val="00B050"/>
                </a:solidFill>
                <a:latin typeface="Lato"/>
                <a:ea typeface="Calibri"/>
                <a:cs typeface="Calibri"/>
                <a:sym typeface="Lato"/>
              </a:rPr>
              <a:t>Anticoagulants</a:t>
            </a:r>
            <a:endParaRPr lang="en-US" sz="1200" b="1" dirty="0">
              <a:solidFill>
                <a:srgbClr val="00B050"/>
              </a:solidFill>
              <a:latin typeface="Lato"/>
              <a:ea typeface="Calibri"/>
              <a:cs typeface="Calibri"/>
              <a:sym typeface="Lato"/>
            </a:endParaRPr>
          </a:p>
          <a:p>
            <a:pPr>
              <a:lnSpc>
                <a:spcPct val="115000"/>
              </a:lnSpc>
            </a:pPr>
            <a:endParaRPr sz="1200" dirty="0">
              <a:solidFill>
                <a:srgbClr val="00B050"/>
              </a:solidFill>
              <a:latin typeface="Calibri"/>
              <a:ea typeface="Calibri"/>
              <a:cs typeface="Calibri"/>
              <a:sym typeface="Calibri"/>
            </a:endParaRPr>
          </a:p>
        </p:txBody>
      </p:sp>
      <p:pic>
        <p:nvPicPr>
          <p:cNvPr id="323" name="Google Shape;323;p44"/>
          <p:cNvPicPr preferRelativeResize="0"/>
          <p:nvPr/>
        </p:nvPicPr>
        <p:blipFill>
          <a:blip r:embed="rId5">
            <a:alphaModFix/>
          </a:blip>
          <a:stretch>
            <a:fillRect/>
          </a:stretch>
        </p:blipFill>
        <p:spPr>
          <a:xfrm>
            <a:off x="6752003" y="2359387"/>
            <a:ext cx="1094741" cy="749231"/>
          </a:xfrm>
          <a:prstGeom prst="rect">
            <a:avLst/>
          </a:prstGeom>
          <a:noFill/>
          <a:ln>
            <a:noFill/>
          </a:ln>
        </p:spPr>
      </p:pic>
    </p:spTree>
    <p:extLst>
      <p:ext uri="{BB962C8B-B14F-4D97-AF65-F5344CB8AC3E}">
        <p14:creationId xmlns:p14="http://schemas.microsoft.com/office/powerpoint/2010/main" val="61474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1"/>
          <p:cNvPicPr preferRelativeResize="0"/>
          <p:nvPr/>
        </p:nvPicPr>
        <p:blipFill rotWithShape="1">
          <a:blip r:embed="rId3">
            <a:alphaModFix/>
          </a:blip>
          <a:srcRect/>
          <a:stretch/>
        </p:blipFill>
        <p:spPr>
          <a:xfrm>
            <a:off x="28398" y="516367"/>
            <a:ext cx="9115602" cy="5453774"/>
          </a:xfrm>
          <a:prstGeom prst="rect">
            <a:avLst/>
          </a:prstGeom>
          <a:noFill/>
          <a:ln>
            <a:noFill/>
          </a:ln>
        </p:spPr>
      </p:pic>
    </p:spTree>
    <p:extLst>
      <p:ext uri="{BB962C8B-B14F-4D97-AF65-F5344CB8AC3E}">
        <p14:creationId xmlns:p14="http://schemas.microsoft.com/office/powerpoint/2010/main" val="323804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2"/>
          <p:cNvPicPr preferRelativeResize="0"/>
          <p:nvPr/>
        </p:nvPicPr>
        <p:blipFill rotWithShape="1">
          <a:blip r:embed="rId3">
            <a:alphaModFix/>
          </a:blip>
          <a:srcRect/>
          <a:stretch/>
        </p:blipFill>
        <p:spPr>
          <a:xfrm>
            <a:off x="0" y="889000"/>
            <a:ext cx="9144000" cy="5080000"/>
          </a:xfrm>
          <a:prstGeom prst="rect">
            <a:avLst/>
          </a:prstGeom>
          <a:noFill/>
          <a:ln>
            <a:noFill/>
          </a:ln>
        </p:spPr>
      </p:pic>
    </p:spTree>
    <p:extLst>
      <p:ext uri="{BB962C8B-B14F-4D97-AF65-F5344CB8AC3E}">
        <p14:creationId xmlns:p14="http://schemas.microsoft.com/office/powerpoint/2010/main" val="292375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3"/>
          <p:cNvPicPr preferRelativeResize="0"/>
          <p:nvPr/>
        </p:nvPicPr>
        <p:blipFill rotWithShape="1">
          <a:blip r:embed="rId3">
            <a:alphaModFix/>
          </a:blip>
          <a:srcRect/>
          <a:stretch/>
        </p:blipFill>
        <p:spPr>
          <a:xfrm>
            <a:off x="0" y="882957"/>
            <a:ext cx="9144000" cy="5092086"/>
          </a:xfrm>
          <a:prstGeom prst="rect">
            <a:avLst/>
          </a:prstGeom>
          <a:noFill/>
          <a:ln>
            <a:noFill/>
          </a:ln>
        </p:spPr>
      </p:pic>
    </p:spTree>
    <p:extLst>
      <p:ext uri="{BB962C8B-B14F-4D97-AF65-F5344CB8AC3E}">
        <p14:creationId xmlns:p14="http://schemas.microsoft.com/office/powerpoint/2010/main" val="208332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322200" y="61502"/>
            <a:ext cx="7886700" cy="87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Good (or perhaps the great)….</a:t>
            </a:r>
            <a:endParaRPr/>
          </a:p>
        </p:txBody>
      </p:sp>
      <p:pic>
        <p:nvPicPr>
          <p:cNvPr id="114" name="Google Shape;114;p16"/>
          <p:cNvPicPr preferRelativeResize="0"/>
          <p:nvPr/>
        </p:nvPicPr>
        <p:blipFill>
          <a:blip r:embed="rId3">
            <a:alphaModFix/>
          </a:blip>
          <a:stretch>
            <a:fillRect/>
          </a:stretch>
        </p:blipFill>
        <p:spPr>
          <a:xfrm rot="-736357">
            <a:off x="253254" y="1142360"/>
            <a:ext cx="2024570" cy="1138824"/>
          </a:xfrm>
          <a:prstGeom prst="rect">
            <a:avLst/>
          </a:prstGeom>
          <a:noFill/>
          <a:ln>
            <a:noFill/>
          </a:ln>
        </p:spPr>
      </p:pic>
      <p:pic>
        <p:nvPicPr>
          <p:cNvPr id="115" name="Google Shape;115;p16"/>
          <p:cNvPicPr preferRelativeResize="0"/>
          <p:nvPr/>
        </p:nvPicPr>
        <p:blipFill>
          <a:blip r:embed="rId4">
            <a:alphaModFix/>
          </a:blip>
          <a:stretch>
            <a:fillRect/>
          </a:stretch>
        </p:blipFill>
        <p:spPr>
          <a:xfrm rot="976031">
            <a:off x="5704815" y="4191028"/>
            <a:ext cx="3176469" cy="1786772"/>
          </a:xfrm>
          <a:prstGeom prst="rect">
            <a:avLst/>
          </a:prstGeom>
          <a:noFill/>
          <a:ln>
            <a:noFill/>
          </a:ln>
        </p:spPr>
      </p:pic>
      <p:pic>
        <p:nvPicPr>
          <p:cNvPr id="116" name="Google Shape;116;p16"/>
          <p:cNvPicPr preferRelativeResize="0"/>
          <p:nvPr/>
        </p:nvPicPr>
        <p:blipFill>
          <a:blip r:embed="rId5">
            <a:alphaModFix/>
          </a:blip>
          <a:stretch>
            <a:fillRect/>
          </a:stretch>
        </p:blipFill>
        <p:spPr>
          <a:xfrm rot="-666485">
            <a:off x="587331" y="4770921"/>
            <a:ext cx="2143391" cy="1428933"/>
          </a:xfrm>
          <a:prstGeom prst="rect">
            <a:avLst/>
          </a:prstGeom>
          <a:noFill/>
          <a:ln>
            <a:noFill/>
          </a:ln>
        </p:spPr>
      </p:pic>
      <p:sp>
        <p:nvSpPr>
          <p:cNvPr id="117" name="Google Shape;117;p16"/>
          <p:cNvSpPr txBox="1"/>
          <p:nvPr/>
        </p:nvSpPr>
        <p:spPr>
          <a:xfrm>
            <a:off x="2959500" y="2150113"/>
            <a:ext cx="286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193E72"/>
                </a:solidFill>
                <a:latin typeface="Lato"/>
                <a:ea typeface="Lato"/>
                <a:cs typeface="Lato"/>
                <a:sym typeface="Lato"/>
              </a:rPr>
              <a:t>Informed UK Government Policy</a:t>
            </a:r>
            <a:endParaRPr b="1">
              <a:solidFill>
                <a:srgbClr val="193E72"/>
              </a:solidFill>
              <a:latin typeface="Lato"/>
              <a:ea typeface="Lato"/>
              <a:cs typeface="Lato"/>
              <a:sym typeface="Lato"/>
            </a:endParaRPr>
          </a:p>
        </p:txBody>
      </p:sp>
      <p:sp>
        <p:nvSpPr>
          <p:cNvPr id="118" name="Google Shape;118;p16"/>
          <p:cNvSpPr txBox="1"/>
          <p:nvPr/>
        </p:nvSpPr>
        <p:spPr>
          <a:xfrm>
            <a:off x="5102025" y="940200"/>
            <a:ext cx="41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9" name="Google Shape;119;p16"/>
          <p:cNvSpPr txBox="1"/>
          <p:nvPr/>
        </p:nvSpPr>
        <p:spPr>
          <a:xfrm rot="-714512">
            <a:off x="144122" y="3939998"/>
            <a:ext cx="3029807" cy="8312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193E72"/>
                </a:solidFill>
                <a:latin typeface="Lato"/>
                <a:ea typeface="Lato"/>
                <a:cs typeface="Lato"/>
                <a:sym typeface="Lato"/>
              </a:rPr>
              <a:t>Engaged COVID patients and the public in the recommendation of prioritised studies</a:t>
            </a:r>
            <a:endParaRPr b="1">
              <a:solidFill>
                <a:srgbClr val="193E72"/>
              </a:solidFill>
              <a:latin typeface="Lato"/>
              <a:ea typeface="Lato"/>
              <a:cs typeface="Lato"/>
              <a:sym typeface="Lato"/>
            </a:endParaRPr>
          </a:p>
        </p:txBody>
      </p:sp>
      <p:pic>
        <p:nvPicPr>
          <p:cNvPr id="120" name="Google Shape;120;p16"/>
          <p:cNvPicPr preferRelativeResize="0"/>
          <p:nvPr/>
        </p:nvPicPr>
        <p:blipFill>
          <a:blip r:embed="rId6">
            <a:alphaModFix/>
          </a:blip>
          <a:stretch>
            <a:fillRect/>
          </a:stretch>
        </p:blipFill>
        <p:spPr>
          <a:xfrm>
            <a:off x="2848300" y="2483350"/>
            <a:ext cx="3091300" cy="1340475"/>
          </a:xfrm>
          <a:prstGeom prst="rect">
            <a:avLst/>
          </a:prstGeom>
          <a:noFill/>
          <a:ln>
            <a:noFill/>
          </a:ln>
        </p:spPr>
      </p:pic>
      <p:pic>
        <p:nvPicPr>
          <p:cNvPr id="121" name="Google Shape;121;p16"/>
          <p:cNvPicPr preferRelativeResize="0"/>
          <p:nvPr/>
        </p:nvPicPr>
        <p:blipFill rotWithShape="1">
          <a:blip r:embed="rId7">
            <a:alphaModFix/>
          </a:blip>
          <a:srcRect/>
          <a:stretch/>
        </p:blipFill>
        <p:spPr>
          <a:xfrm rot="-924785">
            <a:off x="157983" y="3181293"/>
            <a:ext cx="2580209" cy="827815"/>
          </a:xfrm>
          <a:prstGeom prst="rect">
            <a:avLst/>
          </a:prstGeom>
          <a:noFill/>
          <a:ln>
            <a:noFill/>
          </a:ln>
        </p:spPr>
      </p:pic>
      <p:sp>
        <p:nvSpPr>
          <p:cNvPr id="122" name="Google Shape;122;p16"/>
          <p:cNvSpPr txBox="1"/>
          <p:nvPr/>
        </p:nvSpPr>
        <p:spPr>
          <a:xfrm rot="-819515">
            <a:off x="254680" y="2203377"/>
            <a:ext cx="2483740" cy="8310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193E72"/>
                </a:solidFill>
                <a:latin typeface="Lato"/>
                <a:ea typeface="Lato"/>
                <a:cs typeface="Lato"/>
                <a:sym typeface="Lato"/>
              </a:rPr>
              <a:t>Reviewed and recommended world leading treatments and therapies for COVID-19</a:t>
            </a:r>
            <a:endParaRPr b="1">
              <a:solidFill>
                <a:srgbClr val="193E72"/>
              </a:solidFill>
              <a:latin typeface="Lato"/>
              <a:ea typeface="Lato"/>
              <a:cs typeface="Lato"/>
              <a:sym typeface="Lato"/>
            </a:endParaRPr>
          </a:p>
        </p:txBody>
      </p:sp>
      <p:sp>
        <p:nvSpPr>
          <p:cNvPr id="123" name="Google Shape;123;p16"/>
          <p:cNvSpPr txBox="1"/>
          <p:nvPr/>
        </p:nvSpPr>
        <p:spPr>
          <a:xfrm>
            <a:off x="670950" y="4962038"/>
            <a:ext cx="1651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lt1"/>
                </a:solidFill>
                <a:latin typeface="Lato"/>
                <a:ea typeface="Lato"/>
                <a:cs typeface="Lato"/>
                <a:sym typeface="Lato"/>
              </a:rPr>
              <a:t>Set up virtual trials to allow for remote delivery and recruitment</a:t>
            </a:r>
            <a:endParaRPr b="1">
              <a:solidFill>
                <a:schemeClr val="lt1"/>
              </a:solidFill>
              <a:latin typeface="Lato"/>
              <a:ea typeface="Lato"/>
              <a:cs typeface="Lato"/>
              <a:sym typeface="Lato"/>
            </a:endParaRPr>
          </a:p>
        </p:txBody>
      </p:sp>
      <p:sp>
        <p:nvSpPr>
          <p:cNvPr id="124" name="Google Shape;124;p16"/>
          <p:cNvSpPr txBox="1"/>
          <p:nvPr/>
        </p:nvSpPr>
        <p:spPr>
          <a:xfrm rot="853623">
            <a:off x="5348833" y="5851204"/>
            <a:ext cx="3233576" cy="8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193E72"/>
                </a:solidFill>
                <a:latin typeface="Lato"/>
                <a:ea typeface="Lato"/>
                <a:cs typeface="Lato"/>
                <a:sym typeface="Lato"/>
              </a:rPr>
              <a:t>Recommended, supported and rapidly delivered vaccines for the world. First in the world to test mixing vaccines </a:t>
            </a:r>
            <a:endParaRPr b="1">
              <a:solidFill>
                <a:srgbClr val="193E72"/>
              </a:solidFill>
              <a:latin typeface="Lato"/>
              <a:ea typeface="Lato"/>
              <a:cs typeface="Lato"/>
              <a:sym typeface="Lato"/>
            </a:endParaRPr>
          </a:p>
        </p:txBody>
      </p:sp>
      <p:pic>
        <p:nvPicPr>
          <p:cNvPr id="125" name="Google Shape;125;p16"/>
          <p:cNvPicPr preferRelativeResize="0"/>
          <p:nvPr/>
        </p:nvPicPr>
        <p:blipFill>
          <a:blip r:embed="rId8">
            <a:alphaModFix/>
          </a:blip>
          <a:stretch>
            <a:fillRect/>
          </a:stretch>
        </p:blipFill>
        <p:spPr>
          <a:xfrm>
            <a:off x="2944025" y="5366975"/>
            <a:ext cx="2478390" cy="1394100"/>
          </a:xfrm>
          <a:prstGeom prst="rect">
            <a:avLst/>
          </a:prstGeom>
          <a:noFill/>
          <a:ln>
            <a:noFill/>
          </a:ln>
        </p:spPr>
      </p:pic>
      <p:pic>
        <p:nvPicPr>
          <p:cNvPr id="126" name="Google Shape;126;p16"/>
          <p:cNvPicPr preferRelativeResize="0"/>
          <p:nvPr/>
        </p:nvPicPr>
        <p:blipFill>
          <a:blip r:embed="rId9">
            <a:alphaModFix/>
          </a:blip>
          <a:stretch>
            <a:fillRect/>
          </a:stretch>
        </p:blipFill>
        <p:spPr>
          <a:xfrm rot="889353">
            <a:off x="5886193" y="1089344"/>
            <a:ext cx="1340914" cy="1344937"/>
          </a:xfrm>
          <a:prstGeom prst="rect">
            <a:avLst/>
          </a:prstGeom>
          <a:noFill/>
          <a:ln>
            <a:noFill/>
          </a:ln>
        </p:spPr>
      </p:pic>
      <p:pic>
        <p:nvPicPr>
          <p:cNvPr id="127" name="Google Shape;127;p16"/>
          <p:cNvPicPr preferRelativeResize="0"/>
          <p:nvPr/>
        </p:nvPicPr>
        <p:blipFill>
          <a:blip r:embed="rId10">
            <a:alphaModFix/>
          </a:blip>
          <a:stretch>
            <a:fillRect/>
          </a:stretch>
        </p:blipFill>
        <p:spPr>
          <a:xfrm rot="900777">
            <a:off x="7081812" y="1535462"/>
            <a:ext cx="1928838" cy="1283675"/>
          </a:xfrm>
          <a:prstGeom prst="rect">
            <a:avLst/>
          </a:prstGeom>
          <a:noFill/>
          <a:ln>
            <a:noFill/>
          </a:ln>
        </p:spPr>
      </p:pic>
      <p:sp>
        <p:nvSpPr>
          <p:cNvPr id="128" name="Google Shape;128;p16"/>
          <p:cNvSpPr txBox="1"/>
          <p:nvPr/>
        </p:nvSpPr>
        <p:spPr>
          <a:xfrm rot="906115">
            <a:off x="6848509" y="524309"/>
            <a:ext cx="2253424" cy="1046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193E72"/>
                </a:solidFill>
                <a:latin typeface="Lato"/>
                <a:ea typeface="Lato"/>
                <a:cs typeface="Lato"/>
                <a:sym typeface="Lato"/>
              </a:rPr>
              <a:t>Supported the development of vital research into AGPs and Schools</a:t>
            </a:r>
            <a:endParaRPr b="1">
              <a:solidFill>
                <a:srgbClr val="193E72"/>
              </a:solidFill>
              <a:latin typeface="Lato"/>
              <a:ea typeface="Lato"/>
              <a:cs typeface="Lato"/>
              <a:sym typeface="Lato"/>
            </a:endParaRPr>
          </a:p>
        </p:txBody>
      </p:sp>
      <p:pic>
        <p:nvPicPr>
          <p:cNvPr id="129" name="Google Shape;129;p16"/>
          <p:cNvPicPr preferRelativeResize="0"/>
          <p:nvPr/>
        </p:nvPicPr>
        <p:blipFill>
          <a:blip r:embed="rId11">
            <a:alphaModFix/>
          </a:blip>
          <a:stretch>
            <a:fillRect/>
          </a:stretch>
        </p:blipFill>
        <p:spPr>
          <a:xfrm>
            <a:off x="3723713" y="837675"/>
            <a:ext cx="1340475" cy="1340475"/>
          </a:xfrm>
          <a:prstGeom prst="rect">
            <a:avLst/>
          </a:prstGeom>
          <a:noFill/>
          <a:ln>
            <a:noFill/>
          </a:ln>
        </p:spPr>
      </p:pic>
      <p:pic>
        <p:nvPicPr>
          <p:cNvPr id="130" name="Google Shape;130;p16"/>
          <p:cNvPicPr preferRelativeResize="0"/>
          <p:nvPr/>
        </p:nvPicPr>
        <p:blipFill rotWithShape="1">
          <a:blip r:embed="rId12">
            <a:alphaModFix/>
          </a:blip>
          <a:srcRect b="6094"/>
          <a:stretch/>
        </p:blipFill>
        <p:spPr>
          <a:xfrm>
            <a:off x="6115638" y="2583426"/>
            <a:ext cx="1340475" cy="1359550"/>
          </a:xfrm>
          <a:prstGeom prst="rect">
            <a:avLst/>
          </a:prstGeom>
          <a:noFill/>
          <a:ln>
            <a:noFill/>
          </a:ln>
        </p:spPr>
      </p:pic>
      <p:sp>
        <p:nvSpPr>
          <p:cNvPr id="131" name="Google Shape;131;p16"/>
          <p:cNvSpPr txBox="1"/>
          <p:nvPr/>
        </p:nvSpPr>
        <p:spPr>
          <a:xfrm>
            <a:off x="7427600" y="3132150"/>
            <a:ext cx="1640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193E72"/>
                </a:solidFill>
                <a:latin typeface="Lato"/>
                <a:ea typeface="Lato"/>
                <a:cs typeface="Lato"/>
                <a:sym typeface="Lato"/>
              </a:rPr>
              <a:t>Championed COVID research in underserved groups</a:t>
            </a:r>
            <a:endParaRPr b="1">
              <a:solidFill>
                <a:srgbClr val="193E72"/>
              </a:solidFill>
              <a:latin typeface="Lato"/>
              <a:ea typeface="Lato"/>
              <a:cs typeface="Lato"/>
              <a:sym typeface="Lato"/>
            </a:endParaRPr>
          </a:p>
        </p:txBody>
      </p:sp>
      <p:sp>
        <p:nvSpPr>
          <p:cNvPr id="132" name="Google Shape;132;p16"/>
          <p:cNvSpPr txBox="1"/>
          <p:nvPr/>
        </p:nvSpPr>
        <p:spPr>
          <a:xfrm>
            <a:off x="3155388" y="4856175"/>
            <a:ext cx="2220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193E72"/>
                </a:solidFill>
                <a:latin typeface="Lato"/>
                <a:ea typeface="Lato"/>
                <a:cs typeface="Lato"/>
                <a:sym typeface="Lato"/>
              </a:rPr>
              <a:t>Delivered clinical research in schools and care homes </a:t>
            </a:r>
            <a:endParaRPr b="1">
              <a:solidFill>
                <a:srgbClr val="193E72"/>
              </a:solidFill>
              <a:latin typeface="Lato"/>
              <a:ea typeface="Lato"/>
              <a:cs typeface="Lato"/>
              <a:sym typeface="Lato"/>
            </a:endParaRPr>
          </a:p>
        </p:txBody>
      </p:sp>
      <p:pic>
        <p:nvPicPr>
          <p:cNvPr id="133" name="Google Shape;133;p16"/>
          <p:cNvPicPr preferRelativeResize="0"/>
          <p:nvPr/>
        </p:nvPicPr>
        <p:blipFill>
          <a:blip r:embed="rId13">
            <a:alphaModFix/>
          </a:blip>
          <a:stretch>
            <a:fillRect/>
          </a:stretch>
        </p:blipFill>
        <p:spPr>
          <a:xfrm>
            <a:off x="2960700" y="4226888"/>
            <a:ext cx="2609699" cy="737025"/>
          </a:xfrm>
          <a:prstGeom prst="rect">
            <a:avLst/>
          </a:prstGeom>
          <a:noFill/>
          <a:ln>
            <a:noFill/>
          </a:ln>
        </p:spPr>
      </p:pic>
      <p:sp>
        <p:nvSpPr>
          <p:cNvPr id="134" name="Google Shape;134;p16"/>
          <p:cNvSpPr txBox="1"/>
          <p:nvPr/>
        </p:nvSpPr>
        <p:spPr>
          <a:xfrm>
            <a:off x="2913125" y="3650850"/>
            <a:ext cx="3091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193E72"/>
                </a:solidFill>
                <a:latin typeface="Lato"/>
                <a:ea typeface="Lato"/>
                <a:cs typeface="Lato"/>
                <a:sym typeface="Lato"/>
              </a:rPr>
              <a:t>Delivered pioneering interventions and technology</a:t>
            </a:r>
            <a:endParaRPr b="1">
              <a:solidFill>
                <a:srgbClr val="193E72"/>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2"/>
          <p:cNvSpPr txBox="1">
            <a:spLocks noGrp="1"/>
          </p:cNvSpPr>
          <p:nvPr>
            <p:ph type="title"/>
          </p:nvPr>
        </p:nvSpPr>
        <p:spPr>
          <a:xfrm>
            <a:off x="628650" y="2723766"/>
            <a:ext cx="7052400" cy="850200"/>
          </a:xfrm>
          <a:prstGeom prst="rect">
            <a:avLst/>
          </a:prstGeom>
          <a:noFill/>
          <a:ln>
            <a:noFill/>
          </a:ln>
        </p:spPr>
        <p:txBody>
          <a:bodyPr spcFirstLastPara="1" wrap="square" lIns="68575" tIns="34275" rIns="68575" bIns="34275" anchor="b" anchorCtr="0">
            <a:noAutofit/>
          </a:bodyPr>
          <a:lstStyle/>
          <a:p>
            <a:r>
              <a:rPr lang="en-US"/>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628650" y="1131095"/>
            <a:ext cx="7886700" cy="649200"/>
          </a:xfrm>
          <a:prstGeom prst="rect">
            <a:avLst/>
          </a:prstGeom>
          <a:noFill/>
          <a:ln>
            <a:noFill/>
          </a:ln>
        </p:spPr>
        <p:txBody>
          <a:bodyPr spcFirstLastPara="1" wrap="square" lIns="68575" tIns="34275" rIns="68575" bIns="34275" anchor="ctr" anchorCtr="0">
            <a:normAutofit/>
          </a:bodyPr>
          <a:lstStyle/>
          <a:p>
            <a:pPr>
              <a:buSzPts val="2400"/>
            </a:pPr>
            <a:r>
              <a:rPr lang="en-US"/>
              <a:t>Our mission</a:t>
            </a:r>
            <a:endParaRPr/>
          </a:p>
        </p:txBody>
      </p:sp>
      <p:grpSp>
        <p:nvGrpSpPr>
          <p:cNvPr id="198" name="Google Shape;198;p27"/>
          <p:cNvGrpSpPr/>
          <p:nvPr/>
        </p:nvGrpSpPr>
        <p:grpSpPr>
          <a:xfrm>
            <a:off x="534189" y="1694881"/>
            <a:ext cx="3463643" cy="3334379"/>
            <a:chOff x="712250" y="1164966"/>
            <a:chExt cx="4618191" cy="4445839"/>
          </a:xfrm>
        </p:grpSpPr>
        <p:sp>
          <p:nvSpPr>
            <p:cNvPr id="199" name="Google Shape;199;p27"/>
            <p:cNvSpPr/>
            <p:nvPr/>
          </p:nvSpPr>
          <p:spPr>
            <a:xfrm>
              <a:off x="914400" y="1534405"/>
              <a:ext cx="4076400" cy="4076400"/>
            </a:xfrm>
            <a:prstGeom prst="ellipse">
              <a:avLst/>
            </a:prstGeom>
            <a:solidFill>
              <a:srgbClr val="D1D9E2"/>
            </a:solidFill>
            <a:ln w="1428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algn="ctr"/>
              <a:endParaRPr>
                <a:solidFill>
                  <a:schemeClr val="lt1"/>
                </a:solidFill>
              </a:endParaRPr>
            </a:p>
          </p:txBody>
        </p:sp>
        <p:sp>
          <p:nvSpPr>
            <p:cNvPr id="200" name="Google Shape;200;p27"/>
            <p:cNvSpPr/>
            <p:nvPr/>
          </p:nvSpPr>
          <p:spPr>
            <a:xfrm>
              <a:off x="1526430" y="2146434"/>
              <a:ext cx="2852400" cy="2852400"/>
            </a:xfrm>
            <a:prstGeom prst="ellipse">
              <a:avLst/>
            </a:prstGeom>
            <a:solidFill>
              <a:schemeClr val="dk2"/>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01" name="Google Shape;201;p27"/>
            <p:cNvSpPr/>
            <p:nvPr/>
          </p:nvSpPr>
          <p:spPr>
            <a:xfrm>
              <a:off x="1629914" y="2901232"/>
              <a:ext cx="2626200" cy="1323300"/>
            </a:xfrm>
            <a:prstGeom prst="rect">
              <a:avLst/>
            </a:prstGeom>
            <a:noFill/>
            <a:ln>
              <a:noFill/>
            </a:ln>
          </p:spPr>
          <p:txBody>
            <a:bodyPr spcFirstLastPara="1" wrap="square" lIns="68575" tIns="34275" rIns="68575" bIns="34275" anchor="t" anchorCtr="0">
              <a:noAutofit/>
            </a:bodyPr>
            <a:lstStyle/>
            <a:p>
              <a:pPr marL="76200" algn="ctr">
                <a:buSzPts val="1500"/>
              </a:pPr>
              <a:r>
                <a:rPr lang="en-US" sz="1500" b="1">
                  <a:solidFill>
                    <a:schemeClr val="lt1"/>
                  </a:solidFill>
                  <a:latin typeface="Lato"/>
                  <a:ea typeface="Lato"/>
                  <a:cs typeface="Lato"/>
                  <a:sym typeface="Lato"/>
                </a:rPr>
                <a:t>To improve the health and wealth</a:t>
              </a:r>
              <a:br>
                <a:rPr lang="en-US" sz="1500" b="1">
                  <a:solidFill>
                    <a:schemeClr val="lt1"/>
                  </a:solidFill>
                  <a:latin typeface="Lato"/>
                  <a:ea typeface="Lato"/>
                  <a:cs typeface="Lato"/>
                  <a:sym typeface="Lato"/>
                </a:rPr>
              </a:br>
              <a:r>
                <a:rPr lang="en-US" sz="1500" b="1">
                  <a:solidFill>
                    <a:schemeClr val="lt1"/>
                  </a:solidFill>
                  <a:latin typeface="Lato"/>
                  <a:ea typeface="Lato"/>
                  <a:cs typeface="Lato"/>
                  <a:sym typeface="Lato"/>
                </a:rPr>
                <a:t>of the nation through research</a:t>
              </a:r>
              <a:endParaRPr sz="1100"/>
            </a:p>
          </p:txBody>
        </p:sp>
        <p:sp>
          <p:nvSpPr>
            <p:cNvPr id="202" name="Google Shape;202;p27"/>
            <p:cNvSpPr/>
            <p:nvPr/>
          </p:nvSpPr>
          <p:spPr>
            <a:xfrm>
              <a:off x="712250" y="5139897"/>
              <a:ext cx="404400" cy="4044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68575" tIns="34275" rIns="68575" bIns="34275" anchor="ctr" anchorCtr="0">
              <a:noAutofit/>
            </a:bodyPr>
            <a:lstStyle/>
            <a:p>
              <a:pPr algn="ctr"/>
              <a:endParaRPr>
                <a:solidFill>
                  <a:schemeClr val="lt1"/>
                </a:solidFill>
              </a:endParaRPr>
            </a:p>
          </p:txBody>
        </p:sp>
        <p:sp>
          <p:nvSpPr>
            <p:cNvPr id="203" name="Google Shape;203;p27"/>
            <p:cNvSpPr/>
            <p:nvPr/>
          </p:nvSpPr>
          <p:spPr>
            <a:xfrm>
              <a:off x="4692341" y="1164966"/>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algn="ctr"/>
              <a:endParaRPr>
                <a:solidFill>
                  <a:schemeClr val="lt1"/>
                </a:solidFill>
              </a:endParaRPr>
            </a:p>
          </p:txBody>
        </p:sp>
      </p:grpSp>
      <p:sp>
        <p:nvSpPr>
          <p:cNvPr id="204" name="Google Shape;204;p27"/>
          <p:cNvSpPr txBox="1">
            <a:spLocks noGrp="1"/>
          </p:cNvSpPr>
          <p:nvPr>
            <p:ph type="body" idx="1"/>
          </p:nvPr>
        </p:nvSpPr>
        <p:spPr>
          <a:xfrm>
            <a:off x="4316929" y="1903963"/>
            <a:ext cx="4476600" cy="3192300"/>
          </a:xfrm>
          <a:prstGeom prst="rect">
            <a:avLst/>
          </a:prstGeom>
          <a:noFill/>
          <a:ln>
            <a:noFill/>
          </a:ln>
        </p:spPr>
        <p:txBody>
          <a:bodyPr spcFirstLastPara="1" wrap="square" lIns="68575" tIns="34275" rIns="68575" bIns="34275" anchor="t" anchorCtr="0">
            <a:noAutofit/>
          </a:bodyPr>
          <a:lstStyle/>
          <a:p>
            <a:pPr marL="76200" indent="0">
              <a:lnSpc>
                <a:spcPct val="100000"/>
              </a:lnSpc>
              <a:spcBef>
                <a:spcPts val="800"/>
              </a:spcBef>
              <a:buClr>
                <a:srgbClr val="000000"/>
              </a:buClr>
              <a:buSzPts val="1500"/>
              <a:buNone/>
            </a:pPr>
            <a:r>
              <a:rPr lang="en-US" sz="1400"/>
              <a:t>We do this by:</a:t>
            </a:r>
            <a:endParaRPr/>
          </a:p>
          <a:p>
            <a:pPr marL="330200" indent="-254000">
              <a:lnSpc>
                <a:spcPct val="100000"/>
              </a:lnSpc>
              <a:spcBef>
                <a:spcPts val="1200"/>
              </a:spcBef>
              <a:buSzPts val="1200"/>
              <a:buFont typeface="Arial"/>
              <a:buAutoNum type="arabicPeriod"/>
            </a:pPr>
            <a:r>
              <a:rPr lang="en-US" sz="1100" b="1"/>
              <a:t>Funding high quality, timely research </a:t>
            </a:r>
            <a:r>
              <a:rPr lang="en-US" sz="1100"/>
              <a:t>that benefits the NHS, public health and social care </a:t>
            </a:r>
            <a:endParaRPr/>
          </a:p>
          <a:p>
            <a:pPr marL="330200" indent="-254000">
              <a:lnSpc>
                <a:spcPct val="100000"/>
              </a:lnSpc>
              <a:spcBef>
                <a:spcPts val="800"/>
              </a:spcBef>
              <a:buSzPts val="1200"/>
              <a:buFont typeface="Arial"/>
              <a:buAutoNum type="arabicPeriod"/>
            </a:pPr>
            <a:r>
              <a:rPr lang="en-US" sz="1100" b="1"/>
              <a:t>Investing in world-class expertise, facilities and a skilled delivery workforce </a:t>
            </a:r>
            <a:r>
              <a:rPr lang="en-US" sz="1100"/>
              <a:t>to translate discoveries into improved treatments and services</a:t>
            </a:r>
            <a:endParaRPr/>
          </a:p>
          <a:p>
            <a:pPr marL="330200" indent="-254000">
              <a:lnSpc>
                <a:spcPct val="100000"/>
              </a:lnSpc>
              <a:spcBef>
                <a:spcPts val="800"/>
              </a:spcBef>
              <a:buSzPts val="1200"/>
              <a:buFont typeface="Arial"/>
              <a:buAutoNum type="arabicPeriod"/>
            </a:pPr>
            <a:r>
              <a:rPr lang="en-US" sz="1100" b="1"/>
              <a:t>Partnering with patients, service users, carers and communities </a:t>
            </a:r>
            <a:r>
              <a:rPr lang="en-US" sz="1100"/>
              <a:t>improving the relevance, quality and impact of our research  </a:t>
            </a:r>
            <a:endParaRPr/>
          </a:p>
          <a:p>
            <a:pPr marL="330200" indent="-254000">
              <a:lnSpc>
                <a:spcPct val="100000"/>
              </a:lnSpc>
              <a:spcBef>
                <a:spcPts val="800"/>
              </a:spcBef>
              <a:buSzPts val="1200"/>
              <a:buFont typeface="Arial"/>
              <a:buAutoNum type="arabicPeriod"/>
            </a:pPr>
            <a:r>
              <a:rPr lang="en-US" sz="1100" b="1"/>
              <a:t>Attracting, training and supporting the best researchers </a:t>
            </a:r>
            <a:r>
              <a:rPr lang="en-US" sz="1100"/>
              <a:t>to tackle complex health and social care challenges</a:t>
            </a:r>
            <a:endParaRPr/>
          </a:p>
          <a:p>
            <a:pPr marL="330200" indent="-254000">
              <a:lnSpc>
                <a:spcPct val="100000"/>
              </a:lnSpc>
              <a:spcBef>
                <a:spcPts val="800"/>
              </a:spcBef>
              <a:buSzPts val="1200"/>
              <a:buFont typeface="Arial"/>
              <a:buAutoNum type="arabicPeriod"/>
            </a:pPr>
            <a:r>
              <a:rPr lang="en-US" sz="1100" b="1"/>
              <a:t>Collaborating with other public funders, charities and industry </a:t>
            </a:r>
            <a:r>
              <a:rPr lang="en-US" sz="1100"/>
              <a:t>to shape a cohesive and globally competitive research system    </a:t>
            </a:r>
            <a:endParaRPr/>
          </a:p>
          <a:p>
            <a:pPr marL="330200" indent="-254000">
              <a:lnSpc>
                <a:spcPct val="100000"/>
              </a:lnSpc>
              <a:spcBef>
                <a:spcPts val="800"/>
              </a:spcBef>
              <a:buSzPts val="1200"/>
              <a:buFont typeface="Arial"/>
              <a:buAutoNum type="arabicPeriod"/>
            </a:pPr>
            <a:r>
              <a:rPr lang="en-US" sz="1100" b="1"/>
              <a:t>Funding applied global health research and training </a:t>
            </a:r>
            <a:r>
              <a:rPr lang="en-US" sz="1100"/>
              <a:t>to meet the needs of the poorest people in low- and middle-income countries  </a:t>
            </a:r>
            <a:endParaRPr/>
          </a:p>
          <a:p>
            <a:pPr marL="76200" indent="0">
              <a:lnSpc>
                <a:spcPct val="100000"/>
              </a:lnSpc>
              <a:spcBef>
                <a:spcPts val="800"/>
              </a:spcBef>
              <a:buSzPts val="1300"/>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628650" y="2723766"/>
            <a:ext cx="7052400" cy="850200"/>
          </a:xfrm>
          <a:prstGeom prst="rect">
            <a:avLst/>
          </a:prstGeom>
          <a:noFill/>
          <a:ln>
            <a:noFill/>
          </a:ln>
        </p:spPr>
        <p:txBody>
          <a:bodyPr spcFirstLastPara="1" wrap="square" lIns="68575" tIns="34275" rIns="68575" bIns="34275" anchor="b" anchorCtr="0">
            <a:noAutofit/>
          </a:bodyPr>
          <a:lstStyle/>
          <a:p>
            <a:r>
              <a:rPr lang="en-US"/>
              <a:t>How the NIHR CRN works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628650" y="1131095"/>
            <a:ext cx="7886700" cy="649200"/>
          </a:xfrm>
          <a:prstGeom prst="rect">
            <a:avLst/>
          </a:prstGeom>
          <a:noFill/>
          <a:ln>
            <a:noFill/>
          </a:ln>
        </p:spPr>
        <p:txBody>
          <a:bodyPr spcFirstLastPara="1" wrap="square" lIns="68575" tIns="34275" rIns="68575" bIns="34275" anchor="ctr" anchorCtr="0">
            <a:normAutofit/>
          </a:bodyPr>
          <a:lstStyle/>
          <a:p>
            <a:pPr>
              <a:buSzPts val="2400"/>
            </a:pPr>
            <a:r>
              <a:rPr lang="en-US"/>
              <a:t>15 Local Clinical Research Networks</a:t>
            </a:r>
            <a:endParaRPr/>
          </a:p>
        </p:txBody>
      </p:sp>
      <p:sp>
        <p:nvSpPr>
          <p:cNvPr id="239" name="Google Shape;239;p30"/>
          <p:cNvSpPr/>
          <p:nvPr/>
        </p:nvSpPr>
        <p:spPr>
          <a:xfrm rot="10800000">
            <a:off x="5045124" y="2787728"/>
            <a:ext cx="1301100" cy="1121700"/>
          </a:xfrm>
          <a:prstGeom prst="hexagon">
            <a:avLst>
              <a:gd name="adj" fmla="val 23418"/>
              <a:gd name="vf" fmla="val 115470"/>
            </a:avLst>
          </a:prstGeom>
          <a:solidFill>
            <a:schemeClr val="dk2"/>
          </a:solidFill>
          <a:ln>
            <a:noFill/>
          </a:ln>
        </p:spPr>
        <p:txBody>
          <a:bodyPr spcFirstLastPara="1" wrap="square" lIns="68575" tIns="34275" rIns="68575" bIns="34275" anchor="ctr" anchorCtr="0">
            <a:noAutofit/>
          </a:bodyPr>
          <a:lstStyle/>
          <a:p>
            <a:pPr algn="ctr"/>
            <a:endParaRPr sz="900" b="1">
              <a:solidFill>
                <a:schemeClr val="lt1"/>
              </a:solidFill>
            </a:endParaRPr>
          </a:p>
        </p:txBody>
      </p:sp>
      <p:sp>
        <p:nvSpPr>
          <p:cNvPr id="240" name="Google Shape;240;p30"/>
          <p:cNvSpPr/>
          <p:nvPr/>
        </p:nvSpPr>
        <p:spPr>
          <a:xfrm>
            <a:off x="5058568" y="2953882"/>
            <a:ext cx="1274100" cy="742200"/>
          </a:xfrm>
          <a:prstGeom prst="rect">
            <a:avLst/>
          </a:prstGeom>
          <a:noFill/>
          <a:ln>
            <a:noFill/>
          </a:ln>
        </p:spPr>
        <p:txBody>
          <a:bodyPr spcFirstLastPara="1" wrap="square" lIns="68575" tIns="68575" rIns="68575" bIns="68575" anchor="ctr" anchorCtr="0">
            <a:noAutofit/>
          </a:bodyPr>
          <a:lstStyle/>
          <a:p>
            <a:pPr algn="ctr"/>
            <a:r>
              <a:rPr lang="en-US" sz="2100" b="1">
                <a:solidFill>
                  <a:srgbClr val="A0E4E8"/>
                </a:solidFill>
                <a:latin typeface="Lato"/>
                <a:ea typeface="Lato"/>
                <a:cs typeface="Lato"/>
                <a:sym typeface="Lato"/>
              </a:rPr>
              <a:t>15</a:t>
            </a:r>
            <a:endParaRPr sz="1100"/>
          </a:p>
          <a:p>
            <a:pPr algn="ctr"/>
            <a:r>
              <a:rPr lang="en-US" sz="900" b="1">
                <a:solidFill>
                  <a:srgbClr val="FFFFFF"/>
                </a:solidFill>
                <a:latin typeface="Lato"/>
                <a:ea typeface="Lato"/>
                <a:cs typeface="Lato"/>
                <a:sym typeface="Lato"/>
              </a:rPr>
              <a:t>Local Clinical</a:t>
            </a:r>
            <a:br>
              <a:rPr lang="en-US" sz="900" b="1">
                <a:solidFill>
                  <a:srgbClr val="FFFFFF"/>
                </a:solidFill>
                <a:latin typeface="Lato"/>
                <a:ea typeface="Lato"/>
                <a:cs typeface="Lato"/>
                <a:sym typeface="Lato"/>
              </a:rPr>
            </a:br>
            <a:r>
              <a:rPr lang="en-US" sz="900" b="1">
                <a:solidFill>
                  <a:srgbClr val="FFFFFF"/>
                </a:solidFill>
                <a:latin typeface="Lato"/>
                <a:ea typeface="Lato"/>
                <a:cs typeface="Lato"/>
                <a:sym typeface="Lato"/>
              </a:rPr>
              <a:t>Research</a:t>
            </a:r>
            <a:br>
              <a:rPr lang="en-US" sz="900" b="1">
                <a:solidFill>
                  <a:srgbClr val="FFFFFF"/>
                </a:solidFill>
                <a:latin typeface="Lato"/>
                <a:ea typeface="Lato"/>
                <a:cs typeface="Lato"/>
                <a:sym typeface="Lato"/>
              </a:rPr>
            </a:br>
            <a:r>
              <a:rPr lang="en-US" sz="900" b="1">
                <a:solidFill>
                  <a:srgbClr val="FFFFFF"/>
                </a:solidFill>
                <a:latin typeface="Lato"/>
                <a:ea typeface="Lato"/>
                <a:cs typeface="Lato"/>
                <a:sym typeface="Lato"/>
              </a:rPr>
              <a:t>Networks</a:t>
            </a:r>
            <a:endParaRPr sz="1100"/>
          </a:p>
        </p:txBody>
      </p:sp>
      <p:sp>
        <p:nvSpPr>
          <p:cNvPr id="241" name="Google Shape;241;p30"/>
          <p:cNvSpPr txBox="1">
            <a:spLocks noGrp="1"/>
          </p:cNvSpPr>
          <p:nvPr>
            <p:ph type="body" idx="1"/>
          </p:nvPr>
        </p:nvSpPr>
        <p:spPr>
          <a:xfrm>
            <a:off x="665390" y="1849345"/>
            <a:ext cx="4012500" cy="3192300"/>
          </a:xfrm>
          <a:prstGeom prst="rect">
            <a:avLst/>
          </a:prstGeom>
          <a:noFill/>
          <a:ln>
            <a:noFill/>
          </a:ln>
        </p:spPr>
        <p:txBody>
          <a:bodyPr spcFirstLastPara="1" wrap="square" lIns="68575" tIns="34275" rIns="68575" bIns="34275" anchor="t" anchorCtr="0">
            <a:noAutofit/>
          </a:bodyPr>
          <a:lstStyle/>
          <a:p>
            <a:pPr marL="165100" indent="-165100">
              <a:spcBef>
                <a:spcPts val="1200"/>
              </a:spcBef>
              <a:buSzPts val="1400"/>
            </a:pPr>
            <a:r>
              <a:rPr lang="en-US" sz="1400"/>
              <a:t>Local Clinical Research Networks (LCRNs) support organisations to participate in research</a:t>
            </a:r>
            <a:endParaRPr/>
          </a:p>
          <a:p>
            <a:pPr marL="165100" indent="-165100">
              <a:spcBef>
                <a:spcPts val="1200"/>
              </a:spcBef>
              <a:buSzPts val="1400"/>
            </a:pPr>
            <a:r>
              <a:rPr lang="en-US" sz="1400"/>
              <a:t>LCRNs develop relationships with public health and social care providers, allocate strategic funding, and pilot cross-NIHR working for health needs</a:t>
            </a:r>
            <a:endParaRPr/>
          </a:p>
          <a:p>
            <a:pPr marL="165100" indent="-165100">
              <a:spcBef>
                <a:spcPts val="1200"/>
              </a:spcBef>
              <a:buSzPts val="1400"/>
            </a:pPr>
            <a:r>
              <a:rPr lang="en-US" sz="1400"/>
              <a:t>LCRN teams include embedded and mobile research staff, learning and development, business intelligence, study support service, communications and PPIE</a:t>
            </a:r>
            <a:endParaRPr/>
          </a:p>
        </p:txBody>
      </p:sp>
      <p:pic>
        <p:nvPicPr>
          <p:cNvPr id="242" name="Google Shape;242;p30"/>
          <p:cNvPicPr preferRelativeResize="0"/>
          <p:nvPr/>
        </p:nvPicPr>
        <p:blipFill rotWithShape="1">
          <a:blip r:embed="rId3">
            <a:alphaModFix/>
          </a:blip>
          <a:srcRect/>
          <a:stretch/>
        </p:blipFill>
        <p:spPr>
          <a:xfrm>
            <a:off x="5276323" y="1486767"/>
            <a:ext cx="3932500" cy="37141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628650" y="1131095"/>
            <a:ext cx="7886700" cy="649200"/>
          </a:xfrm>
          <a:prstGeom prst="rect">
            <a:avLst/>
          </a:prstGeom>
          <a:noFill/>
          <a:ln>
            <a:noFill/>
          </a:ln>
        </p:spPr>
        <p:txBody>
          <a:bodyPr spcFirstLastPara="1" wrap="square" lIns="68575" tIns="34275" rIns="68575" bIns="34275" anchor="ctr" anchorCtr="0">
            <a:normAutofit/>
          </a:bodyPr>
          <a:lstStyle/>
          <a:p>
            <a:pPr>
              <a:buSzPts val="2400"/>
            </a:pPr>
            <a:r>
              <a:rPr lang="en-US"/>
              <a:t>NIHR National Patient Recruitment Centres (PRCs)</a:t>
            </a:r>
            <a:endParaRPr/>
          </a:p>
        </p:txBody>
      </p:sp>
      <p:sp>
        <p:nvSpPr>
          <p:cNvPr id="249" name="Google Shape;249;p31"/>
          <p:cNvSpPr txBox="1">
            <a:spLocks noGrp="1"/>
          </p:cNvSpPr>
          <p:nvPr>
            <p:ph type="body" idx="1"/>
          </p:nvPr>
        </p:nvSpPr>
        <p:spPr>
          <a:xfrm>
            <a:off x="665400" y="1849350"/>
            <a:ext cx="4788900" cy="3192300"/>
          </a:xfrm>
          <a:prstGeom prst="rect">
            <a:avLst/>
          </a:prstGeom>
          <a:noFill/>
          <a:ln>
            <a:noFill/>
          </a:ln>
        </p:spPr>
        <p:txBody>
          <a:bodyPr spcFirstLastPara="1" wrap="square" lIns="68575" tIns="34275" rIns="68575" bIns="34275" anchor="t" anchorCtr="0">
            <a:noAutofit/>
          </a:bodyPr>
          <a:lstStyle/>
          <a:p>
            <a:pPr marL="0" indent="0">
              <a:spcBef>
                <a:spcPts val="800"/>
              </a:spcBef>
              <a:buNone/>
            </a:pPr>
            <a:r>
              <a:rPr lang="en-US" sz="1400">
                <a:solidFill>
                  <a:srgbClr val="002060"/>
                </a:solidFill>
              </a:rPr>
              <a:t>100% dedicated to research funded by life sciences industry</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Increase capacity and improve UK competitiveness</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Easier and quicker  </a:t>
            </a:r>
            <a:endParaRPr sz="1400">
              <a:solidFill>
                <a:srgbClr val="002060"/>
              </a:solidFill>
            </a:endParaRPr>
          </a:p>
          <a:p>
            <a:pPr marL="0" indent="0">
              <a:spcBef>
                <a:spcPts val="800"/>
              </a:spcBef>
              <a:buNone/>
            </a:pPr>
            <a:r>
              <a:rPr lang="en-US" sz="1400">
                <a:solidFill>
                  <a:srgbClr val="002060"/>
                </a:solidFill>
              </a:rPr>
              <a:t>Specialised</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Patient focussed - concierge service</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Collaborative model - one costing, five sites</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Strategically located with regional reach</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Pioneering trial capabilities: DCTs</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Proactive and inclusive recruitment strategies</a:t>
            </a:r>
            <a:endParaRPr sz="1400">
              <a:solidFill>
                <a:srgbClr val="002060"/>
              </a:solidFill>
            </a:endParaRPr>
          </a:p>
          <a:p>
            <a:pPr marL="342900" indent="-254000">
              <a:spcBef>
                <a:spcPts val="800"/>
              </a:spcBef>
              <a:buClr>
                <a:srgbClr val="002060"/>
              </a:buClr>
              <a:buSzPts val="1400"/>
              <a:buFont typeface="Lato"/>
              <a:buChar char="•"/>
            </a:pPr>
            <a:r>
              <a:rPr lang="en-US" sz="1400">
                <a:solidFill>
                  <a:srgbClr val="002060"/>
                </a:solidFill>
              </a:rPr>
              <a:t>Reach beyond specialist hospital clinics</a:t>
            </a:r>
            <a:endParaRPr sz="1400">
              <a:solidFill>
                <a:srgbClr val="002060"/>
              </a:solidFill>
            </a:endParaRPr>
          </a:p>
          <a:p>
            <a:pPr marL="342900" indent="-254000">
              <a:spcBef>
                <a:spcPts val="800"/>
              </a:spcBef>
              <a:spcAft>
                <a:spcPts val="800"/>
              </a:spcAft>
              <a:buClr>
                <a:srgbClr val="002060"/>
              </a:buClr>
              <a:buSzPts val="1400"/>
              <a:buFont typeface="Lato"/>
              <a:buChar char="•"/>
            </a:pPr>
            <a:r>
              <a:rPr lang="en-US" sz="1400">
                <a:solidFill>
                  <a:srgbClr val="002060"/>
                </a:solidFill>
              </a:rPr>
              <a:t>Dedicated staff and facilities</a:t>
            </a:r>
            <a:endParaRPr sz="1400"/>
          </a:p>
        </p:txBody>
      </p:sp>
      <p:pic>
        <p:nvPicPr>
          <p:cNvPr id="250" name="Google Shape;250;p31" descr="https://www.nihr.ac.uk/images/explore-nihr/support/PRCs/nprc-national-map-labels-smaller.png"/>
          <p:cNvPicPr preferRelativeResize="0"/>
          <p:nvPr/>
        </p:nvPicPr>
        <p:blipFill rotWithShape="1">
          <a:blip r:embed="rId3">
            <a:alphaModFix/>
          </a:blip>
          <a:srcRect/>
          <a:stretch/>
        </p:blipFill>
        <p:spPr>
          <a:xfrm>
            <a:off x="5339716" y="1627901"/>
            <a:ext cx="3334135" cy="3626501"/>
          </a:xfrm>
          <a:prstGeom prst="rect">
            <a:avLst/>
          </a:prstGeom>
          <a:noFill/>
          <a:ln>
            <a:noFill/>
          </a:ln>
        </p:spPr>
      </p:pic>
      <p:sp>
        <p:nvSpPr>
          <p:cNvPr id="251" name="Google Shape;251;p31"/>
          <p:cNvSpPr txBox="1"/>
          <p:nvPr/>
        </p:nvSpPr>
        <p:spPr>
          <a:xfrm>
            <a:off x="6842575" y="5048251"/>
            <a:ext cx="1846500" cy="583719"/>
          </a:xfrm>
          <a:prstGeom prst="rect">
            <a:avLst/>
          </a:prstGeom>
          <a:noFill/>
          <a:ln>
            <a:noFill/>
          </a:ln>
        </p:spPr>
        <p:txBody>
          <a:bodyPr spcFirstLastPara="1" wrap="square" lIns="91425" tIns="91425" rIns="91425" bIns="91425" anchor="t" anchorCtr="0">
            <a:spAutoFit/>
          </a:bodyPr>
          <a:lstStyle/>
          <a:p>
            <a:pPr>
              <a:lnSpc>
                <a:spcPct val="90000"/>
              </a:lnSpc>
              <a:spcBef>
                <a:spcPts val="800"/>
              </a:spcBef>
              <a:spcAft>
                <a:spcPts val="800"/>
              </a:spcAft>
            </a:pPr>
            <a:r>
              <a:rPr lang="en-US" b="1">
                <a:solidFill>
                  <a:srgbClr val="0097A7"/>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www.nihr.ac.uk/prcs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628650" y="1131095"/>
            <a:ext cx="7886700" cy="649200"/>
          </a:xfrm>
          <a:prstGeom prst="rect">
            <a:avLst/>
          </a:prstGeom>
          <a:noFill/>
          <a:ln>
            <a:noFill/>
          </a:ln>
        </p:spPr>
        <p:txBody>
          <a:bodyPr spcFirstLastPara="1" wrap="square" lIns="68575" tIns="34275" rIns="68575" bIns="34275" anchor="ctr" anchorCtr="0">
            <a:normAutofit/>
          </a:bodyPr>
          <a:lstStyle/>
          <a:p>
            <a:pPr>
              <a:buSzPts val="2400"/>
            </a:pPr>
            <a:r>
              <a:rPr lang="en-US"/>
              <a:t>Covering 30 specialties</a:t>
            </a:r>
            <a:endParaRPr/>
          </a:p>
        </p:txBody>
      </p:sp>
      <p:sp>
        <p:nvSpPr>
          <p:cNvPr id="258" name="Google Shape;258;p32"/>
          <p:cNvSpPr txBox="1">
            <a:spLocks noGrp="1"/>
          </p:cNvSpPr>
          <p:nvPr>
            <p:ph type="body" idx="1"/>
          </p:nvPr>
        </p:nvSpPr>
        <p:spPr>
          <a:xfrm>
            <a:off x="628650" y="2008549"/>
            <a:ext cx="4147200" cy="380400"/>
          </a:xfrm>
          <a:prstGeom prst="rect">
            <a:avLst/>
          </a:prstGeom>
          <a:noFill/>
          <a:ln>
            <a:noFill/>
          </a:ln>
        </p:spPr>
        <p:txBody>
          <a:bodyPr spcFirstLastPara="1" wrap="square" lIns="68575" tIns="34275" rIns="68575" bIns="34275" anchor="t" anchorCtr="0">
            <a:normAutofit/>
          </a:bodyPr>
          <a:lstStyle/>
          <a:p>
            <a:pPr marL="0" indent="0">
              <a:spcBef>
                <a:spcPts val="800"/>
              </a:spcBef>
              <a:buSzPts val="1400"/>
              <a:buNone/>
            </a:pPr>
            <a:r>
              <a:rPr lang="en-US" sz="1400" b="1"/>
              <a:t>Each LCRN delivers research across 30 specialties:</a:t>
            </a:r>
            <a:endParaRPr/>
          </a:p>
        </p:txBody>
      </p:sp>
      <p:sp>
        <p:nvSpPr>
          <p:cNvPr id="259" name="Google Shape;259;p32"/>
          <p:cNvSpPr/>
          <p:nvPr/>
        </p:nvSpPr>
        <p:spPr>
          <a:xfrm rot="10800000">
            <a:off x="6173580" y="3213775"/>
            <a:ext cx="1301100" cy="1121700"/>
          </a:xfrm>
          <a:prstGeom prst="hexagon">
            <a:avLst>
              <a:gd name="adj" fmla="val 23418"/>
              <a:gd name="vf" fmla="val 115470"/>
            </a:avLst>
          </a:prstGeom>
          <a:solidFill>
            <a:schemeClr val="dk2"/>
          </a:solidFill>
          <a:ln>
            <a:noFill/>
          </a:ln>
        </p:spPr>
        <p:txBody>
          <a:bodyPr spcFirstLastPara="1" wrap="square" lIns="68575" tIns="34275" rIns="68575" bIns="34275" anchor="ctr" anchorCtr="0">
            <a:noAutofit/>
          </a:bodyPr>
          <a:lstStyle/>
          <a:p>
            <a:pPr algn="ctr"/>
            <a:endParaRPr sz="900" b="1">
              <a:solidFill>
                <a:schemeClr val="lt1"/>
              </a:solidFill>
            </a:endParaRPr>
          </a:p>
        </p:txBody>
      </p:sp>
      <p:sp>
        <p:nvSpPr>
          <p:cNvPr id="260" name="Google Shape;260;p32"/>
          <p:cNvSpPr/>
          <p:nvPr/>
        </p:nvSpPr>
        <p:spPr>
          <a:xfrm>
            <a:off x="6187024" y="3358366"/>
            <a:ext cx="1274100" cy="742200"/>
          </a:xfrm>
          <a:prstGeom prst="rect">
            <a:avLst/>
          </a:prstGeom>
          <a:noFill/>
          <a:ln>
            <a:noFill/>
          </a:ln>
        </p:spPr>
        <p:txBody>
          <a:bodyPr spcFirstLastPara="1" wrap="square" lIns="68575" tIns="68575" rIns="68575" bIns="68575" anchor="ctr" anchorCtr="0">
            <a:noAutofit/>
          </a:bodyPr>
          <a:lstStyle/>
          <a:p>
            <a:pPr algn="ctr"/>
            <a:r>
              <a:rPr lang="en-US" sz="2100" b="1">
                <a:solidFill>
                  <a:srgbClr val="A0E4E8"/>
                </a:solidFill>
                <a:latin typeface="Lato"/>
                <a:ea typeface="Lato"/>
                <a:cs typeface="Lato"/>
                <a:sym typeface="Lato"/>
              </a:rPr>
              <a:t>30</a:t>
            </a:r>
            <a:endParaRPr sz="1100"/>
          </a:p>
          <a:p>
            <a:pPr algn="ctr"/>
            <a:r>
              <a:rPr lang="en-US" sz="900" b="1">
                <a:solidFill>
                  <a:srgbClr val="FFFFFF"/>
                </a:solidFill>
                <a:latin typeface="Lato"/>
                <a:ea typeface="Lato"/>
                <a:cs typeface="Lato"/>
                <a:sym typeface="Lato"/>
              </a:rPr>
              <a:t>Clinical Research Specialties</a:t>
            </a:r>
            <a:endParaRPr sz="1100"/>
          </a:p>
        </p:txBody>
      </p:sp>
      <p:sp>
        <p:nvSpPr>
          <p:cNvPr id="261" name="Google Shape;261;p32"/>
          <p:cNvSpPr txBox="1"/>
          <p:nvPr/>
        </p:nvSpPr>
        <p:spPr>
          <a:xfrm>
            <a:off x="628650" y="2467967"/>
            <a:ext cx="3221400" cy="2565600"/>
          </a:xfrm>
          <a:prstGeom prst="rect">
            <a:avLst/>
          </a:prstGeom>
          <a:noFill/>
          <a:ln>
            <a:noFill/>
          </a:ln>
        </p:spPr>
        <p:txBody>
          <a:bodyPr spcFirstLastPara="1" wrap="square" lIns="68575" tIns="68575" rIns="68575" bIns="68575" anchor="t" anchorCtr="0">
            <a:noAutofit/>
          </a:bodyPr>
          <a:lstStyle/>
          <a:p>
            <a:pPr>
              <a:buSzPts val="1100"/>
            </a:pPr>
            <a:r>
              <a:rPr lang="en-US" sz="1100">
                <a:solidFill>
                  <a:srgbClr val="193E72"/>
                </a:solidFill>
                <a:latin typeface="Lato"/>
                <a:ea typeface="Lato"/>
                <a:cs typeface="Lato"/>
                <a:sym typeface="Lato"/>
              </a:rPr>
              <a:t>Ageing</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Anaesthesia, perioperative medicine</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and pain management</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Cancer</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Cardiovascular disease</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Children</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Critical care</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Dementias and neurodegeneration</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Dermatology</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Diabetes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Ear, nose and throat</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Gastroenterology</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Genetics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Haematology</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Health services and delivery research</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Hepatology</a:t>
            </a:r>
            <a:br>
              <a:rPr lang="en-US" sz="1100">
                <a:solidFill>
                  <a:srgbClr val="193E72"/>
                </a:solidFill>
                <a:latin typeface="Lato"/>
                <a:ea typeface="Lato"/>
                <a:cs typeface="Lato"/>
                <a:sym typeface="Lato"/>
              </a:rPr>
            </a:br>
            <a:endParaRPr sz="1100">
              <a:solidFill>
                <a:srgbClr val="193E72"/>
              </a:solidFill>
              <a:latin typeface="Lato"/>
              <a:ea typeface="Lato"/>
              <a:cs typeface="Lato"/>
              <a:sym typeface="Lato"/>
            </a:endParaRPr>
          </a:p>
          <a:p>
            <a:pPr>
              <a:buSzPts val="1100"/>
            </a:pPr>
            <a:endParaRPr sz="1100">
              <a:solidFill>
                <a:srgbClr val="193E72"/>
              </a:solidFill>
              <a:latin typeface="Lato"/>
              <a:ea typeface="Lato"/>
              <a:cs typeface="Lato"/>
              <a:sym typeface="Lato"/>
            </a:endParaRPr>
          </a:p>
          <a:p>
            <a:pPr marL="254000" indent="-152400">
              <a:spcBef>
                <a:spcPts val="600"/>
              </a:spcBef>
              <a:buSzPts val="1400"/>
            </a:pPr>
            <a:endParaRPr sz="1100">
              <a:solidFill>
                <a:srgbClr val="193E72"/>
              </a:solidFill>
              <a:latin typeface="Lato"/>
              <a:ea typeface="Lato"/>
              <a:cs typeface="Lato"/>
              <a:sym typeface="Lato"/>
            </a:endParaRPr>
          </a:p>
        </p:txBody>
      </p:sp>
      <p:sp>
        <p:nvSpPr>
          <p:cNvPr id="262" name="Google Shape;262;p32"/>
          <p:cNvSpPr txBox="1"/>
          <p:nvPr/>
        </p:nvSpPr>
        <p:spPr>
          <a:xfrm>
            <a:off x="3429998" y="2467892"/>
            <a:ext cx="3221400" cy="2565600"/>
          </a:xfrm>
          <a:prstGeom prst="rect">
            <a:avLst/>
          </a:prstGeom>
          <a:noFill/>
          <a:ln>
            <a:noFill/>
          </a:ln>
        </p:spPr>
        <p:txBody>
          <a:bodyPr spcFirstLastPara="1" wrap="square" lIns="68575" tIns="68575" rIns="68575" bIns="68575" anchor="t" anchorCtr="0">
            <a:noAutofit/>
          </a:bodyPr>
          <a:lstStyle/>
          <a:p>
            <a:pPr>
              <a:buSzPts val="1100"/>
            </a:pPr>
            <a:r>
              <a:rPr lang="en-US" sz="1100">
                <a:solidFill>
                  <a:srgbClr val="193E72"/>
                </a:solidFill>
                <a:latin typeface="Lato"/>
                <a:ea typeface="Lato"/>
                <a:cs typeface="Lato"/>
                <a:sym typeface="Lato"/>
              </a:rPr>
              <a:t>Infectious diseases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and microbiology</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Mental health</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Metabolic and endocrine disorders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Musculoskeletal disorders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Neurological disorders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Ophthalmology</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Oral and dental health</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Primary care</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Public health</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Renal disorders</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Reproductive health and childbirth</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Respiratory disorders</a:t>
            </a:r>
            <a:endParaRPr sz="1100">
              <a:solidFill>
                <a:srgbClr val="193E72"/>
              </a:solidFill>
              <a:latin typeface="Lato"/>
              <a:ea typeface="Lato"/>
              <a:cs typeface="Lato"/>
              <a:sym typeface="Lato"/>
            </a:endParaRPr>
          </a:p>
          <a:p>
            <a:pPr>
              <a:buSzPts val="1100"/>
            </a:pPr>
            <a:r>
              <a:rPr lang="en-US" sz="1100">
                <a:solidFill>
                  <a:srgbClr val="193E72"/>
                </a:solidFill>
                <a:latin typeface="Lato"/>
                <a:ea typeface="Lato"/>
                <a:cs typeface="Lato"/>
                <a:sym typeface="Lato"/>
              </a:rPr>
              <a:t>Stroke</a:t>
            </a:r>
            <a:br>
              <a:rPr lang="en-US" sz="1100">
                <a:solidFill>
                  <a:srgbClr val="193E72"/>
                </a:solidFill>
                <a:latin typeface="Lato"/>
                <a:ea typeface="Lato"/>
                <a:cs typeface="Lato"/>
                <a:sym typeface="Lato"/>
              </a:rPr>
            </a:br>
            <a:r>
              <a:rPr lang="en-US" sz="1100">
                <a:solidFill>
                  <a:srgbClr val="193E72"/>
                </a:solidFill>
                <a:latin typeface="Lato"/>
                <a:ea typeface="Lato"/>
                <a:cs typeface="Lato"/>
                <a:sym typeface="Lato"/>
              </a:rPr>
              <a:t>Surgery</a:t>
            </a:r>
            <a:endParaRPr sz="1100">
              <a:solidFill>
                <a:srgbClr val="193E72"/>
              </a:solidFill>
              <a:latin typeface="Lato"/>
              <a:ea typeface="Lato"/>
              <a:cs typeface="Lato"/>
              <a:sym typeface="Lato"/>
            </a:endParaRPr>
          </a:p>
          <a:p>
            <a:pPr>
              <a:buClr>
                <a:schemeClr val="dk1"/>
              </a:buClr>
              <a:buSzPts val="1100"/>
            </a:pPr>
            <a:r>
              <a:rPr lang="en-US" sz="1100">
                <a:solidFill>
                  <a:srgbClr val="193E72"/>
                </a:solidFill>
                <a:latin typeface="Lato"/>
                <a:ea typeface="Lato"/>
                <a:cs typeface="Lato"/>
                <a:sym typeface="Lato"/>
              </a:rPr>
              <a:t>Trauma and emergency care</a:t>
            </a:r>
            <a:endParaRPr sz="1100">
              <a:solidFill>
                <a:srgbClr val="193E72"/>
              </a:solidFill>
              <a:latin typeface="Lato"/>
              <a:ea typeface="Lato"/>
              <a:cs typeface="Lato"/>
              <a:sym typeface="Lato"/>
            </a:endParaRPr>
          </a:p>
          <a:p>
            <a:pPr marL="254000" indent="-152400">
              <a:spcBef>
                <a:spcPts val="600"/>
              </a:spcBef>
              <a:buSzPts val="1400"/>
            </a:pPr>
            <a:endParaRPr sz="1100">
              <a:solidFill>
                <a:srgbClr val="193E72"/>
              </a:solidFill>
              <a:latin typeface="Lato"/>
              <a:ea typeface="Lato"/>
              <a:cs typeface="Lato"/>
              <a:sym typeface="Lato"/>
            </a:endParaRPr>
          </a:p>
        </p:txBody>
      </p:sp>
      <p:sp>
        <p:nvSpPr>
          <p:cNvPr id="263" name="Google Shape;263;p32"/>
          <p:cNvSpPr/>
          <p:nvPr/>
        </p:nvSpPr>
        <p:spPr>
          <a:xfrm>
            <a:off x="6630555" y="2486790"/>
            <a:ext cx="246900" cy="213000"/>
          </a:xfrm>
          <a:prstGeom prst="hexagon">
            <a:avLst>
              <a:gd name="adj" fmla="val 23418"/>
              <a:gd name="vf" fmla="val 115470"/>
            </a:avLst>
          </a:prstGeom>
          <a:solidFill>
            <a:schemeClr val="accent2"/>
          </a:solidFill>
          <a:ln>
            <a:noFill/>
          </a:ln>
        </p:spPr>
        <p:txBody>
          <a:bodyPr spcFirstLastPara="1" wrap="square" lIns="68575" tIns="34275" rIns="68575" bIns="34275" anchor="ctr" anchorCtr="0">
            <a:noAutofit/>
          </a:bodyPr>
          <a:lstStyle/>
          <a:p>
            <a:pPr algn="ctr"/>
            <a:endParaRPr>
              <a:solidFill>
                <a:schemeClr val="lt1"/>
              </a:solidFill>
            </a:endParaRPr>
          </a:p>
        </p:txBody>
      </p:sp>
      <p:grpSp>
        <p:nvGrpSpPr>
          <p:cNvPr id="264" name="Google Shape;264;p32"/>
          <p:cNvGrpSpPr/>
          <p:nvPr/>
        </p:nvGrpSpPr>
        <p:grpSpPr>
          <a:xfrm>
            <a:off x="7605855" y="2271201"/>
            <a:ext cx="291600" cy="251325"/>
            <a:chOff x="10141141" y="1885266"/>
            <a:chExt cx="388800" cy="335100"/>
          </a:xfrm>
        </p:grpSpPr>
        <p:sp>
          <p:nvSpPr>
            <p:cNvPr id="265" name="Google Shape;265;p32"/>
            <p:cNvSpPr/>
            <p:nvPr/>
          </p:nvSpPr>
          <p:spPr>
            <a:xfrm rot="10800000">
              <a:off x="10141141" y="1885266"/>
              <a:ext cx="388800" cy="335100"/>
            </a:xfrm>
            <a:prstGeom prst="hexagon">
              <a:avLst>
                <a:gd name="adj" fmla="val 25000"/>
                <a:gd name="vf" fmla="val 115470"/>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66" name="Google Shape;266;p3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algn="ctr"/>
              <a:endParaRPr>
                <a:solidFill>
                  <a:schemeClr val="lt1"/>
                </a:solidFill>
              </a:endParaRPr>
            </a:p>
          </p:txBody>
        </p:sp>
      </p:grpSp>
      <p:sp>
        <p:nvSpPr>
          <p:cNvPr id="267" name="Google Shape;267;p32"/>
          <p:cNvSpPr/>
          <p:nvPr/>
        </p:nvSpPr>
        <p:spPr>
          <a:xfrm>
            <a:off x="7974308" y="2521543"/>
            <a:ext cx="173700" cy="150000"/>
          </a:xfrm>
          <a:prstGeom prst="hexagon">
            <a:avLst>
              <a:gd name="adj" fmla="val 25000"/>
              <a:gd name="vf" fmla="val 115470"/>
            </a:avLst>
          </a:prstGeom>
          <a:solidFill>
            <a:schemeClr val="accent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68" name="Google Shape;268;p32"/>
          <p:cNvSpPr/>
          <p:nvPr/>
        </p:nvSpPr>
        <p:spPr>
          <a:xfrm>
            <a:off x="5987019" y="4444972"/>
            <a:ext cx="291600" cy="251400"/>
          </a:xfrm>
          <a:prstGeom prst="hexagon">
            <a:avLst>
              <a:gd name="adj" fmla="val 25000"/>
              <a:gd name="vf" fmla="val 115470"/>
            </a:avLst>
          </a:prstGeom>
          <a:solidFill>
            <a:schemeClr val="accent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69" name="Google Shape;269;p32"/>
          <p:cNvSpPr/>
          <p:nvPr/>
        </p:nvSpPr>
        <p:spPr>
          <a:xfrm>
            <a:off x="7964675" y="1455331"/>
            <a:ext cx="578700" cy="498900"/>
          </a:xfrm>
          <a:prstGeom prst="hexagon">
            <a:avLst>
              <a:gd name="adj" fmla="val 25000"/>
              <a:gd name="vf" fmla="val 115470"/>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grpSp>
        <p:nvGrpSpPr>
          <p:cNvPr id="270" name="Google Shape;270;p32"/>
          <p:cNvGrpSpPr/>
          <p:nvPr/>
        </p:nvGrpSpPr>
        <p:grpSpPr>
          <a:xfrm>
            <a:off x="6290712" y="4614723"/>
            <a:ext cx="587593" cy="506437"/>
            <a:chOff x="10141141" y="1885266"/>
            <a:chExt cx="388800" cy="335100"/>
          </a:xfrm>
        </p:grpSpPr>
        <p:sp>
          <p:nvSpPr>
            <p:cNvPr id="271" name="Google Shape;271;p32"/>
            <p:cNvSpPr/>
            <p:nvPr/>
          </p:nvSpPr>
          <p:spPr>
            <a:xfrm rot="10800000">
              <a:off x="10141141" y="1885266"/>
              <a:ext cx="388800" cy="335100"/>
            </a:xfrm>
            <a:prstGeom prst="hexagon">
              <a:avLst>
                <a:gd name="adj" fmla="val 25000"/>
                <a:gd name="vf" fmla="val 115470"/>
              </a:avLst>
            </a:prstGeom>
            <a:solidFill>
              <a:schemeClr val="accent2"/>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72" name="Google Shape;272;p3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algn="ctr"/>
              <a:endParaRPr>
                <a:solidFill>
                  <a:schemeClr val="lt1"/>
                </a:solidFill>
              </a:endParaRPr>
            </a:p>
          </p:txBody>
        </p:sp>
      </p:grpSp>
      <p:sp>
        <p:nvSpPr>
          <p:cNvPr id="273" name="Google Shape;273;p32"/>
          <p:cNvSpPr/>
          <p:nvPr/>
        </p:nvSpPr>
        <p:spPr>
          <a:xfrm>
            <a:off x="5718417" y="1883589"/>
            <a:ext cx="173700" cy="150000"/>
          </a:xfrm>
          <a:prstGeom prst="hexagon">
            <a:avLst>
              <a:gd name="adj" fmla="val 25000"/>
              <a:gd name="vf" fmla="val 115470"/>
            </a:avLst>
          </a:prstGeom>
          <a:solidFill>
            <a:srgbClr val="D1D9E2"/>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74" name="Google Shape;274;p32"/>
          <p:cNvSpPr/>
          <p:nvPr/>
        </p:nvSpPr>
        <p:spPr>
          <a:xfrm>
            <a:off x="7520683" y="3863783"/>
            <a:ext cx="342900" cy="295800"/>
          </a:xfrm>
          <a:prstGeom prst="hexagon">
            <a:avLst>
              <a:gd name="adj" fmla="val 25000"/>
              <a:gd name="vf" fmla="val 115470"/>
            </a:avLst>
          </a:prstGeom>
          <a:solidFill>
            <a:srgbClr val="C0DFE3"/>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75" name="Google Shape;275;p32"/>
          <p:cNvSpPr/>
          <p:nvPr/>
        </p:nvSpPr>
        <p:spPr>
          <a:xfrm>
            <a:off x="6813428" y="2729699"/>
            <a:ext cx="1757400" cy="276900"/>
          </a:xfrm>
          <a:prstGeom prst="rect">
            <a:avLst/>
          </a:prstGeom>
          <a:noFill/>
          <a:ln>
            <a:noFill/>
          </a:ln>
        </p:spPr>
        <p:txBody>
          <a:bodyPr spcFirstLastPara="1" wrap="square" lIns="68575" tIns="34275" rIns="68575" bIns="34275" anchor="t" anchorCtr="0">
            <a:noAutofit/>
          </a:bodyPr>
          <a:lstStyle/>
          <a:p>
            <a:r>
              <a:rPr lang="en-US" b="1">
                <a:solidFill>
                  <a:srgbClr val="C0DFE3"/>
                </a:solidFill>
                <a:latin typeface="Lato"/>
                <a:ea typeface="Lato"/>
                <a:cs typeface="Lato"/>
                <a:sym typeface="Lato"/>
              </a:rPr>
              <a:t>Cardiovascular disease</a:t>
            </a:r>
            <a:endParaRPr b="1">
              <a:solidFill>
                <a:srgbClr val="C0DFE3"/>
              </a:solidFill>
            </a:endParaRPr>
          </a:p>
        </p:txBody>
      </p:sp>
      <p:sp>
        <p:nvSpPr>
          <p:cNvPr id="276" name="Google Shape;276;p32"/>
          <p:cNvSpPr/>
          <p:nvPr/>
        </p:nvSpPr>
        <p:spPr>
          <a:xfrm>
            <a:off x="6062250" y="1813475"/>
            <a:ext cx="892500" cy="276900"/>
          </a:xfrm>
          <a:prstGeom prst="rect">
            <a:avLst/>
          </a:prstGeom>
          <a:noFill/>
          <a:ln>
            <a:noFill/>
          </a:ln>
        </p:spPr>
        <p:txBody>
          <a:bodyPr spcFirstLastPara="1" wrap="square" lIns="68575" tIns="34275" rIns="68575" bIns="34275" anchor="t" anchorCtr="0">
            <a:noAutofit/>
          </a:bodyPr>
          <a:lstStyle/>
          <a:p>
            <a:r>
              <a:rPr lang="en-US" b="1">
                <a:solidFill>
                  <a:srgbClr val="C5C4E2"/>
                </a:solidFill>
                <a:latin typeface="Lato"/>
                <a:ea typeface="Lato"/>
                <a:cs typeface="Lato"/>
                <a:sym typeface="Lato"/>
              </a:rPr>
              <a:t>Diabetes</a:t>
            </a:r>
            <a:endParaRPr b="1">
              <a:solidFill>
                <a:srgbClr val="C5C4E2"/>
              </a:solidFill>
            </a:endParaRPr>
          </a:p>
        </p:txBody>
      </p:sp>
      <p:sp>
        <p:nvSpPr>
          <p:cNvPr id="277" name="Google Shape;277;p32"/>
          <p:cNvSpPr/>
          <p:nvPr/>
        </p:nvSpPr>
        <p:spPr>
          <a:xfrm>
            <a:off x="7029798" y="4707514"/>
            <a:ext cx="1152300" cy="276900"/>
          </a:xfrm>
          <a:prstGeom prst="rect">
            <a:avLst/>
          </a:prstGeom>
          <a:noFill/>
          <a:ln>
            <a:noFill/>
          </a:ln>
        </p:spPr>
        <p:txBody>
          <a:bodyPr spcFirstLastPara="1" wrap="square" lIns="68575" tIns="34275" rIns="68575" bIns="34275" anchor="t" anchorCtr="0">
            <a:noAutofit/>
          </a:bodyPr>
          <a:lstStyle/>
          <a:p>
            <a:r>
              <a:rPr lang="en-US" b="1">
                <a:solidFill>
                  <a:srgbClr val="C5C4E2"/>
                </a:solidFill>
                <a:latin typeface="Lato"/>
                <a:ea typeface="Lato"/>
                <a:cs typeface="Lato"/>
                <a:sym typeface="Lato"/>
              </a:rPr>
              <a:t>Mental health</a:t>
            </a:r>
            <a:endParaRPr b="1">
              <a:solidFill>
                <a:srgbClr val="C5C4E2"/>
              </a:solidFill>
            </a:endParaRPr>
          </a:p>
        </p:txBody>
      </p:sp>
      <p:sp>
        <p:nvSpPr>
          <p:cNvPr id="278" name="Google Shape;278;p32"/>
          <p:cNvSpPr/>
          <p:nvPr/>
        </p:nvSpPr>
        <p:spPr>
          <a:xfrm>
            <a:off x="7176299" y="1362125"/>
            <a:ext cx="687300" cy="276900"/>
          </a:xfrm>
          <a:prstGeom prst="rect">
            <a:avLst/>
          </a:prstGeom>
          <a:noFill/>
          <a:ln>
            <a:noFill/>
          </a:ln>
        </p:spPr>
        <p:txBody>
          <a:bodyPr spcFirstLastPara="1" wrap="square" lIns="68575" tIns="34275" rIns="68575" bIns="34275" anchor="t" anchorCtr="0">
            <a:noAutofit/>
          </a:bodyPr>
          <a:lstStyle/>
          <a:p>
            <a:r>
              <a:rPr lang="en-US" b="1">
                <a:solidFill>
                  <a:srgbClr val="C0DFE3"/>
                </a:solidFill>
                <a:latin typeface="Lato"/>
                <a:ea typeface="Lato"/>
                <a:cs typeface="Lato"/>
                <a:sym typeface="Lato"/>
              </a:rPr>
              <a:t>Stroke</a:t>
            </a:r>
            <a:endParaRPr b="1">
              <a:solidFill>
                <a:srgbClr val="C0DFE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628650" y="1131095"/>
            <a:ext cx="7886700" cy="649200"/>
          </a:xfrm>
          <a:prstGeom prst="rect">
            <a:avLst/>
          </a:prstGeom>
          <a:noFill/>
          <a:ln>
            <a:noFill/>
          </a:ln>
        </p:spPr>
        <p:txBody>
          <a:bodyPr spcFirstLastPara="1" wrap="square" lIns="68575" tIns="34275" rIns="68575" bIns="34275" anchor="ctr" anchorCtr="0">
            <a:normAutofit/>
          </a:bodyPr>
          <a:lstStyle/>
          <a:p>
            <a:pPr>
              <a:buSzPts val="2400"/>
            </a:pPr>
            <a:r>
              <a:rPr lang="en-US"/>
              <a:t>Supporting studies across the UK</a:t>
            </a:r>
            <a:endParaRPr/>
          </a:p>
        </p:txBody>
      </p:sp>
      <p:sp>
        <p:nvSpPr>
          <p:cNvPr id="285" name="Google Shape;285;p33"/>
          <p:cNvSpPr txBox="1">
            <a:spLocks noGrp="1"/>
          </p:cNvSpPr>
          <p:nvPr>
            <p:ph type="body" idx="1"/>
          </p:nvPr>
        </p:nvSpPr>
        <p:spPr>
          <a:xfrm>
            <a:off x="628650" y="2008549"/>
            <a:ext cx="3732900" cy="3192300"/>
          </a:xfrm>
          <a:prstGeom prst="rect">
            <a:avLst/>
          </a:prstGeom>
          <a:noFill/>
          <a:ln>
            <a:noFill/>
          </a:ln>
        </p:spPr>
        <p:txBody>
          <a:bodyPr spcFirstLastPara="1" wrap="square" lIns="68575" tIns="34275" rIns="68575" bIns="34275" anchor="t" anchorCtr="0">
            <a:noAutofit/>
          </a:bodyPr>
          <a:lstStyle/>
          <a:p>
            <a:pPr marL="0" indent="0">
              <a:spcBef>
                <a:spcPts val="1200"/>
              </a:spcBef>
              <a:buSzPts val="1400"/>
              <a:buNone/>
            </a:pPr>
            <a:r>
              <a:rPr lang="en-US" sz="1400"/>
              <a:t>The CRN supports around 5000 health and social research studies each year by:</a:t>
            </a:r>
            <a:endParaRPr/>
          </a:p>
          <a:p>
            <a:pPr marL="165100" indent="-165100">
              <a:spcBef>
                <a:spcPts val="1200"/>
              </a:spcBef>
              <a:buSzPts val="1400"/>
            </a:pPr>
            <a:r>
              <a:rPr lang="en-US" sz="1400"/>
              <a:t>Funding research support posts in the NHS and providing training </a:t>
            </a:r>
            <a:endParaRPr/>
          </a:p>
          <a:p>
            <a:pPr marL="165100" indent="-165100">
              <a:spcBef>
                <a:spcPts val="1200"/>
              </a:spcBef>
              <a:buSzPts val="1400"/>
            </a:pPr>
            <a:r>
              <a:rPr lang="en-US" sz="1400"/>
              <a:t>Funding to meet the costs of using facilities</a:t>
            </a:r>
            <a:endParaRPr/>
          </a:p>
          <a:p>
            <a:pPr marL="165100" indent="-165100">
              <a:spcBef>
                <a:spcPts val="1200"/>
              </a:spcBef>
              <a:buSzPts val="1400"/>
            </a:pPr>
            <a:r>
              <a:rPr lang="en-US" sz="1400"/>
              <a:t>Helping identify and recruit participants</a:t>
            </a:r>
            <a:endParaRPr/>
          </a:p>
        </p:txBody>
      </p:sp>
      <p:grpSp>
        <p:nvGrpSpPr>
          <p:cNvPr id="286" name="Google Shape;286;p33"/>
          <p:cNvGrpSpPr/>
          <p:nvPr/>
        </p:nvGrpSpPr>
        <p:grpSpPr>
          <a:xfrm>
            <a:off x="4782448" y="2187502"/>
            <a:ext cx="3807395" cy="2508348"/>
            <a:chOff x="6376595" y="2172557"/>
            <a:chExt cx="5076526" cy="3344465"/>
          </a:xfrm>
        </p:grpSpPr>
        <p:grpSp>
          <p:nvGrpSpPr>
            <p:cNvPr id="287" name="Google Shape;287;p33"/>
            <p:cNvGrpSpPr/>
            <p:nvPr/>
          </p:nvGrpSpPr>
          <p:grpSpPr>
            <a:xfrm>
              <a:off x="6376595" y="2172557"/>
              <a:ext cx="5076526" cy="3310679"/>
              <a:chOff x="2607669" y="3792523"/>
              <a:chExt cx="1618842" cy="1055735"/>
            </a:xfrm>
          </p:grpSpPr>
          <p:grpSp>
            <p:nvGrpSpPr>
              <p:cNvPr id="288" name="Google Shape;288;p33"/>
              <p:cNvGrpSpPr/>
              <p:nvPr/>
            </p:nvGrpSpPr>
            <p:grpSpPr>
              <a:xfrm>
                <a:off x="3063326" y="3792523"/>
                <a:ext cx="721189" cy="479294"/>
                <a:chOff x="2235802" y="3792524"/>
                <a:chExt cx="721189" cy="479294"/>
              </a:xfrm>
            </p:grpSpPr>
            <p:sp>
              <p:nvSpPr>
                <p:cNvPr id="289" name="Google Shape;289;p33"/>
                <p:cNvSpPr/>
                <p:nvPr/>
              </p:nvSpPr>
              <p:spPr>
                <a:xfrm>
                  <a:off x="2444090" y="3792524"/>
                  <a:ext cx="314100" cy="157500"/>
                </a:xfrm>
                <a:prstGeom prst="rect">
                  <a:avLst/>
                </a:prstGeom>
                <a:solidFill>
                  <a:srgbClr val="E65E3B"/>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0" name="Google Shape;290;p33"/>
                <p:cNvSpPr/>
                <p:nvPr/>
              </p:nvSpPr>
              <p:spPr>
                <a:xfrm rot="-5400000">
                  <a:off x="2180452" y="4058966"/>
                  <a:ext cx="268200" cy="157500"/>
                </a:xfrm>
                <a:prstGeom prst="rect">
                  <a:avLst/>
                </a:prstGeom>
                <a:solidFill>
                  <a:srgbClr val="E65E3B"/>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1" name="Google Shape;291;p33"/>
                <p:cNvSpPr/>
                <p:nvPr/>
              </p:nvSpPr>
              <p:spPr>
                <a:xfrm rot="-2700000">
                  <a:off x="2249549" y="3873559"/>
                  <a:ext cx="292742" cy="157402"/>
                </a:xfrm>
                <a:prstGeom prst="rect">
                  <a:avLst/>
                </a:prstGeom>
                <a:solidFill>
                  <a:srgbClr val="E65E3B"/>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2" name="Google Shape;292;p33"/>
                <p:cNvSpPr/>
                <p:nvPr/>
              </p:nvSpPr>
              <p:spPr>
                <a:xfrm rot="-5400000">
                  <a:off x="2744140" y="4058968"/>
                  <a:ext cx="268200" cy="157500"/>
                </a:xfrm>
                <a:prstGeom prst="rect">
                  <a:avLst/>
                </a:prstGeom>
                <a:solidFill>
                  <a:srgbClr val="E65E3B"/>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3" name="Google Shape;293;p33"/>
                <p:cNvSpPr/>
                <p:nvPr/>
              </p:nvSpPr>
              <p:spPr>
                <a:xfrm rot="2782251">
                  <a:off x="2652670" y="3874000"/>
                  <a:ext cx="292614" cy="157448"/>
                </a:xfrm>
                <a:prstGeom prst="rect">
                  <a:avLst/>
                </a:prstGeom>
                <a:solidFill>
                  <a:srgbClr val="E65E3B"/>
                </a:solidFill>
                <a:ln>
                  <a:noFill/>
                </a:ln>
              </p:spPr>
              <p:txBody>
                <a:bodyPr spcFirstLastPara="1" wrap="square" lIns="68575" tIns="34275" rIns="68575" bIns="34275" anchor="ctr" anchorCtr="0">
                  <a:noAutofit/>
                </a:bodyPr>
                <a:lstStyle/>
                <a:p>
                  <a:pPr algn="ctr"/>
                  <a:endParaRPr>
                    <a:solidFill>
                      <a:schemeClr val="lt1"/>
                    </a:solidFill>
                  </a:endParaRPr>
                </a:p>
              </p:txBody>
            </p:sp>
          </p:grpSp>
          <p:grpSp>
            <p:nvGrpSpPr>
              <p:cNvPr id="294" name="Google Shape;294;p33"/>
              <p:cNvGrpSpPr/>
              <p:nvPr/>
            </p:nvGrpSpPr>
            <p:grpSpPr>
              <a:xfrm>
                <a:off x="3505322" y="4368964"/>
                <a:ext cx="721189" cy="479294"/>
                <a:chOff x="2235802" y="3792524"/>
                <a:chExt cx="721189" cy="479294"/>
              </a:xfrm>
            </p:grpSpPr>
            <p:sp>
              <p:nvSpPr>
                <p:cNvPr id="295" name="Google Shape;295;p33"/>
                <p:cNvSpPr/>
                <p:nvPr/>
              </p:nvSpPr>
              <p:spPr>
                <a:xfrm>
                  <a:off x="2444090" y="3792524"/>
                  <a:ext cx="314100" cy="157500"/>
                </a:xfrm>
                <a:prstGeom prst="rect">
                  <a:avLst/>
                </a:prstGeom>
                <a:solidFill>
                  <a:srgbClr val="FBDFDD"/>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6" name="Google Shape;296;p33"/>
                <p:cNvSpPr/>
                <p:nvPr/>
              </p:nvSpPr>
              <p:spPr>
                <a:xfrm rot="-5400000">
                  <a:off x="2180452" y="4058966"/>
                  <a:ext cx="268200" cy="157500"/>
                </a:xfrm>
                <a:prstGeom prst="rect">
                  <a:avLst/>
                </a:prstGeom>
                <a:solidFill>
                  <a:srgbClr val="FBDFDD"/>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7" name="Google Shape;297;p33"/>
                <p:cNvSpPr/>
                <p:nvPr/>
              </p:nvSpPr>
              <p:spPr>
                <a:xfrm rot="-2700000">
                  <a:off x="2249549" y="3873559"/>
                  <a:ext cx="292742" cy="157402"/>
                </a:xfrm>
                <a:prstGeom prst="rect">
                  <a:avLst/>
                </a:prstGeom>
                <a:solidFill>
                  <a:srgbClr val="FBDFDD"/>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8" name="Google Shape;298;p33"/>
                <p:cNvSpPr/>
                <p:nvPr/>
              </p:nvSpPr>
              <p:spPr>
                <a:xfrm rot="-5400000">
                  <a:off x="2744140" y="4058968"/>
                  <a:ext cx="268200" cy="157500"/>
                </a:xfrm>
                <a:prstGeom prst="rect">
                  <a:avLst/>
                </a:prstGeom>
                <a:solidFill>
                  <a:srgbClr val="FBDFDD"/>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299" name="Google Shape;299;p33"/>
                <p:cNvSpPr/>
                <p:nvPr/>
              </p:nvSpPr>
              <p:spPr>
                <a:xfrm rot="2782251">
                  <a:off x="2652670" y="3874000"/>
                  <a:ext cx="292614" cy="157448"/>
                </a:xfrm>
                <a:prstGeom prst="rect">
                  <a:avLst/>
                </a:prstGeom>
                <a:solidFill>
                  <a:srgbClr val="FBDFDD"/>
                </a:solidFill>
                <a:ln>
                  <a:noFill/>
                </a:ln>
              </p:spPr>
              <p:txBody>
                <a:bodyPr spcFirstLastPara="1" wrap="square" lIns="68575" tIns="34275" rIns="68575" bIns="34275" anchor="ctr" anchorCtr="0">
                  <a:noAutofit/>
                </a:bodyPr>
                <a:lstStyle/>
                <a:p>
                  <a:pPr algn="ctr"/>
                  <a:endParaRPr>
                    <a:solidFill>
                      <a:schemeClr val="lt1"/>
                    </a:solidFill>
                  </a:endParaRPr>
                </a:p>
              </p:txBody>
            </p:sp>
          </p:grpSp>
          <p:grpSp>
            <p:nvGrpSpPr>
              <p:cNvPr id="300" name="Google Shape;300;p33"/>
              <p:cNvGrpSpPr/>
              <p:nvPr/>
            </p:nvGrpSpPr>
            <p:grpSpPr>
              <a:xfrm>
                <a:off x="2607669" y="4368964"/>
                <a:ext cx="721189" cy="479294"/>
                <a:chOff x="2235802" y="3792524"/>
                <a:chExt cx="721189" cy="479294"/>
              </a:xfrm>
            </p:grpSpPr>
            <p:sp>
              <p:nvSpPr>
                <p:cNvPr id="301" name="Google Shape;301;p33"/>
                <p:cNvSpPr/>
                <p:nvPr/>
              </p:nvSpPr>
              <p:spPr>
                <a:xfrm>
                  <a:off x="2444090" y="3792524"/>
                  <a:ext cx="314100" cy="157500"/>
                </a:xfrm>
                <a:prstGeom prst="rect">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302" name="Google Shape;302;p33"/>
                <p:cNvSpPr/>
                <p:nvPr/>
              </p:nvSpPr>
              <p:spPr>
                <a:xfrm rot="-5400000">
                  <a:off x="2180452" y="4058966"/>
                  <a:ext cx="268200" cy="157500"/>
                </a:xfrm>
                <a:prstGeom prst="rect">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303" name="Google Shape;303;p33"/>
                <p:cNvSpPr/>
                <p:nvPr/>
              </p:nvSpPr>
              <p:spPr>
                <a:xfrm rot="-2700000">
                  <a:off x="2249549" y="3873559"/>
                  <a:ext cx="292742" cy="157402"/>
                </a:xfrm>
                <a:prstGeom prst="rect">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304" name="Google Shape;304;p33"/>
                <p:cNvSpPr/>
                <p:nvPr/>
              </p:nvSpPr>
              <p:spPr>
                <a:xfrm rot="-5400000">
                  <a:off x="2744140" y="4058968"/>
                  <a:ext cx="268200" cy="157500"/>
                </a:xfrm>
                <a:prstGeom prst="rect">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sp>
              <p:nvSpPr>
                <p:cNvPr id="305" name="Google Shape;305;p33"/>
                <p:cNvSpPr/>
                <p:nvPr/>
              </p:nvSpPr>
              <p:spPr>
                <a:xfrm rot="2782251">
                  <a:off x="2652670" y="3874000"/>
                  <a:ext cx="292614" cy="157448"/>
                </a:xfrm>
                <a:prstGeom prst="rect">
                  <a:avLst/>
                </a:prstGeom>
                <a:solidFill>
                  <a:schemeClr val="dk1"/>
                </a:solidFill>
                <a:ln>
                  <a:noFill/>
                </a:ln>
              </p:spPr>
              <p:txBody>
                <a:bodyPr spcFirstLastPara="1" wrap="square" lIns="68575" tIns="34275" rIns="68575" bIns="34275" anchor="ctr" anchorCtr="0">
                  <a:noAutofit/>
                </a:bodyPr>
                <a:lstStyle/>
                <a:p>
                  <a:pPr algn="ctr"/>
                  <a:endParaRPr>
                    <a:solidFill>
                      <a:schemeClr val="lt1"/>
                    </a:solidFill>
                  </a:endParaRPr>
                </a:p>
              </p:txBody>
            </p:sp>
          </p:grpSp>
        </p:grpSp>
        <p:sp>
          <p:nvSpPr>
            <p:cNvPr id="306" name="Google Shape;306;p33"/>
            <p:cNvSpPr/>
            <p:nvPr/>
          </p:nvSpPr>
          <p:spPr>
            <a:xfrm>
              <a:off x="6741900" y="4870821"/>
              <a:ext cx="1557300" cy="646200"/>
            </a:xfrm>
            <a:prstGeom prst="rect">
              <a:avLst/>
            </a:prstGeom>
            <a:noFill/>
            <a:ln>
              <a:noFill/>
            </a:ln>
          </p:spPr>
          <p:txBody>
            <a:bodyPr spcFirstLastPara="1" wrap="square" lIns="68575" tIns="34275" rIns="68575" bIns="34275" anchor="t" anchorCtr="0">
              <a:noAutofit/>
            </a:bodyPr>
            <a:lstStyle/>
            <a:p>
              <a:pPr algn="ctr"/>
              <a:r>
                <a:rPr lang="en-US" b="1">
                  <a:solidFill>
                    <a:schemeClr val="dk1"/>
                  </a:solidFill>
                  <a:latin typeface="Lato"/>
                  <a:ea typeface="Lato"/>
                  <a:cs typeface="Lato"/>
                  <a:sym typeface="Lato"/>
                </a:rPr>
                <a:t>Recruiting </a:t>
              </a:r>
              <a:endParaRPr sz="1100"/>
            </a:p>
            <a:p>
              <a:pPr algn="ctr"/>
              <a:r>
                <a:rPr lang="en-US" b="1">
                  <a:solidFill>
                    <a:schemeClr val="dk1"/>
                  </a:solidFill>
                  <a:latin typeface="Lato"/>
                  <a:ea typeface="Lato"/>
                  <a:cs typeface="Lato"/>
                  <a:sym typeface="Lato"/>
                </a:rPr>
                <a:t>Participants</a:t>
              </a:r>
              <a:endParaRPr sz="1100"/>
            </a:p>
          </p:txBody>
        </p:sp>
        <p:sp>
          <p:nvSpPr>
            <p:cNvPr id="307" name="Google Shape;307;p33"/>
            <p:cNvSpPr/>
            <p:nvPr/>
          </p:nvSpPr>
          <p:spPr>
            <a:xfrm>
              <a:off x="8381367" y="3095555"/>
              <a:ext cx="1191900" cy="369300"/>
            </a:xfrm>
            <a:prstGeom prst="rect">
              <a:avLst/>
            </a:prstGeom>
            <a:noFill/>
            <a:ln>
              <a:noFill/>
            </a:ln>
          </p:spPr>
          <p:txBody>
            <a:bodyPr spcFirstLastPara="1" wrap="square" lIns="68575" tIns="34275" rIns="68575" bIns="34275" anchor="t" anchorCtr="0">
              <a:noAutofit/>
            </a:bodyPr>
            <a:lstStyle/>
            <a:p>
              <a:pPr algn="ctr"/>
              <a:r>
                <a:rPr lang="en-US" b="1">
                  <a:solidFill>
                    <a:schemeClr val="dk1"/>
                  </a:solidFill>
                  <a:latin typeface="Lato"/>
                  <a:ea typeface="Lato"/>
                  <a:cs typeface="Lato"/>
                  <a:sym typeface="Lato"/>
                </a:rPr>
                <a:t>Facilities</a:t>
              </a:r>
              <a:endParaRPr sz="1100"/>
            </a:p>
          </p:txBody>
        </p:sp>
        <p:sp>
          <p:nvSpPr>
            <p:cNvPr id="308" name="Google Shape;308;p33"/>
            <p:cNvSpPr/>
            <p:nvPr/>
          </p:nvSpPr>
          <p:spPr>
            <a:xfrm>
              <a:off x="9827633" y="4961321"/>
              <a:ext cx="1077300" cy="369300"/>
            </a:xfrm>
            <a:prstGeom prst="rect">
              <a:avLst/>
            </a:prstGeom>
            <a:noFill/>
            <a:ln>
              <a:noFill/>
            </a:ln>
          </p:spPr>
          <p:txBody>
            <a:bodyPr spcFirstLastPara="1" wrap="square" lIns="68575" tIns="34275" rIns="68575" bIns="34275" anchor="t" anchorCtr="0">
              <a:noAutofit/>
            </a:bodyPr>
            <a:lstStyle/>
            <a:p>
              <a:pPr algn="ctr"/>
              <a:r>
                <a:rPr lang="en-US" b="1">
                  <a:solidFill>
                    <a:schemeClr val="dk1"/>
                  </a:solidFill>
                  <a:latin typeface="Lato"/>
                  <a:ea typeface="Lato"/>
                  <a:cs typeface="Lato"/>
                  <a:sym typeface="Lato"/>
                </a:rPr>
                <a:t>Training</a:t>
              </a:r>
              <a:endParaRPr sz="11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51"/>
          <p:cNvGrpSpPr/>
          <p:nvPr/>
        </p:nvGrpSpPr>
        <p:grpSpPr>
          <a:xfrm>
            <a:off x="7686770" y="1562309"/>
            <a:ext cx="2281725" cy="2281725"/>
            <a:chOff x="2449130" y="3506855"/>
            <a:chExt cx="3042300" cy="3042300"/>
          </a:xfrm>
        </p:grpSpPr>
        <p:sp>
          <p:nvSpPr>
            <p:cNvPr id="574" name="Google Shape;574;p51"/>
            <p:cNvSpPr/>
            <p:nvPr/>
          </p:nvSpPr>
          <p:spPr>
            <a:xfrm>
              <a:off x="3620954" y="4661600"/>
              <a:ext cx="720600" cy="720600"/>
            </a:xfrm>
            <a:prstGeom prst="ellipse">
              <a:avLst/>
            </a:prstGeom>
            <a:noFill/>
            <a:ln w="254000" cap="flat" cmpd="sng">
              <a:solidFill>
                <a:srgbClr val="D1D9E2"/>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75" name="Google Shape;575;p51"/>
            <p:cNvSpPr/>
            <p:nvPr/>
          </p:nvSpPr>
          <p:spPr>
            <a:xfrm>
              <a:off x="2449130" y="3506855"/>
              <a:ext cx="3042300" cy="3042300"/>
            </a:xfrm>
            <a:prstGeom prst="ellipse">
              <a:avLst/>
            </a:prstGeom>
            <a:noFill/>
            <a:ln w="254000" cap="flat" cmpd="sng">
              <a:solidFill>
                <a:srgbClr val="D5E9EC"/>
              </a:solidFill>
              <a:prstDash val="dot"/>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76" name="Google Shape;576;p51"/>
            <p:cNvSpPr/>
            <p:nvPr/>
          </p:nvSpPr>
          <p:spPr>
            <a:xfrm>
              <a:off x="3019333" y="4064748"/>
              <a:ext cx="1923900" cy="1923900"/>
            </a:xfrm>
            <a:prstGeom prst="ellipse">
              <a:avLst/>
            </a:prstGeom>
            <a:noFill/>
            <a:ln w="254000" cap="flat" cmpd="sng">
              <a:solidFill>
                <a:srgbClr val="F6C8BC"/>
              </a:solidFill>
              <a:prstDash val="dash"/>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grpSp>
      <p:sp>
        <p:nvSpPr>
          <p:cNvPr id="577" name="Google Shape;577;p51"/>
          <p:cNvSpPr txBox="1">
            <a:spLocks noGrp="1"/>
          </p:cNvSpPr>
          <p:nvPr>
            <p:ph type="title"/>
          </p:nvPr>
        </p:nvSpPr>
        <p:spPr>
          <a:xfrm>
            <a:off x="628650" y="1131095"/>
            <a:ext cx="7886700" cy="649200"/>
          </a:xfrm>
          <a:prstGeom prst="rect">
            <a:avLst/>
          </a:prstGeom>
          <a:noFill/>
          <a:ln>
            <a:noFill/>
          </a:ln>
        </p:spPr>
        <p:txBody>
          <a:bodyPr spcFirstLastPara="1" wrap="square" lIns="68575" tIns="34275" rIns="68575" bIns="34275" anchor="ctr" anchorCtr="0">
            <a:normAutofit/>
          </a:bodyPr>
          <a:lstStyle/>
          <a:p>
            <a:pPr>
              <a:buSzPts val="2400"/>
            </a:pPr>
            <a:r>
              <a:rPr lang="en-US"/>
              <a:t>NIHR Clinical Research Network: Future priorities</a:t>
            </a:r>
            <a:endParaRPr/>
          </a:p>
        </p:txBody>
      </p:sp>
      <p:sp>
        <p:nvSpPr>
          <p:cNvPr id="578" name="Google Shape;578;p51"/>
          <p:cNvSpPr txBox="1">
            <a:spLocks noGrp="1"/>
          </p:cNvSpPr>
          <p:nvPr>
            <p:ph type="body" idx="1"/>
          </p:nvPr>
        </p:nvSpPr>
        <p:spPr>
          <a:xfrm>
            <a:off x="1240175" y="1757900"/>
            <a:ext cx="4942800" cy="3576600"/>
          </a:xfrm>
          <a:prstGeom prst="rect">
            <a:avLst/>
          </a:prstGeom>
          <a:noFill/>
          <a:ln>
            <a:noFill/>
          </a:ln>
        </p:spPr>
        <p:txBody>
          <a:bodyPr spcFirstLastPara="1" wrap="square" lIns="68575" tIns="34275" rIns="68575" bIns="34275" anchor="t" anchorCtr="0">
            <a:noAutofit/>
          </a:bodyPr>
          <a:lstStyle/>
          <a:p>
            <a:pPr marL="0" indent="0">
              <a:lnSpc>
                <a:spcPct val="100000"/>
              </a:lnSpc>
              <a:spcBef>
                <a:spcPts val="800"/>
              </a:spcBef>
              <a:buSzPts val="1400"/>
              <a:buNone/>
            </a:pPr>
            <a:r>
              <a:rPr lang="en-US" sz="1700"/>
              <a:t>Support the right research, for the right people, in the right place.</a:t>
            </a:r>
            <a:endParaRPr sz="1700"/>
          </a:p>
          <a:p>
            <a:pPr marL="0" indent="0">
              <a:lnSpc>
                <a:spcPct val="100000"/>
              </a:lnSpc>
              <a:spcBef>
                <a:spcPts val="800"/>
              </a:spcBef>
              <a:buSzPts val="1400"/>
              <a:buNone/>
            </a:pPr>
            <a:r>
              <a:rPr lang="en-US" sz="1700"/>
              <a:t>Strengthen key partnerships to transform research delivery</a:t>
            </a:r>
            <a:endParaRPr sz="1700"/>
          </a:p>
          <a:p>
            <a:pPr marL="0" indent="0">
              <a:lnSpc>
                <a:spcPct val="100000"/>
              </a:lnSpc>
              <a:spcBef>
                <a:spcPts val="800"/>
              </a:spcBef>
              <a:buSzPts val="1400"/>
              <a:buNone/>
            </a:pPr>
            <a:r>
              <a:rPr lang="en-US" sz="1700"/>
              <a:t>Increased research capability and capacity across all health and care settings</a:t>
            </a:r>
            <a:endParaRPr sz="1700"/>
          </a:p>
          <a:p>
            <a:pPr marL="0" indent="0">
              <a:lnSpc>
                <a:spcPct val="100000"/>
              </a:lnSpc>
              <a:spcBef>
                <a:spcPts val="800"/>
              </a:spcBef>
              <a:buSzPts val="1400"/>
              <a:buNone/>
            </a:pPr>
            <a:r>
              <a:rPr lang="en-US" sz="1700"/>
              <a:t>Globally competitive in life sciences research to improve the health and wealth of our nation</a:t>
            </a:r>
            <a:endParaRPr sz="1700"/>
          </a:p>
          <a:p>
            <a:pPr marL="0" indent="0">
              <a:lnSpc>
                <a:spcPct val="100000"/>
              </a:lnSpc>
              <a:spcBef>
                <a:spcPts val="800"/>
              </a:spcBef>
              <a:buSzPts val="1400"/>
              <a:buNone/>
            </a:pPr>
            <a:r>
              <a:rPr lang="en-US" sz="1700"/>
              <a:t>Driving research through digital developments</a:t>
            </a:r>
            <a:endParaRPr sz="1700"/>
          </a:p>
          <a:p>
            <a:pPr marL="0" indent="0">
              <a:lnSpc>
                <a:spcPct val="100000"/>
              </a:lnSpc>
              <a:spcBef>
                <a:spcPts val="800"/>
              </a:spcBef>
              <a:buNone/>
            </a:pPr>
            <a:r>
              <a:rPr lang="en-US" sz="1700"/>
              <a:t>Invest and develop an engaged workforce and increase our research workforce capacity</a:t>
            </a:r>
            <a:endParaRPr sz="1700"/>
          </a:p>
        </p:txBody>
      </p:sp>
      <p:grpSp>
        <p:nvGrpSpPr>
          <p:cNvPr id="579" name="Google Shape;579;p51"/>
          <p:cNvGrpSpPr/>
          <p:nvPr/>
        </p:nvGrpSpPr>
        <p:grpSpPr>
          <a:xfrm>
            <a:off x="744259" y="1857650"/>
            <a:ext cx="376291" cy="376291"/>
            <a:chOff x="3140455" y="1810087"/>
            <a:chExt cx="777300" cy="777300"/>
          </a:xfrm>
        </p:grpSpPr>
        <p:sp>
          <p:nvSpPr>
            <p:cNvPr id="580" name="Google Shape;580;p51"/>
            <p:cNvSpPr/>
            <p:nvPr/>
          </p:nvSpPr>
          <p:spPr>
            <a:xfrm>
              <a:off x="3140455" y="1810087"/>
              <a:ext cx="777300" cy="777300"/>
            </a:xfrm>
            <a:prstGeom prst="ellipse">
              <a:avLst/>
            </a:prstGeom>
            <a:solidFill>
              <a:srgbClr val="F29330">
                <a:alpha val="29780"/>
              </a:srgbClr>
            </a:solidFill>
            <a:ln w="101600" cap="flat" cmpd="sng">
              <a:solidFill>
                <a:srgbClr val="E65E3B"/>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81" name="Google Shape;581;p51"/>
            <p:cNvSpPr/>
            <p:nvPr/>
          </p:nvSpPr>
          <p:spPr>
            <a:xfrm>
              <a:off x="3140455" y="1945433"/>
              <a:ext cx="777300" cy="524400"/>
            </a:xfrm>
            <a:prstGeom prst="rect">
              <a:avLst/>
            </a:prstGeom>
            <a:solidFill>
              <a:srgbClr val="F29330">
                <a:alpha val="29780"/>
              </a:srgbClr>
            </a:solidFill>
            <a:ln>
              <a:noFill/>
            </a:ln>
          </p:spPr>
          <p:txBody>
            <a:bodyPr spcFirstLastPara="1" wrap="square" lIns="68575" tIns="34275" rIns="68575" bIns="34275" anchor="t" anchorCtr="0">
              <a:noAutofit/>
            </a:bodyPr>
            <a:lstStyle/>
            <a:p>
              <a:pPr algn="ctr">
                <a:buSzPts val="1200"/>
              </a:pPr>
              <a:r>
                <a:rPr lang="en-US" sz="1200" b="1">
                  <a:solidFill>
                    <a:schemeClr val="dk1"/>
                  </a:solidFill>
                  <a:latin typeface="Lato"/>
                  <a:ea typeface="Lato"/>
                  <a:cs typeface="Lato"/>
                  <a:sym typeface="Lato"/>
                </a:rPr>
                <a:t>1</a:t>
              </a:r>
              <a:endParaRPr sz="800">
                <a:solidFill>
                  <a:schemeClr val="dk1"/>
                </a:solidFill>
                <a:latin typeface="Lato"/>
                <a:ea typeface="Lato"/>
                <a:cs typeface="Lato"/>
                <a:sym typeface="Lato"/>
              </a:endParaRPr>
            </a:p>
          </p:txBody>
        </p:sp>
      </p:grpSp>
      <p:grpSp>
        <p:nvGrpSpPr>
          <p:cNvPr id="582" name="Google Shape;582;p51"/>
          <p:cNvGrpSpPr/>
          <p:nvPr/>
        </p:nvGrpSpPr>
        <p:grpSpPr>
          <a:xfrm>
            <a:off x="744259" y="2425670"/>
            <a:ext cx="376291" cy="376291"/>
            <a:chOff x="3140455" y="1810087"/>
            <a:chExt cx="777300" cy="777300"/>
          </a:xfrm>
        </p:grpSpPr>
        <p:sp>
          <p:nvSpPr>
            <p:cNvPr id="583" name="Google Shape;583;p51"/>
            <p:cNvSpPr/>
            <p:nvPr/>
          </p:nvSpPr>
          <p:spPr>
            <a:xfrm>
              <a:off x="3140455" y="1810087"/>
              <a:ext cx="777300" cy="777300"/>
            </a:xfrm>
            <a:prstGeom prst="ellipse">
              <a:avLst/>
            </a:prstGeom>
            <a:solidFill>
              <a:srgbClr val="F29330">
                <a:alpha val="29780"/>
              </a:srgbClr>
            </a:solidFill>
            <a:ln w="101600" cap="flat" cmpd="sng">
              <a:solidFill>
                <a:srgbClr val="E65E3B"/>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84" name="Google Shape;584;p51"/>
            <p:cNvSpPr/>
            <p:nvPr/>
          </p:nvSpPr>
          <p:spPr>
            <a:xfrm>
              <a:off x="3140455" y="1945433"/>
              <a:ext cx="777300" cy="524400"/>
            </a:xfrm>
            <a:prstGeom prst="rect">
              <a:avLst/>
            </a:prstGeom>
            <a:solidFill>
              <a:srgbClr val="F29330">
                <a:alpha val="29780"/>
              </a:srgbClr>
            </a:solidFill>
            <a:ln>
              <a:noFill/>
            </a:ln>
          </p:spPr>
          <p:txBody>
            <a:bodyPr spcFirstLastPara="1" wrap="square" lIns="68575" tIns="34275" rIns="68575" bIns="34275" anchor="t" anchorCtr="0">
              <a:noAutofit/>
            </a:bodyPr>
            <a:lstStyle/>
            <a:p>
              <a:pPr algn="ctr">
                <a:buSzPts val="1200"/>
              </a:pPr>
              <a:r>
                <a:rPr lang="en-US" sz="1200" b="1">
                  <a:solidFill>
                    <a:schemeClr val="dk1"/>
                  </a:solidFill>
                  <a:latin typeface="Lato"/>
                  <a:ea typeface="Lato"/>
                  <a:cs typeface="Lato"/>
                  <a:sym typeface="Lato"/>
                </a:rPr>
                <a:t>2</a:t>
              </a:r>
              <a:endParaRPr sz="800">
                <a:solidFill>
                  <a:schemeClr val="dk1"/>
                </a:solidFill>
                <a:latin typeface="Lato"/>
                <a:ea typeface="Lato"/>
                <a:cs typeface="Lato"/>
                <a:sym typeface="Lato"/>
              </a:endParaRPr>
            </a:p>
          </p:txBody>
        </p:sp>
      </p:grpSp>
      <p:grpSp>
        <p:nvGrpSpPr>
          <p:cNvPr id="585" name="Google Shape;585;p51"/>
          <p:cNvGrpSpPr/>
          <p:nvPr/>
        </p:nvGrpSpPr>
        <p:grpSpPr>
          <a:xfrm>
            <a:off x="744259" y="4153218"/>
            <a:ext cx="376291" cy="376291"/>
            <a:chOff x="3140455" y="1810087"/>
            <a:chExt cx="777300" cy="777300"/>
          </a:xfrm>
        </p:grpSpPr>
        <p:sp>
          <p:nvSpPr>
            <p:cNvPr id="586" name="Google Shape;586;p51"/>
            <p:cNvSpPr/>
            <p:nvPr/>
          </p:nvSpPr>
          <p:spPr>
            <a:xfrm>
              <a:off x="3140455" y="1810087"/>
              <a:ext cx="777300" cy="777300"/>
            </a:xfrm>
            <a:prstGeom prst="ellipse">
              <a:avLst/>
            </a:prstGeom>
            <a:solidFill>
              <a:srgbClr val="F29330">
                <a:alpha val="29780"/>
              </a:srgbClr>
            </a:solidFill>
            <a:ln w="101600" cap="flat" cmpd="sng">
              <a:solidFill>
                <a:srgbClr val="E65E3B"/>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87" name="Google Shape;587;p51"/>
            <p:cNvSpPr/>
            <p:nvPr/>
          </p:nvSpPr>
          <p:spPr>
            <a:xfrm>
              <a:off x="3140455" y="1945433"/>
              <a:ext cx="777300" cy="524400"/>
            </a:xfrm>
            <a:prstGeom prst="rect">
              <a:avLst/>
            </a:prstGeom>
            <a:solidFill>
              <a:srgbClr val="F29330">
                <a:alpha val="29780"/>
              </a:srgbClr>
            </a:solidFill>
            <a:ln>
              <a:noFill/>
            </a:ln>
          </p:spPr>
          <p:txBody>
            <a:bodyPr spcFirstLastPara="1" wrap="square" lIns="68575" tIns="34275" rIns="68575" bIns="34275" anchor="t" anchorCtr="0">
              <a:noAutofit/>
            </a:bodyPr>
            <a:lstStyle/>
            <a:p>
              <a:pPr algn="ctr">
                <a:buSzPts val="1200"/>
              </a:pPr>
              <a:r>
                <a:rPr lang="en-US" sz="1200" b="1">
                  <a:solidFill>
                    <a:schemeClr val="dk1"/>
                  </a:solidFill>
                  <a:latin typeface="Lato"/>
                  <a:ea typeface="Lato"/>
                  <a:cs typeface="Lato"/>
                  <a:sym typeface="Lato"/>
                </a:rPr>
                <a:t>5</a:t>
              </a:r>
              <a:endParaRPr sz="800">
                <a:solidFill>
                  <a:schemeClr val="dk1"/>
                </a:solidFill>
                <a:latin typeface="Lato"/>
                <a:ea typeface="Lato"/>
                <a:cs typeface="Lato"/>
                <a:sym typeface="Lato"/>
              </a:endParaRPr>
            </a:p>
          </p:txBody>
        </p:sp>
      </p:grpSp>
      <p:grpSp>
        <p:nvGrpSpPr>
          <p:cNvPr id="588" name="Google Shape;588;p51"/>
          <p:cNvGrpSpPr/>
          <p:nvPr/>
        </p:nvGrpSpPr>
        <p:grpSpPr>
          <a:xfrm>
            <a:off x="744259" y="3031193"/>
            <a:ext cx="376291" cy="376291"/>
            <a:chOff x="3140455" y="1810087"/>
            <a:chExt cx="777300" cy="777300"/>
          </a:xfrm>
        </p:grpSpPr>
        <p:sp>
          <p:nvSpPr>
            <p:cNvPr id="589" name="Google Shape;589;p51"/>
            <p:cNvSpPr/>
            <p:nvPr/>
          </p:nvSpPr>
          <p:spPr>
            <a:xfrm>
              <a:off x="3140455" y="1810087"/>
              <a:ext cx="777300" cy="777300"/>
            </a:xfrm>
            <a:prstGeom prst="ellipse">
              <a:avLst/>
            </a:prstGeom>
            <a:solidFill>
              <a:srgbClr val="F29330">
                <a:alpha val="29780"/>
              </a:srgbClr>
            </a:solidFill>
            <a:ln w="101600" cap="flat" cmpd="sng">
              <a:solidFill>
                <a:srgbClr val="E65E3B"/>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90" name="Google Shape;590;p51"/>
            <p:cNvSpPr/>
            <p:nvPr/>
          </p:nvSpPr>
          <p:spPr>
            <a:xfrm>
              <a:off x="3140455" y="1945433"/>
              <a:ext cx="777300" cy="524400"/>
            </a:xfrm>
            <a:prstGeom prst="rect">
              <a:avLst/>
            </a:prstGeom>
            <a:solidFill>
              <a:srgbClr val="F29330">
                <a:alpha val="29780"/>
              </a:srgbClr>
            </a:solidFill>
            <a:ln>
              <a:noFill/>
            </a:ln>
          </p:spPr>
          <p:txBody>
            <a:bodyPr spcFirstLastPara="1" wrap="square" lIns="68575" tIns="34275" rIns="68575" bIns="34275" anchor="t" anchorCtr="0">
              <a:noAutofit/>
            </a:bodyPr>
            <a:lstStyle/>
            <a:p>
              <a:pPr algn="ctr">
                <a:buSzPts val="1200"/>
              </a:pPr>
              <a:r>
                <a:rPr lang="en-US" sz="1200" b="1">
                  <a:solidFill>
                    <a:schemeClr val="dk1"/>
                  </a:solidFill>
                  <a:latin typeface="Lato"/>
                  <a:ea typeface="Lato"/>
                  <a:cs typeface="Lato"/>
                  <a:sym typeface="Lato"/>
                </a:rPr>
                <a:t>3</a:t>
              </a:r>
              <a:endParaRPr sz="800">
                <a:solidFill>
                  <a:schemeClr val="dk1"/>
                </a:solidFill>
                <a:latin typeface="Lato"/>
                <a:ea typeface="Lato"/>
                <a:cs typeface="Lato"/>
                <a:sym typeface="Lato"/>
              </a:endParaRPr>
            </a:p>
          </p:txBody>
        </p:sp>
      </p:grpSp>
      <p:grpSp>
        <p:nvGrpSpPr>
          <p:cNvPr id="591" name="Google Shape;591;p51"/>
          <p:cNvGrpSpPr/>
          <p:nvPr/>
        </p:nvGrpSpPr>
        <p:grpSpPr>
          <a:xfrm>
            <a:off x="744259" y="4686618"/>
            <a:ext cx="376291" cy="376291"/>
            <a:chOff x="3140455" y="1810087"/>
            <a:chExt cx="777300" cy="777300"/>
          </a:xfrm>
        </p:grpSpPr>
        <p:sp>
          <p:nvSpPr>
            <p:cNvPr id="592" name="Google Shape;592;p51"/>
            <p:cNvSpPr/>
            <p:nvPr/>
          </p:nvSpPr>
          <p:spPr>
            <a:xfrm>
              <a:off x="3140455" y="1810087"/>
              <a:ext cx="777300" cy="777300"/>
            </a:xfrm>
            <a:prstGeom prst="ellipse">
              <a:avLst/>
            </a:prstGeom>
            <a:solidFill>
              <a:srgbClr val="F29330">
                <a:alpha val="29780"/>
              </a:srgbClr>
            </a:solidFill>
            <a:ln w="101600" cap="flat" cmpd="sng">
              <a:solidFill>
                <a:srgbClr val="E65E3B"/>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93" name="Google Shape;593;p51"/>
            <p:cNvSpPr/>
            <p:nvPr/>
          </p:nvSpPr>
          <p:spPr>
            <a:xfrm>
              <a:off x="3140455" y="1945433"/>
              <a:ext cx="777300" cy="524400"/>
            </a:xfrm>
            <a:prstGeom prst="rect">
              <a:avLst/>
            </a:prstGeom>
            <a:solidFill>
              <a:srgbClr val="F29330">
                <a:alpha val="29780"/>
              </a:srgbClr>
            </a:solidFill>
            <a:ln>
              <a:noFill/>
            </a:ln>
          </p:spPr>
          <p:txBody>
            <a:bodyPr spcFirstLastPara="1" wrap="square" lIns="68575" tIns="34275" rIns="68575" bIns="34275" anchor="t" anchorCtr="0">
              <a:noAutofit/>
            </a:bodyPr>
            <a:lstStyle/>
            <a:p>
              <a:pPr algn="ctr">
                <a:buSzPts val="1200"/>
              </a:pPr>
              <a:r>
                <a:rPr lang="en-US" sz="1200" b="1">
                  <a:solidFill>
                    <a:schemeClr val="dk1"/>
                  </a:solidFill>
                  <a:latin typeface="Lato"/>
                  <a:ea typeface="Lato"/>
                  <a:cs typeface="Lato"/>
                  <a:sym typeface="Lato"/>
                </a:rPr>
                <a:t>6</a:t>
              </a:r>
              <a:endParaRPr sz="800">
                <a:solidFill>
                  <a:schemeClr val="dk1"/>
                </a:solidFill>
                <a:latin typeface="Lato"/>
                <a:ea typeface="Lato"/>
                <a:cs typeface="Lato"/>
                <a:sym typeface="Lato"/>
              </a:endParaRPr>
            </a:p>
          </p:txBody>
        </p:sp>
      </p:grpSp>
      <p:grpSp>
        <p:nvGrpSpPr>
          <p:cNvPr id="594" name="Google Shape;594;p51"/>
          <p:cNvGrpSpPr/>
          <p:nvPr/>
        </p:nvGrpSpPr>
        <p:grpSpPr>
          <a:xfrm>
            <a:off x="744258" y="3562933"/>
            <a:ext cx="376200" cy="376200"/>
            <a:chOff x="744258" y="2705683"/>
            <a:chExt cx="376200" cy="376200"/>
          </a:xfrm>
        </p:grpSpPr>
        <p:sp>
          <p:nvSpPr>
            <p:cNvPr id="595" name="Google Shape;595;p51"/>
            <p:cNvSpPr/>
            <p:nvPr/>
          </p:nvSpPr>
          <p:spPr>
            <a:xfrm>
              <a:off x="744258" y="2705683"/>
              <a:ext cx="376200" cy="376200"/>
            </a:xfrm>
            <a:prstGeom prst="ellipse">
              <a:avLst/>
            </a:prstGeom>
            <a:solidFill>
              <a:srgbClr val="F29330">
                <a:alpha val="29780"/>
              </a:srgbClr>
            </a:solidFill>
            <a:ln w="101600" cap="flat" cmpd="sng">
              <a:solidFill>
                <a:srgbClr val="E65E3B"/>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endParaRPr>
                <a:solidFill>
                  <a:schemeClr val="lt1"/>
                </a:solidFill>
              </a:endParaRPr>
            </a:p>
          </p:txBody>
        </p:sp>
        <p:sp>
          <p:nvSpPr>
            <p:cNvPr id="596" name="Google Shape;596;p51"/>
            <p:cNvSpPr/>
            <p:nvPr/>
          </p:nvSpPr>
          <p:spPr>
            <a:xfrm>
              <a:off x="744258" y="2771204"/>
              <a:ext cx="376200" cy="253800"/>
            </a:xfrm>
            <a:prstGeom prst="rect">
              <a:avLst/>
            </a:prstGeom>
            <a:solidFill>
              <a:srgbClr val="F29330">
                <a:alpha val="29780"/>
              </a:srgbClr>
            </a:solidFill>
            <a:ln>
              <a:noFill/>
            </a:ln>
          </p:spPr>
          <p:txBody>
            <a:bodyPr spcFirstLastPara="1" wrap="square" lIns="68575" tIns="34275" rIns="68575" bIns="34275" anchor="t" anchorCtr="0">
              <a:noAutofit/>
            </a:bodyPr>
            <a:lstStyle/>
            <a:p>
              <a:pPr algn="ctr">
                <a:buSzPts val="1200"/>
              </a:pPr>
              <a:r>
                <a:rPr lang="en-US" sz="1200" b="1">
                  <a:solidFill>
                    <a:schemeClr val="dk1"/>
                  </a:solidFill>
                  <a:latin typeface="Lato"/>
                  <a:ea typeface="Lato"/>
                  <a:cs typeface="Lato"/>
                  <a:sym typeface="Lato"/>
                </a:rPr>
                <a:t>4</a:t>
              </a:r>
              <a:endParaRPr sz="800">
                <a:solidFill>
                  <a:schemeClr val="dk1"/>
                </a:solidFill>
                <a:latin typeface="Lato"/>
                <a:ea typeface="Lato"/>
                <a:cs typeface="Lato"/>
                <a:sym typeface="La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14"/>
          <p:cNvSpPr txBox="1">
            <a:spLocks noGrp="1"/>
          </p:cNvSpPr>
          <p:nvPr>
            <p:ph type="ctrTitle"/>
          </p:nvPr>
        </p:nvSpPr>
        <p:spPr>
          <a:xfrm>
            <a:off x="685800" y="1957525"/>
            <a:ext cx="7772400" cy="20241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lt1"/>
              </a:buClr>
              <a:buSzPts val="4400"/>
              <a:buFont typeface="Arial"/>
              <a:buNone/>
            </a:pPr>
            <a:r>
              <a:rPr lang="en-US" b="1" dirty="0">
                <a:latin typeface="Lato"/>
                <a:ea typeface="Lato"/>
                <a:cs typeface="Lato"/>
                <a:sym typeface="Lato"/>
              </a:rPr>
              <a:t>Delivering the Urgent Public Health Research Portfolio for COVID-19</a:t>
            </a:r>
            <a:endParaRPr b="1" dirty="0">
              <a:latin typeface="Lato"/>
              <a:ea typeface="Lato"/>
              <a:cs typeface="Lato"/>
              <a:sym typeface="Lato"/>
            </a:endParaRPr>
          </a:p>
        </p:txBody>
      </p:sp>
      <p:sp>
        <p:nvSpPr>
          <p:cNvPr id="3" name="Subtitle 2">
            <a:extLst>
              <a:ext uri="{FF2B5EF4-FFF2-40B4-BE49-F238E27FC236}">
                <a16:creationId xmlns:a16="http://schemas.microsoft.com/office/drawing/2014/main" id="{F1AD3EA0-6135-D24C-AB59-0E9F449FC022}"/>
              </a:ext>
            </a:extLst>
          </p:cNvPr>
          <p:cNvSpPr>
            <a:spLocks noGrp="1"/>
          </p:cNvSpPr>
          <p:nvPr>
            <p:ph type="subTitle" idx="1"/>
          </p:nvPr>
        </p:nvSpPr>
        <p:spPr/>
        <p:txBody>
          <a:bodyPr/>
          <a:lstStyle/>
          <a:p>
            <a:r>
              <a:rPr lang="en-US" dirty="0"/>
              <a:t>f</a:t>
            </a:r>
          </a:p>
        </p:txBody>
      </p:sp>
    </p:spTree>
    <p:extLst>
      <p:ext uri="{BB962C8B-B14F-4D97-AF65-F5344CB8AC3E}">
        <p14:creationId xmlns:p14="http://schemas.microsoft.com/office/powerpoint/2010/main" val="286662399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BEB1AD0340E468D477139C7E6DBD8" ma:contentTypeVersion="13" ma:contentTypeDescription="Create a new document." ma:contentTypeScope="" ma:versionID="7091b6aa82201025c173208055b54e54">
  <xsd:schema xmlns:xsd="http://www.w3.org/2001/XMLSchema" xmlns:xs="http://www.w3.org/2001/XMLSchema" xmlns:p="http://schemas.microsoft.com/office/2006/metadata/properties" xmlns:ns2="f5ee7e71-09ac-4c02-865c-9c648656807f" xmlns:ns3="f936bd3e-f241-4811-aae3-9536cd51b658" targetNamespace="http://schemas.microsoft.com/office/2006/metadata/properties" ma:root="true" ma:fieldsID="5a8412cef8f6b668b339446751519ceb" ns2:_="" ns3:_="">
    <xsd:import namespace="f5ee7e71-09ac-4c02-865c-9c648656807f"/>
    <xsd:import namespace="f936bd3e-f241-4811-aae3-9536cd51b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e7e71-09ac-4c02-865c-9c6486568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bd45d0-aadd-4f31-bce2-3c5993825758}" ma:internalName="TaxCatchAll" ma:showField="CatchAllData" ma:web="f5ee7e71-09ac-4c02-865c-9c64865680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36bd3e-f241-4811-aae3-9536cd51b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af260b-1e44-4780-8ae1-0b8ba4d51a6f"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ee7e71-09ac-4c02-865c-9c648656807f" xsi:nil="true"/>
    <lcf76f155ced4ddcb4097134ff3c332f xmlns="f936bd3e-f241-4811-aae3-9536cd51b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0A44C9-429D-403B-9A89-970168752774}"/>
</file>

<file path=customXml/itemProps2.xml><?xml version="1.0" encoding="utf-8"?>
<ds:datastoreItem xmlns:ds="http://schemas.openxmlformats.org/officeDocument/2006/customXml" ds:itemID="{021BD268-2E59-4A80-BFA4-0D637F14BC15}"/>
</file>

<file path=customXml/itemProps3.xml><?xml version="1.0" encoding="utf-8"?>
<ds:datastoreItem xmlns:ds="http://schemas.openxmlformats.org/officeDocument/2006/customXml" ds:itemID="{7802E442-C8D6-4CDC-8734-40553BB1C9D7}"/>
</file>

<file path=docProps/app.xml><?xml version="1.0" encoding="utf-8"?>
<Properties xmlns="http://schemas.openxmlformats.org/officeDocument/2006/extended-properties" xmlns:vt="http://schemas.openxmlformats.org/officeDocument/2006/docPropsVTypes">
  <TotalTime>130</TotalTime>
  <Words>2581</Words>
  <Application>Microsoft Macintosh PowerPoint</Application>
  <PresentationFormat>On-screen Show (4:3)</PresentationFormat>
  <Paragraphs>265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Lato Black</vt:lpstr>
      <vt:lpstr>Arial</vt:lpstr>
      <vt:lpstr>Calibri</vt:lpstr>
      <vt:lpstr>Lato</vt:lpstr>
      <vt:lpstr>Office Theme</vt:lpstr>
      <vt:lpstr>NIHR Clinical Research Network</vt:lpstr>
      <vt:lpstr>Our mission</vt:lpstr>
      <vt:lpstr>How the NIHR CRN works</vt:lpstr>
      <vt:lpstr>15 Local Clinical Research Networks</vt:lpstr>
      <vt:lpstr>NIHR National Patient Recruitment Centres (PRCs)</vt:lpstr>
      <vt:lpstr>Covering 30 specialties</vt:lpstr>
      <vt:lpstr>Supporting studies across the UK</vt:lpstr>
      <vt:lpstr>NIHR Clinical Research Network: Future priorities</vt:lpstr>
      <vt:lpstr>Delivering the Urgent Public Health Research Portfolio for COVID-19</vt:lpstr>
      <vt:lpstr>NIHR UPH Review Group Membership </vt:lpstr>
      <vt:lpstr>Review </vt:lpstr>
      <vt:lpstr>UPH Portfolio: All Studies</vt:lpstr>
      <vt:lpstr>Platform Studies: PRINCIPLE, RECOVERY, REMAP-CAP</vt:lpstr>
      <vt:lpstr>PowerPoint Presentation</vt:lpstr>
      <vt:lpstr>PowerPoint Presentation</vt:lpstr>
      <vt:lpstr>PowerPoint Presentation</vt:lpstr>
      <vt:lpstr>The Good (or perhaps the great)….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NIHR CRN: Delivering the Urgent Public Health Research Portfolio</dc:title>
  <cp:lastModifiedBy>Nicholas Lemoine</cp:lastModifiedBy>
  <cp:revision>7</cp:revision>
  <dcterms:modified xsi:type="dcterms:W3CDTF">2023-09-11T14:00:10Z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0x010100293BEB1AD0340E468D477139C7E6DBD8</vt:lpwstr>
  </property>
  <property fmtid="{D5CDD505-2E9C-101B-9397-08002B2CF9AE}" pid="3" name="MediaServiceImageTags">
    <vt:lpwstr/>
  </property>
</Properties>
</file>