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8" r:id="rId1"/>
    <p:sldMasterId id="2147484236" r:id="rId2"/>
  </p:sldMasterIdLst>
  <p:notesMasterIdLst>
    <p:notesMasterId r:id="rId22"/>
  </p:notesMasterIdLst>
  <p:handoutMasterIdLst>
    <p:handoutMasterId r:id="rId23"/>
  </p:handoutMasterIdLst>
  <p:sldIdLst>
    <p:sldId id="909" r:id="rId3"/>
    <p:sldId id="986" r:id="rId4"/>
    <p:sldId id="988" r:id="rId5"/>
    <p:sldId id="967" r:id="rId6"/>
    <p:sldId id="989" r:id="rId7"/>
    <p:sldId id="990" r:id="rId8"/>
    <p:sldId id="945" r:id="rId9"/>
    <p:sldId id="948" r:id="rId10"/>
    <p:sldId id="991" r:id="rId11"/>
    <p:sldId id="992" r:id="rId12"/>
    <p:sldId id="993" r:id="rId13"/>
    <p:sldId id="949" r:id="rId14"/>
    <p:sldId id="950" r:id="rId15"/>
    <p:sldId id="951" r:id="rId16"/>
    <p:sldId id="997" r:id="rId17"/>
    <p:sldId id="987" r:id="rId18"/>
    <p:sldId id="994" r:id="rId19"/>
    <p:sldId id="995" r:id="rId20"/>
    <p:sldId id="996" r:id="rId21"/>
  </p:sldIdLst>
  <p:sldSz cx="12192000" cy="6858000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sh, Makayla" initials="TM" lastIdx="5" clrIdx="0"/>
  <p:cmAuthor id="2" name="David George Wyse" initials="DGW" lastIdx="11" clrIdx="1"/>
  <p:cmAuthor id="3" name="Swanson, Jennifer" initials="SJ" lastIdx="13" clrIdx="2"/>
  <p:cmAuthor id="4" name="Howe, Rosemary" initials="HR" lastIdx="4" clrIdx="3">
    <p:extLst>
      <p:ext uri="{19B8F6BF-5375-455C-9EA6-DF929625EA0E}">
        <p15:presenceInfo xmlns:p15="http://schemas.microsoft.com/office/powerpoint/2012/main" userId="S-1-5-21-3819232535-1506157902-3687175825-29547" providerId="AD"/>
      </p:ext>
    </p:extLst>
  </p:cmAuthor>
  <p:cmAuthor id="5" name="Marcucci, Maura" initials="MM" lastIdx="6" clrIdx="4">
    <p:extLst>
      <p:ext uri="{19B8F6BF-5375-455C-9EA6-DF929625EA0E}">
        <p15:presenceInfo xmlns:p15="http://schemas.microsoft.com/office/powerpoint/2012/main" userId="S-1-5-21-3819232535-1506157902-3687175825-30372" providerId="AD"/>
      </p:ext>
    </p:extLst>
  </p:cmAuthor>
  <p:cmAuthor id="6" name="Stillo, David" initials="SD" lastIdx="1" clrIdx="5">
    <p:extLst>
      <p:ext uri="{19B8F6BF-5375-455C-9EA6-DF929625EA0E}">
        <p15:presenceInfo xmlns:p15="http://schemas.microsoft.com/office/powerpoint/2012/main" userId="S-1-5-21-3819232535-1506157902-3687175825-330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1126"/>
    <a:srgbClr val="FFFF00"/>
    <a:srgbClr val="CCECFF"/>
    <a:srgbClr val="00006C"/>
    <a:srgbClr val="00005C"/>
    <a:srgbClr val="000060"/>
    <a:srgbClr val="000042"/>
    <a:srgbClr val="00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1" autoAdjust="0"/>
    <p:restoredTop sz="90557" autoAdjust="0"/>
  </p:normalViewPr>
  <p:slideViewPr>
    <p:cSldViewPr>
      <p:cViewPr varScale="1">
        <p:scale>
          <a:sx n="60" d="100"/>
          <a:sy n="60" d="100"/>
        </p:scale>
        <p:origin x="916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ACE056-215D-42CE-A428-A6B411611D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6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B326A85-7C66-4162-9851-CDE99B2190FC}" type="datetimeFigureOut">
              <a:rPr lang="en-US"/>
              <a:pPr>
                <a:defRPr/>
              </a:pPr>
              <a:t>9/19/2023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416AB8-D6B2-47FF-97EF-81E942CE6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2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416AB8-D6B2-47FF-97EF-81E942CE6F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25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1659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85A6-C9A4-4D30-B037-20414882939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88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6B43-91D1-43D1-A508-72A8996DE92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652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799" y="609600"/>
            <a:ext cx="25908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1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0229-D3BB-4806-91C1-61091D5453B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635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CA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09082-3BEA-4C9C-8CCC-4D21D7DD48D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6144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C8F1B-2174-412C-B1E4-0536A5A1763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3549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45128-52E2-4721-8A93-CC971DE55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56200-8A3F-429A-AFAD-828C5B760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6D24B-9D0A-48A6-936E-A58556CD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C4BCB-9C4F-4563-A206-3DFD21F7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561E-7E90-4D1B-9B46-35EE7F52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07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ADCC6-B91D-49C9-B903-FC664880F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04844-00A4-470C-BA3A-1AAE93D6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DDAA-1279-4CDF-8EBD-82C7CF493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66EA5-40D1-4BFB-8D20-4A8F127AE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9453B-8008-4DED-B4F7-03E6F959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10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5861-B4A4-459F-9792-6539081F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12387-F2E1-428C-B073-CFC1B15CA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73C19-C444-4151-8961-F61F12ED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1FDEE-5DFB-4B78-8A42-6BF21752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245AF-58D3-4010-A5CA-B3802F42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14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C339-F533-49C9-8CF9-542E7215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E369-9EC4-46AA-9D6D-E8B2841E3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C29D8-9B44-4068-A24F-BA407B940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D2152-46DF-4C3A-A480-ACFAD7CF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BA3B4-705B-4631-93D2-C3FD8C42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C24D6-BFA8-4265-B74C-70F6C5B50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56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A6BD-5CBC-4720-B65E-A753ADAC8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AEE1F-54A2-4A04-A433-D8A275073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EA6E9-67D5-49FD-BD8B-65DC440E5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CE4CE-AA97-4B78-A6AE-238D09FCC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C6B61-5739-40B8-8D0C-D8A1ABA75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2A7F14-F0B0-4EF8-8CBE-335FA2AA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A8B79A-E6D8-4EC8-BA79-534EB69F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703F1-37AE-4796-A8C5-EFBFCADB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24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F19DC-9AFC-4E85-BF79-A82DFEAF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9541CA-BD2D-4664-B74F-032FC81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13F64-55EA-4140-9A29-AD3BF947C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447F1-ABB9-4DEB-95A8-24E58292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09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92AE2-3D13-45C3-9C4C-7BBF7015A46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305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DCB5D-CCFA-435E-8694-8ED1D91A1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7EC6A-80BB-4E3D-8E19-747B7976D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55587-407E-4BC2-B57D-DA2CFEA4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633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7D007-CF3B-473A-8A3C-3853A4086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18BD3-2F4D-4C4B-A7C4-A12DB9B3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2F4C9-08FB-49A1-92AB-2E961169C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EA706-CDBB-49E8-8407-04E62FD5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64705-6D5F-48D6-80C5-DFDB6B3F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E00DD-7EC9-4168-B796-74F8AA9A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735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27AB-7720-4820-B76A-2F237727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130D9D-F236-45E7-BB7C-C3D2B9A1A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A9152-DEE6-4575-9AD3-B4E645A7A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6318E-4E99-46C4-975C-2B524A38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8CFBC-4FCB-4DD2-BDF0-5996C09B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4C5CD-012E-4772-98ED-BF7C934B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496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B8CFB-B333-4C30-A2D4-DF297715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AE831-B58D-4AC5-BF21-6EADA100F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5DE21-6610-4CF2-B287-EB53A168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04CB-DDB6-47C6-8EBE-77CE27A0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E998C-13A6-433B-803A-556EC5BC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519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61EE38-7C07-4F54-B079-8579EC2CE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3CAD6-60B4-415D-B663-F6FFFA351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29054-D354-4873-A57E-CAF483FB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E918F-7BDD-4C2F-B371-5B23665F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F02A0-095B-497F-9BBD-F19CD4B3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741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370"/>
            </a:lvl1pPr>
            <a:lvl2pPr marL="541873" indent="0">
              <a:buNone/>
              <a:defRPr sz="2133"/>
            </a:lvl2pPr>
            <a:lvl3pPr marL="1083747" indent="0">
              <a:buNone/>
              <a:defRPr sz="1896"/>
            </a:lvl3pPr>
            <a:lvl4pPr marL="1625620" indent="0">
              <a:buNone/>
              <a:defRPr sz="1659"/>
            </a:lvl4pPr>
            <a:lvl5pPr marL="2167494" indent="0">
              <a:buNone/>
              <a:defRPr sz="1659"/>
            </a:lvl5pPr>
            <a:lvl6pPr marL="2709367" indent="0">
              <a:buNone/>
              <a:defRPr sz="1659"/>
            </a:lvl6pPr>
            <a:lvl7pPr marL="3251241" indent="0">
              <a:buNone/>
              <a:defRPr sz="1659"/>
            </a:lvl7pPr>
            <a:lvl8pPr marL="3793114" indent="0">
              <a:buNone/>
              <a:defRPr sz="1659"/>
            </a:lvl8pPr>
            <a:lvl9pPr marL="4334988" indent="0">
              <a:buNone/>
              <a:defRPr sz="16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87A0-8470-46DD-B7CF-95341DADF2F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89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3319"/>
            </a:lvl1pPr>
            <a:lvl2pPr>
              <a:defRPr sz="2844"/>
            </a:lvl2pPr>
            <a:lvl3pPr>
              <a:defRPr sz="237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3319"/>
            </a:lvl1pPr>
            <a:lvl2pPr>
              <a:defRPr sz="2844"/>
            </a:lvl2pPr>
            <a:lvl3pPr>
              <a:defRPr sz="237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9365E-B1A9-4780-B6FD-9ACFF745381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824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844" b="1"/>
            </a:lvl1pPr>
            <a:lvl2pPr marL="541873" indent="0">
              <a:buNone/>
              <a:defRPr sz="2370" b="1"/>
            </a:lvl2pPr>
            <a:lvl3pPr marL="1083747" indent="0">
              <a:buNone/>
              <a:defRPr sz="2133" b="1"/>
            </a:lvl3pPr>
            <a:lvl4pPr marL="1625620" indent="0">
              <a:buNone/>
              <a:defRPr sz="1896" b="1"/>
            </a:lvl4pPr>
            <a:lvl5pPr marL="2167494" indent="0">
              <a:buNone/>
              <a:defRPr sz="1896" b="1"/>
            </a:lvl5pPr>
            <a:lvl6pPr marL="2709367" indent="0">
              <a:buNone/>
              <a:defRPr sz="1896" b="1"/>
            </a:lvl6pPr>
            <a:lvl7pPr marL="3251241" indent="0">
              <a:buNone/>
              <a:defRPr sz="1896" b="1"/>
            </a:lvl7pPr>
            <a:lvl8pPr marL="3793114" indent="0">
              <a:buNone/>
              <a:defRPr sz="1896" b="1"/>
            </a:lvl8pPr>
            <a:lvl9pPr marL="4334988" indent="0">
              <a:buNone/>
              <a:defRPr sz="18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844"/>
            </a:lvl1pPr>
            <a:lvl2pPr>
              <a:defRPr sz="2370"/>
            </a:lvl2pPr>
            <a:lvl3pPr>
              <a:defRPr sz="2133"/>
            </a:lvl3pPr>
            <a:lvl4pPr>
              <a:defRPr sz="1896"/>
            </a:lvl4pPr>
            <a:lvl5pPr>
              <a:defRPr sz="1896"/>
            </a:lvl5pPr>
            <a:lvl6pPr>
              <a:defRPr sz="1896"/>
            </a:lvl6pPr>
            <a:lvl7pPr>
              <a:defRPr sz="1896"/>
            </a:lvl7pPr>
            <a:lvl8pPr>
              <a:defRPr sz="1896"/>
            </a:lvl8pPr>
            <a:lvl9pPr>
              <a:defRPr sz="18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844" b="1"/>
            </a:lvl1pPr>
            <a:lvl2pPr marL="541873" indent="0">
              <a:buNone/>
              <a:defRPr sz="2370" b="1"/>
            </a:lvl2pPr>
            <a:lvl3pPr marL="1083747" indent="0">
              <a:buNone/>
              <a:defRPr sz="2133" b="1"/>
            </a:lvl3pPr>
            <a:lvl4pPr marL="1625620" indent="0">
              <a:buNone/>
              <a:defRPr sz="1896" b="1"/>
            </a:lvl4pPr>
            <a:lvl5pPr marL="2167494" indent="0">
              <a:buNone/>
              <a:defRPr sz="1896" b="1"/>
            </a:lvl5pPr>
            <a:lvl6pPr marL="2709367" indent="0">
              <a:buNone/>
              <a:defRPr sz="1896" b="1"/>
            </a:lvl6pPr>
            <a:lvl7pPr marL="3251241" indent="0">
              <a:buNone/>
              <a:defRPr sz="1896" b="1"/>
            </a:lvl7pPr>
            <a:lvl8pPr marL="3793114" indent="0">
              <a:buNone/>
              <a:defRPr sz="1896" b="1"/>
            </a:lvl8pPr>
            <a:lvl9pPr marL="4334988" indent="0">
              <a:buNone/>
              <a:defRPr sz="18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844"/>
            </a:lvl1pPr>
            <a:lvl2pPr>
              <a:defRPr sz="2370"/>
            </a:lvl2pPr>
            <a:lvl3pPr>
              <a:defRPr sz="2133"/>
            </a:lvl3pPr>
            <a:lvl4pPr>
              <a:defRPr sz="1896"/>
            </a:lvl4pPr>
            <a:lvl5pPr>
              <a:defRPr sz="1896"/>
            </a:lvl5pPr>
            <a:lvl6pPr>
              <a:defRPr sz="1896"/>
            </a:lvl6pPr>
            <a:lvl7pPr>
              <a:defRPr sz="1896"/>
            </a:lvl7pPr>
            <a:lvl8pPr>
              <a:defRPr sz="1896"/>
            </a:lvl8pPr>
            <a:lvl9pPr>
              <a:defRPr sz="18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5811F-78B9-4D3D-8C05-421397EE1F2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916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D259-E6E9-42CE-A8EE-51E94C1EBC3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059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37CC6-5B88-4693-AA81-832C388AFE2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53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7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</p:spPr>
        <p:txBody>
          <a:bodyPr/>
          <a:lstStyle>
            <a:lvl1pPr>
              <a:defRPr sz="3793"/>
            </a:lvl1pPr>
            <a:lvl2pPr>
              <a:defRPr sz="3319"/>
            </a:lvl2pPr>
            <a:lvl3pPr>
              <a:defRPr sz="2844"/>
            </a:lvl3pPr>
            <a:lvl4pPr>
              <a:defRPr sz="2370"/>
            </a:lvl4pPr>
            <a:lvl5pPr>
              <a:defRPr sz="2370"/>
            </a:lvl5pPr>
            <a:lvl6pPr>
              <a:defRPr sz="2370"/>
            </a:lvl6pPr>
            <a:lvl7pPr>
              <a:defRPr sz="2370"/>
            </a:lvl7pPr>
            <a:lvl8pPr>
              <a:defRPr sz="2370"/>
            </a:lvl8pPr>
            <a:lvl9pPr>
              <a:defRPr sz="23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59"/>
            </a:lvl1pPr>
            <a:lvl2pPr marL="541873" indent="0">
              <a:buNone/>
              <a:defRPr sz="1422"/>
            </a:lvl2pPr>
            <a:lvl3pPr marL="1083747" indent="0">
              <a:buNone/>
              <a:defRPr sz="1185"/>
            </a:lvl3pPr>
            <a:lvl4pPr marL="1625620" indent="0">
              <a:buNone/>
              <a:defRPr sz="1067"/>
            </a:lvl4pPr>
            <a:lvl5pPr marL="2167494" indent="0">
              <a:buNone/>
              <a:defRPr sz="1067"/>
            </a:lvl5pPr>
            <a:lvl6pPr marL="2709367" indent="0">
              <a:buNone/>
              <a:defRPr sz="1067"/>
            </a:lvl6pPr>
            <a:lvl7pPr marL="3251241" indent="0">
              <a:buNone/>
              <a:defRPr sz="1067"/>
            </a:lvl7pPr>
            <a:lvl8pPr marL="3793114" indent="0">
              <a:buNone/>
              <a:defRPr sz="1067"/>
            </a:lvl8pPr>
            <a:lvl9pPr marL="4334988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5F1B0-5B50-4A83-B406-91511350D0F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588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37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793"/>
            </a:lvl1pPr>
            <a:lvl2pPr marL="541873" indent="0">
              <a:buNone/>
              <a:defRPr sz="3319"/>
            </a:lvl2pPr>
            <a:lvl3pPr marL="1083747" indent="0">
              <a:buNone/>
              <a:defRPr sz="2844"/>
            </a:lvl3pPr>
            <a:lvl4pPr marL="1625620" indent="0">
              <a:buNone/>
              <a:defRPr sz="2370"/>
            </a:lvl4pPr>
            <a:lvl5pPr marL="2167494" indent="0">
              <a:buNone/>
              <a:defRPr sz="2370"/>
            </a:lvl5pPr>
            <a:lvl6pPr marL="2709367" indent="0">
              <a:buNone/>
              <a:defRPr sz="2370"/>
            </a:lvl6pPr>
            <a:lvl7pPr marL="3251241" indent="0">
              <a:buNone/>
              <a:defRPr sz="2370"/>
            </a:lvl7pPr>
            <a:lvl8pPr marL="3793114" indent="0">
              <a:buNone/>
              <a:defRPr sz="2370"/>
            </a:lvl8pPr>
            <a:lvl9pPr marL="4334988" indent="0">
              <a:buNone/>
              <a:defRPr sz="2370"/>
            </a:lvl9pPr>
          </a:lstStyle>
          <a:p>
            <a:pPr lvl="0"/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59"/>
            </a:lvl1pPr>
            <a:lvl2pPr marL="541873" indent="0">
              <a:buNone/>
              <a:defRPr sz="1422"/>
            </a:lvl2pPr>
            <a:lvl3pPr marL="1083747" indent="0">
              <a:buNone/>
              <a:defRPr sz="1185"/>
            </a:lvl3pPr>
            <a:lvl4pPr marL="1625620" indent="0">
              <a:buNone/>
              <a:defRPr sz="1067"/>
            </a:lvl4pPr>
            <a:lvl5pPr marL="2167494" indent="0">
              <a:buNone/>
              <a:defRPr sz="1067"/>
            </a:lvl5pPr>
            <a:lvl6pPr marL="2709367" indent="0">
              <a:buNone/>
              <a:defRPr sz="1067"/>
            </a:lvl6pPr>
            <a:lvl7pPr marL="3251241" indent="0">
              <a:buNone/>
              <a:defRPr sz="1067"/>
            </a:lvl7pPr>
            <a:lvl8pPr marL="3793114" indent="0">
              <a:buNone/>
              <a:defRPr sz="1067"/>
            </a:lvl8pPr>
            <a:lvl9pPr marL="4334988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EEC6-A6BC-4AA8-B555-BBBA4C6F076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264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1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59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67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59"/>
            </a:lvl1pPr>
          </a:lstStyle>
          <a:p>
            <a:pPr>
              <a:defRPr/>
            </a:pPr>
            <a:fld id="{36455981-599C-4EC3-8CB5-9FB8EA5482E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720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  <p:sldLayoutId id="21474842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Comic Sans MS" pitchFamily="66" charset="0"/>
        </a:defRPr>
      </a:lvl5pPr>
      <a:lvl6pPr marL="541873" algn="ctr" rtl="0" fontAlgn="base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Comic Sans MS" pitchFamily="66" charset="0"/>
        </a:defRPr>
      </a:lvl6pPr>
      <a:lvl7pPr marL="1083747" algn="ctr" rtl="0" fontAlgn="base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Comic Sans MS" pitchFamily="66" charset="0"/>
        </a:defRPr>
      </a:lvl7pPr>
      <a:lvl8pPr marL="1625620" algn="ctr" rtl="0" fontAlgn="base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Comic Sans MS" pitchFamily="66" charset="0"/>
        </a:defRPr>
      </a:lvl8pPr>
      <a:lvl9pPr marL="2167494" algn="ctr" rtl="0" fontAlgn="base">
        <a:spcBef>
          <a:spcPct val="0"/>
        </a:spcBef>
        <a:spcAft>
          <a:spcPct val="0"/>
        </a:spcAft>
        <a:defRPr sz="4741">
          <a:solidFill>
            <a:srgbClr val="FFFF00"/>
          </a:solidFill>
          <a:latin typeface="Comic Sans MS" pitchFamily="66" charset="0"/>
        </a:defRPr>
      </a:lvl9pPr>
    </p:titleStyle>
    <p:bodyStyle>
      <a:lvl1pPr marL="406405" indent="-406405" algn="l" rtl="0" eaLnBrk="0" fontAlgn="base" hangingPunct="0">
        <a:spcBef>
          <a:spcPct val="20000"/>
        </a:spcBef>
        <a:spcAft>
          <a:spcPct val="0"/>
        </a:spcAft>
        <a:buChar char="•"/>
        <a:defRPr sz="3319">
          <a:solidFill>
            <a:schemeClr val="bg1"/>
          </a:solidFill>
          <a:latin typeface="+mn-lt"/>
          <a:ea typeface="+mn-ea"/>
          <a:cs typeface="+mn-cs"/>
        </a:defRPr>
      </a:lvl1pPr>
      <a:lvl2pPr marL="880544" indent="-338671" algn="l" rtl="0" eaLnBrk="0" fontAlgn="base" hangingPunct="0">
        <a:spcBef>
          <a:spcPct val="20000"/>
        </a:spcBef>
        <a:spcAft>
          <a:spcPct val="0"/>
        </a:spcAft>
        <a:buChar char="–"/>
        <a:defRPr sz="3082">
          <a:solidFill>
            <a:schemeClr val="bg1"/>
          </a:solidFill>
          <a:latin typeface="+mn-lt"/>
        </a:defRPr>
      </a:lvl2pPr>
      <a:lvl3pPr marL="1354684" indent="-270937" algn="l" rtl="0" eaLnBrk="0" fontAlgn="base" hangingPunct="0">
        <a:spcBef>
          <a:spcPct val="20000"/>
        </a:spcBef>
        <a:spcAft>
          <a:spcPct val="0"/>
        </a:spcAft>
        <a:buChar char="•"/>
        <a:defRPr sz="2844">
          <a:solidFill>
            <a:schemeClr val="bg1"/>
          </a:solidFill>
          <a:latin typeface="+mn-lt"/>
        </a:defRPr>
      </a:lvl3pPr>
      <a:lvl4pPr marL="1896557" indent="-270937" algn="l" rtl="0" eaLnBrk="0" fontAlgn="base" hangingPunct="0">
        <a:spcBef>
          <a:spcPct val="20000"/>
        </a:spcBef>
        <a:spcAft>
          <a:spcPct val="0"/>
        </a:spcAft>
        <a:buChar char="–"/>
        <a:defRPr sz="2370">
          <a:solidFill>
            <a:schemeClr val="bg1"/>
          </a:solidFill>
          <a:latin typeface="+mn-lt"/>
        </a:defRPr>
      </a:lvl4pPr>
      <a:lvl5pPr marL="2438430" indent="-270937" algn="l" rtl="0" eaLnBrk="0" fontAlgn="base" hangingPunct="0">
        <a:spcBef>
          <a:spcPct val="20000"/>
        </a:spcBef>
        <a:spcAft>
          <a:spcPct val="0"/>
        </a:spcAft>
        <a:buChar char="»"/>
        <a:defRPr sz="2370">
          <a:solidFill>
            <a:schemeClr val="bg1"/>
          </a:solidFill>
          <a:latin typeface="+mn-lt"/>
        </a:defRPr>
      </a:lvl5pPr>
      <a:lvl6pPr marL="2980304" indent="-270937" algn="l" rtl="0" fontAlgn="base">
        <a:spcBef>
          <a:spcPct val="20000"/>
        </a:spcBef>
        <a:spcAft>
          <a:spcPct val="0"/>
        </a:spcAft>
        <a:buChar char="»"/>
        <a:defRPr sz="2370">
          <a:solidFill>
            <a:schemeClr val="bg1"/>
          </a:solidFill>
          <a:latin typeface="+mn-lt"/>
        </a:defRPr>
      </a:lvl6pPr>
      <a:lvl7pPr marL="3522177" indent="-270937" algn="l" rtl="0" fontAlgn="base">
        <a:spcBef>
          <a:spcPct val="20000"/>
        </a:spcBef>
        <a:spcAft>
          <a:spcPct val="0"/>
        </a:spcAft>
        <a:buChar char="»"/>
        <a:defRPr sz="2370">
          <a:solidFill>
            <a:schemeClr val="bg1"/>
          </a:solidFill>
          <a:latin typeface="+mn-lt"/>
        </a:defRPr>
      </a:lvl7pPr>
      <a:lvl8pPr marL="4064051" indent="-270937" algn="l" rtl="0" fontAlgn="base">
        <a:spcBef>
          <a:spcPct val="20000"/>
        </a:spcBef>
        <a:spcAft>
          <a:spcPct val="0"/>
        </a:spcAft>
        <a:buChar char="»"/>
        <a:defRPr sz="2370">
          <a:solidFill>
            <a:schemeClr val="bg1"/>
          </a:solidFill>
          <a:latin typeface="+mn-lt"/>
        </a:defRPr>
      </a:lvl8pPr>
      <a:lvl9pPr marL="4605924" indent="-270937" algn="l" rtl="0" fontAlgn="base">
        <a:spcBef>
          <a:spcPct val="20000"/>
        </a:spcBef>
        <a:spcAft>
          <a:spcPct val="0"/>
        </a:spcAft>
        <a:buChar char="»"/>
        <a:defRPr sz="237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1873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3747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25620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67494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09367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51241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793114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34988" algn="l" defTabSz="108374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DC13EB-AEF3-48C2-BF68-95E52D3E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4BFFB-FD1E-4E39-8E72-9AF308E1E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75CF0-6F0E-4930-9319-4C072118F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E020-3434-4519-99CB-8ED49B06BA8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40C20-5E15-4DBC-8BE6-5B102EFF6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4E6BB-112B-4122-9218-76BC908D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BDCF6-1C3F-4671-A82A-4A344A06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11734799" cy="2895599"/>
          </a:xfrm>
        </p:spPr>
        <p:txBody>
          <a:bodyPr/>
          <a:lstStyle/>
          <a:p>
            <a:pPr eaLnBrk="1" hangingPunct="1"/>
            <a:r>
              <a:rPr lang="en-US" sz="5400" b="1" dirty="0">
                <a:solidFill>
                  <a:schemeClr val="tx1"/>
                </a:solidFill>
              </a:rPr>
              <a:t>Update on Accelerating Clinical Trials (ACT) Consortium and goals of meeting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6013" y="4495800"/>
            <a:ext cx="10955867" cy="22585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P.J. Devereaux, MD, PhD and Guy Rouleau, MD, PhD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200" dirty="0">
                <a:solidFill>
                  <a:schemeClr val="tx1"/>
                </a:solidFill>
              </a:rPr>
              <a:t>Co-Chairs ACT Operations Committee</a:t>
            </a:r>
            <a:endParaRPr lang="en-CA" alt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468939-26A9-4324-B08B-033EE6A049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1080"/>
            <a:ext cx="2873523" cy="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2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38E8B8-FA03-4D20-8E23-3378B92DB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047783"/>
              </p:ext>
            </p:extLst>
          </p:nvPr>
        </p:nvGraphicFramePr>
        <p:xfrm>
          <a:off x="304800" y="381000"/>
          <a:ext cx="11734800" cy="6141361"/>
        </p:xfrm>
        <a:graphic>
          <a:graphicData uri="http://schemas.openxmlformats.org/drawingml/2006/table">
            <a:tbl>
              <a:tblPr firstRow="1" firstCol="1" bandRow="1"/>
              <a:tblGrid>
                <a:gridCol w="2438400">
                  <a:extLst>
                    <a:ext uri="{9D8B030D-6E8A-4147-A177-3AD203B41FA5}">
                      <a16:colId xmlns:a16="http://schemas.microsoft.com/office/drawing/2014/main" val="2849507148"/>
                    </a:ext>
                  </a:extLst>
                </a:gridCol>
                <a:gridCol w="9296400">
                  <a:extLst>
                    <a:ext uri="{9D8B030D-6E8A-4147-A177-3AD203B41FA5}">
                      <a16:colId xmlns:a16="http://schemas.microsoft.com/office/drawing/2014/main" val="1510931678"/>
                    </a:ext>
                  </a:extLst>
                </a:gridCol>
              </a:tblGrid>
              <a:tr h="4807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 name</a:t>
                      </a:r>
                      <a:endParaRPr lang="en-C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Stream 1 Funded RCT</a:t>
                      </a:r>
                      <a:endParaRPr lang="en-C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1232"/>
                  </a:ext>
                </a:extLst>
              </a:tr>
              <a:tr h="502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Naveen </a:t>
                      </a:r>
                      <a:r>
                        <a:rPr lang="en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Poonai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ALICE: Anxiolysis for Laceration Repair in Children: Open-Label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Multicentre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Adaptive Trial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75190"/>
                  </a:ext>
                </a:extLst>
              </a:tr>
              <a:tr h="671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Weatherald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Lisa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Mielniczuk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CRAVE: The Canadian Right ventricular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AdatiVE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(CRAVE) platform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776806"/>
                  </a:ext>
                </a:extLst>
              </a:tr>
              <a:tr h="671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Silver and Amber Molnar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Dial-Bicarb: The Dial-Bicarb Trial investigates dialysate bicarbonate levels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062398"/>
                  </a:ext>
                </a:extLst>
              </a:tr>
              <a:tr h="782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 Young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KidneyCare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Outreach: Vanguard phase of a population-based randomized clinical trial 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strengthen kidney care delivery for patients at high risk of kidney failure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43696"/>
                  </a:ext>
                </a:extLst>
              </a:tr>
              <a:tr h="671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Corinne Hohl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NAPTEM-C: Developing a National Adaptive Platform Trial in Emergency Medicine 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 COVID-19 Therapies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8196"/>
                  </a:ext>
                </a:extLst>
              </a:tr>
              <a:tr h="671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Belley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-Côté and Richard Whitlock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SAFE-AFIB: Surgical Ablation of Atrial Fibrillation (SAFE) Trial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185448"/>
                  </a:ext>
                </a:extLst>
              </a:tr>
              <a:tr h="1015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Spence and Deborah Siegal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TheRAPy</a:t>
                      </a: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The effect of retrograde autologous priming on transfusion requirements after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cardiac surgery (</a:t>
                      </a:r>
                      <a:r>
                        <a:rPr lang="en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TheRAPy</a:t>
                      </a: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): A multi-centre, multi-period, vanguard randomized cluster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crossover trial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062436"/>
                  </a:ext>
                </a:extLst>
              </a:tr>
              <a:tr h="671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Sylvie Aucoin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Virtual, Innovative, postsurgical Care To Optimize Return home for older people with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frailtY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the VICTORY randomized trial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919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79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38E8B8-FA03-4D20-8E23-3378B92DB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05360"/>
              </p:ext>
            </p:extLst>
          </p:nvPr>
        </p:nvGraphicFramePr>
        <p:xfrm>
          <a:off x="457200" y="1676400"/>
          <a:ext cx="11582400" cy="4333494"/>
        </p:xfrm>
        <a:graphic>
          <a:graphicData uri="http://schemas.openxmlformats.org/drawingml/2006/table">
            <a:tbl>
              <a:tblPr firstRow="1" firstCol="1" bandRow="1"/>
              <a:tblGrid>
                <a:gridCol w="2441506">
                  <a:extLst>
                    <a:ext uri="{9D8B030D-6E8A-4147-A177-3AD203B41FA5}">
                      <a16:colId xmlns:a16="http://schemas.microsoft.com/office/drawing/2014/main" val="2849507148"/>
                    </a:ext>
                  </a:extLst>
                </a:gridCol>
                <a:gridCol w="9140894">
                  <a:extLst>
                    <a:ext uri="{9D8B030D-6E8A-4147-A177-3AD203B41FA5}">
                      <a16:colId xmlns:a16="http://schemas.microsoft.com/office/drawing/2014/main" val="1510931678"/>
                    </a:ext>
                  </a:extLst>
                </a:gridCol>
              </a:tblGrid>
              <a:tr h="38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 name</a:t>
                      </a:r>
                      <a:endParaRPr lang="en-C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Stream 2 Funded RCT</a:t>
                      </a:r>
                      <a:endParaRPr lang="en-C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1232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Sylvain </a:t>
                      </a:r>
                      <a:r>
                        <a:rPr lang="en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Lother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CAPTIVATE: A consent trial for Adaptive Platform Trials using patient-centered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audiovisual methods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75190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Karanicolas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PROMs: Interventions to Optimize Response Rates for Online, Patient-Reported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Outcomes Measures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776806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Nick Daneman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SIMPLY-SNAP: Evaluating the impact of a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SIMPlified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LaYered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consent process versus 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conventional informed consent form on recruitment of potential participants to a large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 clinical trial: a pragmatic nested randomized controlled trial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062398"/>
                  </a:ext>
                </a:extLst>
              </a:tr>
              <a:tr h="7423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Shrikant Bangdiwala and Susan Jack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SWIFT Recruitment Intervention for BRAVE SWIFT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43696"/>
                  </a:ext>
                </a:extLst>
              </a:tr>
              <a:tr h="5925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Balpreet</a:t>
                      </a: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Singh</a:t>
                      </a: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WHEAT-SWAT: Examining the efficacy of a parent-targeted co-designed digital media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intervention to increase recruitment rates across a multi-site randomized clinical trial in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NICU's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707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EE02-B7C1-436A-A8EE-3E078390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38200"/>
            <a:ext cx="10363200" cy="1295400"/>
          </a:xfrm>
        </p:spPr>
        <p:txBody>
          <a:bodyPr/>
          <a:lstStyle/>
          <a:p>
            <a:r>
              <a:rPr lang="en-US" sz="4400" b="1" dirty="0"/>
              <a:t>National Portfolio Funding Competition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C05F-20F9-42EE-B964-64C87225F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514600"/>
            <a:ext cx="11506200" cy="4191000"/>
          </a:xfrm>
        </p:spPr>
        <p:txBody>
          <a:bodyPr/>
          <a:lstStyle/>
          <a:p>
            <a:r>
              <a:rPr lang="en-US" sz="3200" dirty="0"/>
              <a:t>Funding opportunity announced February, 2023  </a:t>
            </a:r>
          </a:p>
          <a:p>
            <a:r>
              <a:rPr lang="en-US" sz="3200" dirty="0"/>
              <a:t>Submission deadline April 14, 2023</a:t>
            </a:r>
          </a:p>
          <a:p>
            <a:r>
              <a:rPr lang="en-US" sz="3200" dirty="0"/>
              <a:t>41 applicants</a:t>
            </a:r>
          </a:p>
          <a:p>
            <a:r>
              <a:rPr lang="en-US" sz="3200" dirty="0"/>
              <a:t>Review panel interviewed and independently scored application</a:t>
            </a:r>
          </a:p>
          <a:p>
            <a:r>
              <a:rPr lang="en-US" sz="3200" dirty="0"/>
              <a:t>Results announced June 19, 2023</a:t>
            </a:r>
          </a:p>
          <a:p>
            <a:r>
              <a:rPr lang="en-US" sz="3200" dirty="0"/>
              <a:t>20 portfolio hospitals funded from 9 provinces and 1 territory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13276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EE02-B7C1-436A-A8EE-3E078390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447800"/>
          </a:xfrm>
        </p:spPr>
        <p:txBody>
          <a:bodyPr/>
          <a:lstStyle/>
          <a:p>
            <a:r>
              <a:rPr lang="en-US" sz="4400" b="1" dirty="0"/>
              <a:t>3</a:t>
            </a:r>
            <a:r>
              <a:rPr lang="en-US" sz="4400" b="1" baseline="30000" dirty="0"/>
              <a:t>rd</a:t>
            </a:r>
            <a:r>
              <a:rPr lang="en-US" sz="4400" b="1" dirty="0"/>
              <a:t> RFA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C05F-20F9-42EE-B964-64C87225F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0"/>
            <a:ext cx="11582400" cy="4267200"/>
          </a:xfrm>
        </p:spPr>
        <p:txBody>
          <a:bodyPr/>
          <a:lstStyle/>
          <a:p>
            <a:r>
              <a:rPr lang="en-US" sz="3200" dirty="0"/>
              <a:t>RFA announced May 12, 2023</a:t>
            </a:r>
          </a:p>
          <a:p>
            <a:r>
              <a:rPr lang="en-US" sz="3200" dirty="0"/>
              <a:t>Canadian biotechnology trials</a:t>
            </a:r>
          </a:p>
          <a:p>
            <a:r>
              <a:rPr lang="en-US" sz="3200" dirty="0"/>
              <a:t>Submission deadline July 7, 2023</a:t>
            </a:r>
          </a:p>
          <a:p>
            <a:r>
              <a:rPr lang="en-US" sz="3200" dirty="0"/>
              <a:t>30 applicants from 17 ACT networks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33783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EE02-B7C1-436A-A8EE-3E078390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0"/>
            <a:ext cx="10363200" cy="1371600"/>
          </a:xfrm>
        </p:spPr>
        <p:txBody>
          <a:bodyPr/>
          <a:lstStyle/>
          <a:p>
            <a:r>
              <a:rPr lang="en-US" sz="4400" b="1" dirty="0"/>
              <a:t>Second Annual ACT Consortium Meeting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C05F-20F9-42EE-B964-64C87225F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590800"/>
            <a:ext cx="11582400" cy="3810000"/>
          </a:xfrm>
        </p:spPr>
        <p:txBody>
          <a:bodyPr/>
          <a:lstStyle/>
          <a:p>
            <a:r>
              <a:rPr lang="en-CA" sz="3200" dirty="0"/>
              <a:t>Sept 21, 22, 2023 Charlottetown, PEI</a:t>
            </a:r>
          </a:p>
          <a:p>
            <a:pPr lvl="0"/>
            <a:r>
              <a:rPr lang="en-US" sz="3200" dirty="0"/>
              <a:t>Focus  </a:t>
            </a:r>
          </a:p>
          <a:p>
            <a:pPr lvl="1"/>
            <a:r>
              <a:rPr lang="en-CA" sz="2963" dirty="0"/>
              <a:t>portfolio hospitals</a:t>
            </a:r>
          </a:p>
          <a:p>
            <a:pPr lvl="1"/>
            <a:r>
              <a:rPr lang="en-CA" sz="2963" dirty="0"/>
              <a:t>regulatory: review, understand, and comment on draft ICH E6 (R3) </a:t>
            </a:r>
          </a:p>
          <a:p>
            <a:pPr lvl="1"/>
            <a:r>
              <a:rPr lang="en-CA" sz="2963" dirty="0"/>
              <a:t>single national distributive REB model with clear review timelines</a:t>
            </a:r>
          </a:p>
          <a:p>
            <a:pPr lvl="1"/>
            <a:r>
              <a:rPr lang="en-US" sz="2963" dirty="0"/>
              <a:t>recognize and celebrate 1</a:t>
            </a:r>
            <a:r>
              <a:rPr lang="en-US" sz="2963" baseline="30000" dirty="0"/>
              <a:t>st</a:t>
            </a:r>
            <a:r>
              <a:rPr lang="en-US" sz="2963" dirty="0"/>
              <a:t> and 2</a:t>
            </a:r>
            <a:r>
              <a:rPr lang="en-US" sz="2963" baseline="30000" dirty="0"/>
              <a:t>nd</a:t>
            </a:r>
            <a:r>
              <a:rPr lang="en-US" sz="2963" dirty="0"/>
              <a:t> RFA</a:t>
            </a:r>
            <a:endParaRPr lang="en-CA" sz="2963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518441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197D-C4DB-41FC-A384-98161C95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1143000"/>
          </a:xfrm>
        </p:spPr>
        <p:txBody>
          <a:bodyPr/>
          <a:lstStyle/>
          <a:p>
            <a:r>
              <a:rPr lang="en-US" sz="4400" b="1" dirty="0"/>
              <a:t>Reflections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B6A00-4B3F-4809-A101-C4B523595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11277600" cy="5029200"/>
          </a:xfrm>
        </p:spPr>
        <p:txBody>
          <a:bodyPr/>
          <a:lstStyle/>
          <a:p>
            <a:r>
              <a:rPr lang="en-US" dirty="0"/>
              <a:t>A lot has been achieved in 8 months</a:t>
            </a:r>
          </a:p>
          <a:p>
            <a:r>
              <a:rPr lang="en-US" dirty="0"/>
              <a:t>Gratitude for </a:t>
            </a:r>
          </a:p>
          <a:p>
            <a:pPr lvl="1"/>
            <a:r>
              <a:rPr lang="en-US" dirty="0"/>
              <a:t>co-chairs and committee members who have worked diligently towards ACT goals</a:t>
            </a:r>
          </a:p>
          <a:p>
            <a:pPr lvl="1"/>
            <a:r>
              <a:rPr lang="en-US" dirty="0"/>
              <a:t>ACT networks and CTUs</a:t>
            </a:r>
          </a:p>
          <a:p>
            <a:pPr lvl="1"/>
            <a:r>
              <a:rPr lang="en-US" dirty="0"/>
              <a:t>RFA reviewers and Portfolio review panel</a:t>
            </a:r>
          </a:p>
          <a:p>
            <a:pPr lvl="1"/>
            <a:r>
              <a:rPr lang="en-US" dirty="0"/>
              <a:t>partners (CIHR, pharma, device companies, IMC, Canadian biotech, Health Canada)</a:t>
            </a:r>
          </a:p>
          <a:p>
            <a:pPr lvl="1"/>
            <a:r>
              <a:rPr lang="en-US" dirty="0"/>
              <a:t>central ACT support team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4720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04D1-DE09-470A-ABFA-F7771EC9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219200"/>
            <a:ext cx="10363200" cy="1143000"/>
          </a:xfrm>
        </p:spPr>
        <p:txBody>
          <a:bodyPr/>
          <a:lstStyle/>
          <a:p>
            <a:r>
              <a:rPr lang="en-US" sz="4400" b="1" dirty="0"/>
              <a:t>Immediate upcoming work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A573F-D229-446D-8C09-6DA9DFD4F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743200"/>
            <a:ext cx="11049000" cy="3352800"/>
          </a:xfrm>
        </p:spPr>
        <p:txBody>
          <a:bodyPr/>
          <a:lstStyle/>
          <a:p>
            <a:r>
              <a:rPr lang="en-US" sz="3200" dirty="0"/>
              <a:t>RFA 4 funding for new networks in areas of need</a:t>
            </a:r>
          </a:p>
          <a:p>
            <a:r>
              <a:rPr lang="en-US" sz="3200" dirty="0"/>
              <a:t>Planning subsequent RFAs</a:t>
            </a:r>
          </a:p>
          <a:p>
            <a:r>
              <a:rPr lang="en-US" sz="3200" dirty="0"/>
              <a:t>Activating portfolio hospitals</a:t>
            </a:r>
          </a:p>
          <a:p>
            <a:r>
              <a:rPr lang="en-US" sz="3200" dirty="0"/>
              <a:t>Selecting system for single national distributive REB model </a:t>
            </a:r>
          </a:p>
        </p:txBody>
      </p:sp>
    </p:spTree>
    <p:extLst>
      <p:ext uri="{BB962C8B-B14F-4D97-AF65-F5344CB8AC3E}">
        <p14:creationId xmlns:p14="http://schemas.microsoft.com/office/powerpoint/2010/main" val="3503574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9FB9-288A-4C27-B0A8-606B4815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9906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Reality and success</a:t>
            </a:r>
            <a:endParaRPr lang="en-CA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0971C-6572-42DA-AECA-C35B95C7E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438400"/>
            <a:ext cx="11582400" cy="41148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Our timeline is short 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&lt;2 years left in ACT grant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requires being expeditious but not careless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Measure of success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having structures in place that persist to benefit RCTs </a:t>
            </a:r>
          </a:p>
          <a:p>
            <a:pPr lvl="2"/>
            <a:r>
              <a:rPr lang="en-US" sz="2562" dirty="0">
                <a:latin typeface="Calibri" panose="020F0502020204030204" pitchFamily="34" charset="0"/>
                <a:cs typeface="Calibri" panose="020F0502020204030204" pitchFamily="34" charset="0"/>
              </a:rPr>
              <a:t>e.g., single national distributive REB process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convince government to support long-term funding strategies for RCTs</a:t>
            </a:r>
          </a:p>
          <a:p>
            <a:pPr marL="0" indent="0">
              <a:buNone/>
            </a:pPr>
            <a:endParaRPr lang="en-US" b="0" i="1" dirty="0">
              <a:effectLst/>
              <a:latin typeface="Assistant" pitchFamily="2" charset="-79"/>
              <a:cs typeface="Assistant" pitchFamily="2" charset="-79"/>
            </a:endParaRPr>
          </a:p>
          <a:p>
            <a:pPr marL="457200" lvl="1" indent="0">
              <a:buNone/>
            </a:pPr>
            <a:endParaRPr lang="en-US" b="0" i="0" dirty="0">
              <a:solidFill>
                <a:srgbClr val="38ACDE"/>
              </a:solidFill>
              <a:effectLst/>
              <a:latin typeface="Assistant" pitchFamily="2" charset="-79"/>
              <a:cs typeface="Assistant" pitchFamily="2" charset="-79"/>
            </a:endParaRPr>
          </a:p>
          <a:p>
            <a:endParaRPr lang="en-CA" dirty="0"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1664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BAA8-3D86-4777-9CB5-40E81BB2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233488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n-lt"/>
                <a:cs typeface="Assistant" pitchFamily="2" charset="-79"/>
              </a:rPr>
              <a:t>How to achieve our broader goal</a:t>
            </a:r>
            <a:endParaRPr lang="en-CA" sz="4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E162E-EDA3-4E7F-9CF4-E41DF4684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0"/>
            <a:ext cx="11506200" cy="434339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Deliver on what we said we would do </a:t>
            </a:r>
          </a:p>
          <a:p>
            <a:pPr lvl="1"/>
            <a:r>
              <a:rPr lang="en-US" sz="2963" dirty="0">
                <a:latin typeface="Calibri" panose="020F0502020204030204" pitchFamily="34" charset="0"/>
                <a:cs typeface="Calibri" panose="020F0502020204030204" pitchFamily="34" charset="0"/>
              </a:rPr>
              <a:t>e.g., master clinical trial agreements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Collaborate with key stakeholders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Think strategically regarding 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arguments to bring required groups on side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Focus on bigger picture, move past regional politics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Need trials community to step up and help with ACT activities (RFA reviews, work on 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structure changes, national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REB)</a:t>
            </a:r>
          </a:p>
        </p:txBody>
      </p:sp>
    </p:spTree>
    <p:extLst>
      <p:ext uri="{BB962C8B-B14F-4D97-AF65-F5344CB8AC3E}">
        <p14:creationId xmlns:p14="http://schemas.microsoft.com/office/powerpoint/2010/main" val="113024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BAA8-3D86-4777-9CB5-40E81BB2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3716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How to achieve our broader goal</a:t>
            </a:r>
            <a:endParaRPr lang="en-CA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E162E-EDA3-4E7F-9CF4-E41DF4684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438400"/>
            <a:ext cx="11811000" cy="419099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Recognize our bigger competition is 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world outside our national boarders</a:t>
            </a:r>
          </a:p>
          <a:p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Every CTU,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network, or group does not need to benefit from every ACT initiative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ACT is overall successful and 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permanent efficient systems are implemented, government implements sustained funding for RCTs, Canadian biotech grows, and more big pharma and device company trials come to Canada</a:t>
            </a:r>
          </a:p>
          <a:p>
            <a:pPr lvl="3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 Canadian public benefits and we will have achieved our goal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29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7EA0A-6FB4-4490-813E-12BC595F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38200"/>
            <a:ext cx="10820400" cy="1295400"/>
          </a:xfrm>
        </p:spPr>
        <p:txBody>
          <a:bodyPr/>
          <a:lstStyle/>
          <a:p>
            <a:r>
              <a:rPr lang="en-US" sz="4400" b="1" dirty="0"/>
              <a:t>The beginning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E56BF-D043-488F-8D10-0097E6EAD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514600"/>
            <a:ext cx="11506200" cy="4152900"/>
          </a:xfrm>
        </p:spPr>
        <p:txBody>
          <a:bodyPr/>
          <a:lstStyle/>
          <a:p>
            <a:r>
              <a:rPr lang="en-US" sz="3200" dirty="0"/>
              <a:t>January 19, 2023 ACT funding announced</a:t>
            </a:r>
          </a:p>
          <a:p>
            <a:r>
              <a:rPr lang="en-US" sz="3200" dirty="0"/>
              <a:t>Established 22 committees and working groups, co-chairs, membership and terms of reference</a:t>
            </a:r>
          </a:p>
          <a:p>
            <a:pPr lvl="1"/>
            <a:r>
              <a:rPr lang="en-US" sz="2963" dirty="0"/>
              <a:t>these groups have met over 200 times (&gt;70 times in full; &gt; 130 co-chairs only or in part) </a:t>
            </a:r>
            <a:endParaRPr lang="en-CA" sz="2963" dirty="0"/>
          </a:p>
        </p:txBody>
      </p:sp>
    </p:spTree>
    <p:extLst>
      <p:ext uri="{BB962C8B-B14F-4D97-AF65-F5344CB8AC3E}">
        <p14:creationId xmlns:p14="http://schemas.microsoft.com/office/powerpoint/2010/main" val="160391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 descr="Operations ">
            <a:extLst>
              <a:ext uri="{FF2B5EF4-FFF2-40B4-BE49-F238E27FC236}">
                <a16:creationId xmlns:a16="http://schemas.microsoft.com/office/drawing/2014/main" id="{9F7DAA73-54BB-48A5-B70C-538263F787D4}"/>
              </a:ext>
            </a:extLst>
          </p:cNvPr>
          <p:cNvSpPr/>
          <p:nvPr/>
        </p:nvSpPr>
        <p:spPr>
          <a:xfrm>
            <a:off x="5331318" y="2043114"/>
            <a:ext cx="1930892" cy="1930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Operations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F71195-CB8C-43D0-978C-9D50CC30E72E}"/>
              </a:ext>
            </a:extLst>
          </p:cNvPr>
          <p:cNvSpPr/>
          <p:nvPr/>
        </p:nvSpPr>
        <p:spPr>
          <a:xfrm>
            <a:off x="9101134" y="3575173"/>
            <a:ext cx="18573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Finance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11A6A8-8585-4B8C-ACDF-85B026D2C596}"/>
              </a:ext>
            </a:extLst>
          </p:cNvPr>
          <p:cNvSpPr/>
          <p:nvPr/>
        </p:nvSpPr>
        <p:spPr>
          <a:xfrm>
            <a:off x="1727036" y="362538"/>
            <a:ext cx="18573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Scientific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F2803AE-0C6A-442D-A643-C02E09454F69}"/>
              </a:ext>
            </a:extLst>
          </p:cNvPr>
          <p:cNvSpPr/>
          <p:nvPr/>
        </p:nvSpPr>
        <p:spPr>
          <a:xfrm>
            <a:off x="9101133" y="4554899"/>
            <a:ext cx="18573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Trial Units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F9CD194-9AB9-4660-93D9-09355F8BB2F4}"/>
              </a:ext>
            </a:extLst>
          </p:cNvPr>
          <p:cNvSpPr/>
          <p:nvPr/>
        </p:nvSpPr>
        <p:spPr>
          <a:xfrm>
            <a:off x="9101135" y="371769"/>
            <a:ext cx="18573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Networks 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0DE9D8C-0147-4B7C-B944-417DCFCF9808}"/>
              </a:ext>
            </a:extLst>
          </p:cNvPr>
          <p:cNvSpPr/>
          <p:nvPr/>
        </p:nvSpPr>
        <p:spPr>
          <a:xfrm>
            <a:off x="1731798" y="1540963"/>
            <a:ext cx="18573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Mobilization 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6807FBE-10F9-427E-98C6-B7AF7C906B32}"/>
              </a:ext>
            </a:extLst>
          </p:cNvPr>
          <p:cNvSpPr/>
          <p:nvPr/>
        </p:nvSpPr>
        <p:spPr>
          <a:xfrm>
            <a:off x="1727035" y="4554899"/>
            <a:ext cx="18573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Indigenous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9D8B7AF-03EA-414A-9FD0-3969BCF997F4}"/>
              </a:ext>
            </a:extLst>
          </p:cNvPr>
          <p:cNvSpPr/>
          <p:nvPr/>
        </p:nvSpPr>
        <p:spPr>
          <a:xfrm>
            <a:off x="9101136" y="1540963"/>
            <a:ext cx="18573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Biotechnology Advisory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31ED803-8666-4042-985F-4D1960B8502E}"/>
              </a:ext>
            </a:extLst>
          </p:cNvPr>
          <p:cNvSpPr/>
          <p:nvPr/>
        </p:nvSpPr>
        <p:spPr>
          <a:xfrm>
            <a:off x="1727036" y="3575173"/>
            <a:ext cx="18573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 Committee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93F1123-C3E3-4008-90E0-496FEDCBFDF8}"/>
              </a:ext>
            </a:extLst>
          </p:cNvPr>
          <p:cNvSpPr/>
          <p:nvPr/>
        </p:nvSpPr>
        <p:spPr>
          <a:xfrm>
            <a:off x="452437" y="2604635"/>
            <a:ext cx="1857375" cy="800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Advisory Board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A97965F-CB8B-4532-85C5-5866C23B0D6E}"/>
              </a:ext>
            </a:extLst>
          </p:cNvPr>
          <p:cNvSpPr/>
          <p:nvPr/>
        </p:nvSpPr>
        <p:spPr>
          <a:xfrm>
            <a:off x="9882188" y="2604635"/>
            <a:ext cx="1857375" cy="800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International Advisory Board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D221C45-8428-4D95-881A-15A1BEA5CA67}"/>
              </a:ext>
            </a:extLst>
          </p:cNvPr>
          <p:cNvSpPr/>
          <p:nvPr/>
        </p:nvSpPr>
        <p:spPr>
          <a:xfrm>
            <a:off x="3737304" y="6118941"/>
            <a:ext cx="1576766" cy="5149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Non-traditional trial designs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644D483-8960-4074-AD37-D6CEE1F1880F}"/>
              </a:ext>
            </a:extLst>
          </p:cNvPr>
          <p:cNvSpPr/>
          <p:nvPr/>
        </p:nvSpPr>
        <p:spPr>
          <a:xfrm>
            <a:off x="5602269" y="6118941"/>
            <a:ext cx="1404340" cy="5149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Monitoring strategies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D17E274-2CFA-4B29-A566-0EA6C863F78C}"/>
              </a:ext>
            </a:extLst>
          </p:cNvPr>
          <p:cNvSpPr/>
          <p:nvPr/>
        </p:nvSpPr>
        <p:spPr>
          <a:xfrm>
            <a:off x="7194547" y="6118941"/>
            <a:ext cx="1887143" cy="5149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sources and management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4CE2C2AE-175E-4D57-AE7A-975175CCB623}"/>
              </a:ext>
            </a:extLst>
          </p:cNvPr>
          <p:cNvCxnSpPr>
            <a:cxnSpLocks/>
            <a:stCxn id="31" idx="0"/>
            <a:endCxn id="4" idx="4"/>
          </p:cNvCxnSpPr>
          <p:nvPr/>
        </p:nvCxnSpPr>
        <p:spPr>
          <a:xfrm rot="16200000" flipV="1">
            <a:off x="5551051" y="4719720"/>
            <a:ext cx="1494561" cy="31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5E20FB8E-66B3-4A91-9694-C631DE6CB011}"/>
              </a:ext>
            </a:extLst>
          </p:cNvPr>
          <p:cNvCxnSpPr>
            <a:cxnSpLocks/>
            <a:stCxn id="36" idx="0"/>
            <a:endCxn id="4" idx="4"/>
          </p:cNvCxnSpPr>
          <p:nvPr/>
        </p:nvCxnSpPr>
        <p:spPr>
          <a:xfrm rot="5400000" flipH="1" flipV="1">
            <a:off x="4513788" y="3685592"/>
            <a:ext cx="1494561" cy="2071391"/>
          </a:xfrm>
          <a:prstGeom prst="bentConnector3">
            <a:avLst>
              <a:gd name="adj1" fmla="val 283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ECDB588E-1038-4C60-9D12-8AD6AA738001}"/>
              </a:ext>
            </a:extLst>
          </p:cNvPr>
          <p:cNvCxnSpPr>
            <a:cxnSpLocks/>
            <a:stCxn id="30" idx="0"/>
            <a:endCxn id="4" idx="4"/>
          </p:cNvCxnSpPr>
          <p:nvPr/>
        </p:nvCxnSpPr>
        <p:spPr>
          <a:xfrm rot="16200000" flipV="1">
            <a:off x="6597757" y="3673014"/>
            <a:ext cx="1494561" cy="2096545"/>
          </a:xfrm>
          <a:prstGeom prst="bentConnector3">
            <a:avLst>
              <a:gd name="adj1" fmla="val 283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8F621E1C-1CB4-4C40-927C-CF7F9458A706}"/>
              </a:ext>
            </a:extLst>
          </p:cNvPr>
          <p:cNvCxnSpPr>
            <a:cxnSpLocks/>
            <a:stCxn id="28" idx="0"/>
            <a:endCxn id="4" idx="4"/>
          </p:cNvCxnSpPr>
          <p:nvPr/>
        </p:nvCxnSpPr>
        <p:spPr>
          <a:xfrm rot="5400000" flipH="1" flipV="1">
            <a:off x="4338758" y="4160936"/>
            <a:ext cx="2144935" cy="177107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3979E1A1-E47D-4B10-B77B-7C9D1F85B92C}"/>
              </a:ext>
            </a:extLst>
          </p:cNvPr>
          <p:cNvCxnSpPr>
            <a:cxnSpLocks/>
            <a:stCxn id="29" idx="0"/>
            <a:endCxn id="4" idx="4"/>
          </p:cNvCxnSpPr>
          <p:nvPr/>
        </p:nvCxnSpPr>
        <p:spPr>
          <a:xfrm rot="16200000" flipV="1">
            <a:off x="5228135" y="5042636"/>
            <a:ext cx="2144935" cy="76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4991C116-5054-47D2-B658-196C18F0968F}"/>
              </a:ext>
            </a:extLst>
          </p:cNvPr>
          <p:cNvCxnSpPr>
            <a:cxnSpLocks/>
            <a:stCxn id="32" idx="0"/>
            <a:endCxn id="4" idx="4"/>
          </p:cNvCxnSpPr>
          <p:nvPr/>
        </p:nvCxnSpPr>
        <p:spPr>
          <a:xfrm rot="16200000" flipV="1">
            <a:off x="6144975" y="4125796"/>
            <a:ext cx="2144935" cy="184135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E3D47FB-AD99-49BD-91FE-54CECC01654F}"/>
              </a:ext>
            </a:extLst>
          </p:cNvPr>
          <p:cNvSpPr/>
          <p:nvPr/>
        </p:nvSpPr>
        <p:spPr>
          <a:xfrm>
            <a:off x="5356325" y="5468567"/>
            <a:ext cx="1887143" cy="5149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Engagement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E3A646C-4394-48D6-B021-AADA121C6B50}"/>
              </a:ext>
            </a:extLst>
          </p:cNvPr>
          <p:cNvSpPr/>
          <p:nvPr/>
        </p:nvSpPr>
        <p:spPr>
          <a:xfrm>
            <a:off x="3256649" y="5468567"/>
            <a:ext cx="1937447" cy="5149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5AE22A1-EEFF-4A4B-B758-4826D276E06A}"/>
              </a:ext>
            </a:extLst>
          </p:cNvPr>
          <p:cNvSpPr/>
          <p:nvPr/>
        </p:nvSpPr>
        <p:spPr>
          <a:xfrm>
            <a:off x="7449737" y="5468567"/>
            <a:ext cx="1887143" cy="5149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Equity, Diversity &amp; Inclusion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F9EEF30-C87A-4C77-BC88-CBF0FB21F716}"/>
              </a:ext>
            </a:extLst>
          </p:cNvPr>
          <p:cNvCxnSpPr>
            <a:stCxn id="24" idx="3"/>
            <a:endCxn id="4" idx="2"/>
          </p:cNvCxnSpPr>
          <p:nvPr/>
        </p:nvCxnSpPr>
        <p:spPr>
          <a:xfrm>
            <a:off x="2309812" y="3004685"/>
            <a:ext cx="3021506" cy="3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860CDB8-A6F2-445B-B9C8-29280E3D7227}"/>
              </a:ext>
            </a:extLst>
          </p:cNvPr>
          <p:cNvCxnSpPr>
            <a:stCxn id="25" idx="1"/>
            <a:endCxn id="4" idx="6"/>
          </p:cNvCxnSpPr>
          <p:nvPr/>
        </p:nvCxnSpPr>
        <p:spPr>
          <a:xfrm flipH="1">
            <a:off x="7262210" y="3004685"/>
            <a:ext cx="2619978" cy="3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634BB73-143B-43CE-BDEC-D93D4942771A}"/>
              </a:ext>
            </a:extLst>
          </p:cNvPr>
          <p:cNvCxnSpPr>
            <a:stCxn id="6" idx="3"/>
          </p:cNvCxnSpPr>
          <p:nvPr/>
        </p:nvCxnSpPr>
        <p:spPr>
          <a:xfrm>
            <a:off x="3584411" y="762588"/>
            <a:ext cx="1996883" cy="15784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B42EC17-B5D5-4BB2-A382-7550E26885B8}"/>
              </a:ext>
            </a:extLst>
          </p:cNvPr>
          <p:cNvCxnSpPr>
            <a:stCxn id="9" idx="3"/>
          </p:cNvCxnSpPr>
          <p:nvPr/>
        </p:nvCxnSpPr>
        <p:spPr>
          <a:xfrm>
            <a:off x="3589173" y="1941013"/>
            <a:ext cx="1737383" cy="7082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0602775-8EA2-475C-A9E9-84E4E1BE75BF}"/>
              </a:ext>
            </a:extLst>
          </p:cNvPr>
          <p:cNvCxnSpPr>
            <a:stCxn id="23" idx="3"/>
          </p:cNvCxnSpPr>
          <p:nvPr/>
        </p:nvCxnSpPr>
        <p:spPr>
          <a:xfrm flipV="1">
            <a:off x="3584411" y="3404735"/>
            <a:ext cx="1771914" cy="5704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5315974-82FD-4954-821B-6EC3A4486BE1}"/>
              </a:ext>
            </a:extLst>
          </p:cNvPr>
          <p:cNvCxnSpPr>
            <a:stCxn id="20" idx="3"/>
          </p:cNvCxnSpPr>
          <p:nvPr/>
        </p:nvCxnSpPr>
        <p:spPr>
          <a:xfrm flipV="1">
            <a:off x="3584410" y="3778575"/>
            <a:ext cx="1996884" cy="11763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95A4E64-93B0-42A1-BF84-E4402206819C}"/>
              </a:ext>
            </a:extLst>
          </p:cNvPr>
          <p:cNvCxnSpPr>
            <a:stCxn id="8" idx="1"/>
          </p:cNvCxnSpPr>
          <p:nvPr/>
        </p:nvCxnSpPr>
        <p:spPr>
          <a:xfrm flipH="1">
            <a:off x="7007471" y="771819"/>
            <a:ext cx="2093664" cy="15233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6506185-F78F-4AF8-9590-29E5AF92DA7D}"/>
              </a:ext>
            </a:extLst>
          </p:cNvPr>
          <p:cNvCxnSpPr>
            <a:stCxn id="21" idx="1"/>
          </p:cNvCxnSpPr>
          <p:nvPr/>
        </p:nvCxnSpPr>
        <p:spPr>
          <a:xfrm flipH="1">
            <a:off x="7243468" y="1941013"/>
            <a:ext cx="1857668" cy="6310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FA39215-ED01-44A6-A643-8197CF643C61}"/>
              </a:ext>
            </a:extLst>
          </p:cNvPr>
          <p:cNvCxnSpPr>
            <a:stCxn id="5" idx="1"/>
          </p:cNvCxnSpPr>
          <p:nvPr/>
        </p:nvCxnSpPr>
        <p:spPr>
          <a:xfrm flipH="1" flipV="1">
            <a:off x="7262064" y="3461605"/>
            <a:ext cx="1839070" cy="5136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B54A4067-2BE9-454F-8C79-830BDE110985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7015368" y="3773981"/>
            <a:ext cx="2085765" cy="11809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ACBBE95-BBD2-4F23-A4D3-D85EC9CA046E}"/>
              </a:ext>
            </a:extLst>
          </p:cNvPr>
          <p:cNvSpPr/>
          <p:nvPr/>
        </p:nvSpPr>
        <p:spPr>
          <a:xfrm>
            <a:off x="164138" y="5525437"/>
            <a:ext cx="2445556" cy="1165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A661083F-484A-4BCD-BEA2-A33E17A5EFEA}"/>
              </a:ext>
            </a:extLst>
          </p:cNvPr>
          <p:cNvSpPr/>
          <p:nvPr/>
        </p:nvSpPr>
        <p:spPr>
          <a:xfrm>
            <a:off x="289300" y="5844177"/>
            <a:ext cx="558425" cy="240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1441421C-7888-4AF7-9D6E-B519B5D45E1C}"/>
              </a:ext>
            </a:extLst>
          </p:cNvPr>
          <p:cNvSpPr/>
          <p:nvPr/>
        </p:nvSpPr>
        <p:spPr>
          <a:xfrm>
            <a:off x="289300" y="6109416"/>
            <a:ext cx="558425" cy="2405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208D3D8B-2119-46B0-AA80-9734456AE62F}"/>
              </a:ext>
            </a:extLst>
          </p:cNvPr>
          <p:cNvSpPr/>
          <p:nvPr/>
        </p:nvSpPr>
        <p:spPr>
          <a:xfrm>
            <a:off x="289299" y="6374655"/>
            <a:ext cx="558425" cy="2405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83AF69-218F-4818-9B6C-0AFBB6E04210}"/>
              </a:ext>
            </a:extLst>
          </p:cNvPr>
          <p:cNvSpPr txBox="1"/>
          <p:nvPr/>
        </p:nvSpPr>
        <p:spPr>
          <a:xfrm>
            <a:off x="203574" y="5477812"/>
            <a:ext cx="17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Legend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74DD97A-A075-4508-8849-812B68B3A7A3}"/>
              </a:ext>
            </a:extLst>
          </p:cNvPr>
          <p:cNvSpPr txBox="1"/>
          <p:nvPr/>
        </p:nvSpPr>
        <p:spPr>
          <a:xfrm>
            <a:off x="923924" y="5844177"/>
            <a:ext cx="1580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Standing committee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7B1D100-CD59-4137-AF93-E5EDEDE50D03}"/>
              </a:ext>
            </a:extLst>
          </p:cNvPr>
          <p:cNvSpPr txBox="1"/>
          <p:nvPr/>
        </p:nvSpPr>
        <p:spPr>
          <a:xfrm>
            <a:off x="923924" y="6084729"/>
            <a:ext cx="1580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Group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50DBA2B-B0B0-4638-8E60-36D515F658BF}"/>
              </a:ext>
            </a:extLst>
          </p:cNvPr>
          <p:cNvSpPr txBox="1"/>
          <p:nvPr/>
        </p:nvSpPr>
        <p:spPr>
          <a:xfrm>
            <a:off x="926014" y="6378277"/>
            <a:ext cx="1580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Advisory Board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CD9572F-3387-493B-A769-F94B0E2FE538}"/>
              </a:ext>
            </a:extLst>
          </p:cNvPr>
          <p:cNvGrpSpPr/>
          <p:nvPr/>
        </p:nvGrpSpPr>
        <p:grpSpPr>
          <a:xfrm>
            <a:off x="3737304" y="224123"/>
            <a:ext cx="5253698" cy="1818991"/>
            <a:chOff x="3737304" y="224123"/>
            <a:chExt cx="5253698" cy="1818991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2820DEFB-194A-47F8-B576-4F5F6421D066}"/>
                </a:ext>
              </a:extLst>
            </p:cNvPr>
            <p:cNvSpPr/>
            <p:nvPr/>
          </p:nvSpPr>
          <p:spPr>
            <a:xfrm>
              <a:off x="7795614" y="224123"/>
              <a:ext cx="1195388" cy="5281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Insurance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F80FFD3-0217-44EA-8237-0F9660CAB530}"/>
                </a:ext>
              </a:extLst>
            </p:cNvPr>
            <p:cNvSpPr/>
            <p:nvPr/>
          </p:nvSpPr>
          <p:spPr>
            <a:xfrm>
              <a:off x="5368378" y="1057549"/>
              <a:ext cx="1857375" cy="8001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Systems Transformation Committee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B5521EEE-6F5E-4BC2-8102-9570507C0BE0}"/>
                </a:ext>
              </a:extLst>
            </p:cNvPr>
            <p:cNvSpPr/>
            <p:nvPr/>
          </p:nvSpPr>
          <p:spPr>
            <a:xfrm>
              <a:off x="3737304" y="227995"/>
              <a:ext cx="1195388" cy="52416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Contracts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5E9FD25-3B08-4A1B-AEB5-7A4E5A831AC5}"/>
                </a:ext>
              </a:extLst>
            </p:cNvPr>
            <p:cNvSpPr/>
            <p:nvPr/>
          </p:nvSpPr>
          <p:spPr>
            <a:xfrm>
              <a:off x="5082667" y="224123"/>
              <a:ext cx="1195388" cy="52416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Ethics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647AC55-2947-4EB1-A1FD-45C6901A02B2}"/>
                </a:ext>
              </a:extLst>
            </p:cNvPr>
            <p:cNvSpPr/>
            <p:nvPr/>
          </p:nvSpPr>
          <p:spPr>
            <a:xfrm>
              <a:off x="6369505" y="229942"/>
              <a:ext cx="1371602" cy="51493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Regulatory processes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9" name="Connector: Elbow 68">
              <a:extLst>
                <a:ext uri="{FF2B5EF4-FFF2-40B4-BE49-F238E27FC236}">
                  <a16:creationId xmlns:a16="http://schemas.microsoft.com/office/drawing/2014/main" id="{B9CDC4B2-5108-4978-9A99-F42B3D3F0855}"/>
                </a:ext>
              </a:extLst>
            </p:cNvPr>
            <p:cNvCxnSpPr>
              <a:stCxn id="11" idx="2"/>
              <a:endCxn id="10" idx="0"/>
            </p:cNvCxnSpPr>
            <p:nvPr/>
          </p:nvCxnSpPr>
          <p:spPr>
            <a:xfrm rot="16200000" flipH="1">
              <a:off x="5163335" y="-76182"/>
              <a:ext cx="305394" cy="196206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or: Elbow 70">
              <a:extLst>
                <a:ext uri="{FF2B5EF4-FFF2-40B4-BE49-F238E27FC236}">
                  <a16:creationId xmlns:a16="http://schemas.microsoft.com/office/drawing/2014/main" id="{C300F275-D1B9-4698-87A1-AE03889EA595}"/>
                </a:ext>
              </a:extLst>
            </p:cNvPr>
            <p:cNvCxnSpPr>
              <a:stCxn id="13" idx="2"/>
              <a:endCxn id="10" idx="0"/>
            </p:cNvCxnSpPr>
            <p:nvPr/>
          </p:nvCxnSpPr>
          <p:spPr>
            <a:xfrm rot="5400000">
              <a:off x="6519851" y="522093"/>
              <a:ext cx="312671" cy="75824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or: Elbow 72">
              <a:extLst>
                <a:ext uri="{FF2B5EF4-FFF2-40B4-BE49-F238E27FC236}">
                  <a16:creationId xmlns:a16="http://schemas.microsoft.com/office/drawing/2014/main" id="{3A9FB3A5-5F4A-4A0C-A571-B7C2B120FD9F}"/>
                </a:ext>
              </a:extLst>
            </p:cNvPr>
            <p:cNvCxnSpPr>
              <a:stCxn id="12" idx="2"/>
              <a:endCxn id="10" idx="0"/>
            </p:cNvCxnSpPr>
            <p:nvPr/>
          </p:nvCxnSpPr>
          <p:spPr>
            <a:xfrm rot="16200000" flipH="1">
              <a:off x="5834080" y="594563"/>
              <a:ext cx="309266" cy="61670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AC643123-59E1-408D-8982-22FD0028773F}"/>
                </a:ext>
              </a:extLst>
            </p:cNvPr>
            <p:cNvCxnSpPr>
              <a:stCxn id="10" idx="2"/>
              <a:endCxn id="4" idx="0"/>
            </p:cNvCxnSpPr>
            <p:nvPr/>
          </p:nvCxnSpPr>
          <p:spPr>
            <a:xfrm flipH="1">
              <a:off x="6296764" y="1857649"/>
              <a:ext cx="302" cy="1854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1C9C5C51-A2D9-4FC3-A35D-6E4689CE4B20}"/>
                </a:ext>
              </a:extLst>
            </p:cNvPr>
            <p:cNvCxnSpPr>
              <a:cxnSpLocks/>
              <a:stCxn id="27" idx="2"/>
              <a:endCxn id="10" idx="0"/>
            </p:cNvCxnSpPr>
            <p:nvPr/>
          </p:nvCxnSpPr>
          <p:spPr>
            <a:xfrm rot="5400000">
              <a:off x="7192567" y="-143192"/>
              <a:ext cx="305240" cy="209624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421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300-3F20-445E-A0BD-0D066742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371600"/>
          </a:xfrm>
        </p:spPr>
        <p:txBody>
          <a:bodyPr/>
          <a:lstStyle/>
          <a:p>
            <a:r>
              <a:rPr lang="en-US" sz="4400" b="1" dirty="0"/>
              <a:t>First ACT request for applications (RFA)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DB7CB-D918-4C35-8A36-C11167D86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81200"/>
            <a:ext cx="11811000" cy="4724400"/>
          </a:xfrm>
        </p:spPr>
        <p:txBody>
          <a:bodyPr/>
          <a:lstStyle/>
          <a:p>
            <a:r>
              <a:rPr lang="en-US" sz="3200" dirty="0"/>
              <a:t>RFA announced February 27, 2023</a:t>
            </a:r>
          </a:p>
          <a:p>
            <a:r>
              <a:rPr lang="en-US" sz="3200" dirty="0"/>
              <a:t>Support completion of high-impact RCTs</a:t>
            </a:r>
          </a:p>
          <a:p>
            <a:r>
              <a:rPr lang="en-US" sz="3200" dirty="0"/>
              <a:t>Submission deadline April 3, 2023</a:t>
            </a:r>
          </a:p>
          <a:p>
            <a:r>
              <a:rPr lang="en-US" sz="3200" dirty="0"/>
              <a:t>43 applicants from 19 ACT networks</a:t>
            </a:r>
          </a:p>
          <a:p>
            <a:r>
              <a:rPr lang="en-CA" dirty="0"/>
              <a:t>Targeted peer review process </a:t>
            </a:r>
          </a:p>
          <a:p>
            <a:pPr lvl="1"/>
            <a:r>
              <a:rPr lang="en-CA" dirty="0"/>
              <a:t>each application reviewed and scored by 5 independent individuals</a:t>
            </a:r>
          </a:p>
          <a:p>
            <a:pPr lvl="2"/>
            <a:r>
              <a:rPr lang="en-CA" dirty="0"/>
              <a:t>who had previously led high-impact clinical trial  </a:t>
            </a:r>
          </a:p>
          <a:p>
            <a:pPr lvl="2"/>
            <a:r>
              <a:rPr lang="en-CA" dirty="0"/>
              <a:t>24 expert peer reviewers</a:t>
            </a:r>
            <a:endParaRPr lang="en-CA" sz="2725" dirty="0"/>
          </a:p>
        </p:txBody>
      </p:sp>
    </p:spTree>
    <p:extLst>
      <p:ext uri="{BB962C8B-B14F-4D97-AF65-F5344CB8AC3E}">
        <p14:creationId xmlns:p14="http://schemas.microsoft.com/office/powerpoint/2010/main" val="417681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E389-460F-4D6C-97F9-F3989D8C5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1</a:t>
            </a:r>
            <a:r>
              <a:rPr lang="en-US" sz="4400" b="1" baseline="30000" dirty="0"/>
              <a:t>st</a:t>
            </a:r>
            <a:r>
              <a:rPr lang="en-US" sz="4400" b="1" dirty="0"/>
              <a:t> ACT RFA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55CF-B699-4DBE-A90E-B906F5B20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 successful applicants announced May 18, 2023</a:t>
            </a:r>
          </a:p>
          <a:p>
            <a:r>
              <a:rPr lang="en-US" dirty="0"/>
              <a:t>Total of $2 million in funding</a:t>
            </a:r>
          </a:p>
          <a:p>
            <a:r>
              <a:rPr lang="en-US" dirty="0"/>
              <a:t>One successful trial </a:t>
            </a:r>
          </a:p>
          <a:p>
            <a:pPr lvl="1"/>
            <a:r>
              <a:rPr lang="en-US" dirty="0"/>
              <a:t>completed randomization at end of June, follow-up mid July, paper submission late July, presented at European Society of Cardiology Hotline Session end of </a:t>
            </a:r>
            <a:r>
              <a:rPr lang="en-US" dirty="0" err="1"/>
              <a:t>August,and</a:t>
            </a:r>
            <a:r>
              <a:rPr lang="en-US" dirty="0"/>
              <a:t> simultaneously published in Lancet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046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38E8B8-FA03-4D20-8E23-3378B92DB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662686"/>
              </p:ext>
            </p:extLst>
          </p:nvPr>
        </p:nvGraphicFramePr>
        <p:xfrm>
          <a:off x="304800" y="26772"/>
          <a:ext cx="11582400" cy="6850738"/>
        </p:xfrm>
        <a:graphic>
          <a:graphicData uri="http://schemas.openxmlformats.org/drawingml/2006/table">
            <a:tbl>
              <a:tblPr firstRow="1" firstCol="1" bandRow="1"/>
              <a:tblGrid>
                <a:gridCol w="2441506">
                  <a:extLst>
                    <a:ext uri="{9D8B030D-6E8A-4147-A177-3AD203B41FA5}">
                      <a16:colId xmlns:a16="http://schemas.microsoft.com/office/drawing/2014/main" val="2849507148"/>
                    </a:ext>
                  </a:extLst>
                </a:gridCol>
                <a:gridCol w="9140894">
                  <a:extLst>
                    <a:ext uri="{9D8B030D-6E8A-4147-A177-3AD203B41FA5}">
                      <a16:colId xmlns:a16="http://schemas.microsoft.com/office/drawing/2014/main" val="1510931678"/>
                    </a:ext>
                  </a:extLst>
                </a:gridCol>
              </a:tblGrid>
              <a:tr h="1590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 name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Funded RCT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1232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Conen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COP-AF: Colchicine For The Prevention Of Perioperative Atrial Fibrillation In Patients Undergoing Thoracic Surgery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75190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Deborah Cook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REVISE: Re-Evaluating the Inhibition of Stress Erosions in the ICU Trial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776806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Derek Exner 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Estimation Following Infarction Non-invasive Evaluation - ICD Efficacy (REFINE-ICD)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062398"/>
                  </a:ext>
                </a:extLst>
              </a:tr>
              <a:tr h="7423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Amit Garg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EnAKT (Effect of a Multi-Component Quality Improvement Intervention on Patient Access to Kidney Transplantation and Living Kidney Donation: The EnAKT LKD Randomized Clinical Trial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43696"/>
                  </a:ext>
                </a:extLst>
              </a:tr>
              <a:tr h="5925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Jeff Healey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ARTESIA: Trial Apixaban for the Reduction of Thrombo-Embolism in Patients with Device-Detected Sub-Clinical Atrial Fibrillation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8196"/>
                  </a:ext>
                </a:extLst>
              </a:tr>
              <a:tr h="5925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Sanjit Jolly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CLEAR: A 2x2 factorial placebo-controlled trial of colchicine and spironolactone in patients with acute myocardial infarction (MI)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185448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Michelle Kho 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CYCLE: Critical Care Cycling to Improve Lower Extremity Strength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062436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Spence 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B-Free: Benzodiazepine-free cardiac anesthesia for reduction of postoperative delirium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919606"/>
                  </a:ext>
                </a:extLst>
              </a:tr>
              <a:tr h="5925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Ian Stiell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RAFF4: A Randomized Trial of Anti-Arrhythmic Agents to Improve Management of Emergency Department Patients with Acute Atrial Fibrillation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598664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Turgeon 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HEMOTION: HEMOglobin transfusion threshold in Traumatic brain Injury OptimizatioN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727501"/>
                  </a:ext>
                </a:extLst>
              </a:tr>
              <a:tr h="4772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Walsh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ACHIEVE: Aldosterone </a:t>
                      </a:r>
                      <a:r>
                        <a:rPr lang="en-CA" sz="20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bloCkade</a:t>
                      </a: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Health Improvement </a:t>
                      </a:r>
                      <a:r>
                        <a:rPr lang="en-CA" sz="20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</a:t>
                      </a: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End-stage renal disease (ACHIEVE) trial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44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58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300-3F20-445E-A0BD-0D066742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10363200" cy="1143000"/>
          </a:xfrm>
        </p:spPr>
        <p:txBody>
          <a:bodyPr/>
          <a:lstStyle/>
          <a:p>
            <a:r>
              <a:rPr lang="en-US" sz="4400" b="1" dirty="0"/>
              <a:t>First annual ACT Consortium meeting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DB7CB-D918-4C35-8A36-C11167D86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819400"/>
            <a:ext cx="11658600" cy="3810000"/>
          </a:xfrm>
        </p:spPr>
        <p:txBody>
          <a:bodyPr/>
          <a:lstStyle/>
          <a:p>
            <a:r>
              <a:rPr lang="en-US" sz="3200" dirty="0"/>
              <a:t>April 17 and 18, 2023 – Hamilton Ontario</a:t>
            </a:r>
          </a:p>
          <a:p>
            <a:r>
              <a:rPr lang="en-US" sz="3200" dirty="0"/>
              <a:t>Focus – discuss ACTs goals and structure and bring Canadian biotech and trial community together</a:t>
            </a:r>
          </a:p>
          <a:p>
            <a:r>
              <a:rPr lang="en-US" sz="3200" dirty="0"/>
              <a:t>300+ attendees, 65 biotech companies</a:t>
            </a:r>
          </a:p>
          <a:p>
            <a:r>
              <a:rPr lang="en-US" sz="3200" dirty="0"/>
              <a:t>Unanimous support to pursue single national distributive REB approval model 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4350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EE02-B7C1-436A-A8EE-3E078390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1143000"/>
          </a:xfrm>
        </p:spPr>
        <p:txBody>
          <a:bodyPr/>
          <a:lstStyle/>
          <a:p>
            <a:r>
              <a:rPr lang="en-US" sz="4400" b="1" dirty="0"/>
              <a:t>2</a:t>
            </a:r>
            <a:r>
              <a:rPr lang="en-US" sz="4400" b="1" baseline="30000" dirty="0"/>
              <a:t>nd</a:t>
            </a:r>
            <a:r>
              <a:rPr lang="en-US" sz="4400" b="1" dirty="0"/>
              <a:t> ACT RFA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C05F-20F9-42EE-B964-64C87225F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11734800" cy="4800600"/>
          </a:xfrm>
        </p:spPr>
        <p:txBody>
          <a:bodyPr/>
          <a:lstStyle/>
          <a:p>
            <a:r>
              <a:rPr lang="en-US" sz="3200" dirty="0"/>
              <a:t>RFA announced Apr 11, 2023</a:t>
            </a:r>
          </a:p>
          <a:p>
            <a:r>
              <a:rPr lang="en-US" sz="3200" dirty="0"/>
              <a:t>2 streams of funding</a:t>
            </a:r>
          </a:p>
          <a:p>
            <a:pPr lvl="1"/>
            <a:r>
              <a:rPr lang="en-US" sz="2800" dirty="0"/>
              <a:t>Stream 1 – non-traditional trial designs</a:t>
            </a:r>
          </a:p>
          <a:p>
            <a:pPr lvl="1"/>
            <a:r>
              <a:rPr lang="en-US" sz="2800" dirty="0"/>
              <a:t>Stream 2 – trials evaluating methods to improve conduct of trials</a:t>
            </a:r>
          </a:p>
          <a:p>
            <a:r>
              <a:rPr lang="en-US" sz="3200" dirty="0"/>
              <a:t>Submission deadline June 8, 2023</a:t>
            </a:r>
          </a:p>
          <a:p>
            <a:r>
              <a:rPr lang="en-US" sz="3200" dirty="0"/>
              <a:t>Stream 1 - 33 applicants from 18 ACT networks</a:t>
            </a:r>
          </a:p>
          <a:p>
            <a:r>
              <a:rPr lang="en-US" sz="3200" dirty="0"/>
              <a:t>Stream 2 – 8 applications from 6 ACT networks</a:t>
            </a:r>
          </a:p>
          <a:p>
            <a:r>
              <a:rPr lang="en-CA" sz="3200" dirty="0"/>
              <a:t>Each application reviewed and scored by 5 independent reviewers</a:t>
            </a:r>
          </a:p>
        </p:txBody>
      </p:sp>
    </p:spTree>
    <p:extLst>
      <p:ext uri="{BB962C8B-B14F-4D97-AF65-F5344CB8AC3E}">
        <p14:creationId xmlns:p14="http://schemas.microsoft.com/office/powerpoint/2010/main" val="161804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E389-460F-4D6C-97F9-F3989D8C5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2</a:t>
            </a:r>
            <a:r>
              <a:rPr lang="en-US" sz="4400" b="1" baseline="30000" dirty="0"/>
              <a:t>nd</a:t>
            </a:r>
            <a:r>
              <a:rPr lang="en-US" sz="4400" b="1" dirty="0"/>
              <a:t> ACT RFA</a:t>
            </a: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55CF-B699-4DBE-A90E-B906F5B20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stream 1 and 5 stream 2 successful applicants </a:t>
            </a:r>
          </a:p>
          <a:p>
            <a:pPr lvl="1"/>
            <a:r>
              <a:rPr lang="en-US" dirty="0"/>
              <a:t>announced August 4, 2023</a:t>
            </a:r>
          </a:p>
          <a:p>
            <a:r>
              <a:rPr lang="en-US" dirty="0"/>
              <a:t>Total of $1.9 million in funding</a:t>
            </a:r>
          </a:p>
        </p:txBody>
      </p:sp>
    </p:spTree>
    <p:extLst>
      <p:ext uri="{BB962C8B-B14F-4D97-AF65-F5344CB8AC3E}">
        <p14:creationId xmlns:p14="http://schemas.microsoft.com/office/powerpoint/2010/main" val="40181409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181596-5980-4686-B188-C70681D2C323}"/>
</file>

<file path=customXml/itemProps2.xml><?xml version="1.0" encoding="utf-8"?>
<ds:datastoreItem xmlns:ds="http://schemas.openxmlformats.org/officeDocument/2006/customXml" ds:itemID="{AF7505DC-546D-4FF0-BF0A-7EEA4CBFFBDB}"/>
</file>

<file path=docProps/app.xml><?xml version="1.0" encoding="utf-8"?>
<Properties xmlns="http://schemas.openxmlformats.org/officeDocument/2006/extended-properties" xmlns:vt="http://schemas.openxmlformats.org/officeDocument/2006/docPropsVTypes">
  <TotalTime>29270</TotalTime>
  <Words>1232</Words>
  <Application>Microsoft Office PowerPoint</Application>
  <PresentationFormat>Widescreen</PresentationFormat>
  <Paragraphs>187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Assistant</vt:lpstr>
      <vt:lpstr>Calibri</vt:lpstr>
      <vt:lpstr>Calibri Light</vt:lpstr>
      <vt:lpstr>Comic Sans MS</vt:lpstr>
      <vt:lpstr>Times New Roman</vt:lpstr>
      <vt:lpstr>Default Design</vt:lpstr>
      <vt:lpstr>Office Theme</vt:lpstr>
      <vt:lpstr>Update on Accelerating Clinical Trials (ACT) Consortium and goals of meeting</vt:lpstr>
      <vt:lpstr>The beginning</vt:lpstr>
      <vt:lpstr>PowerPoint Presentation</vt:lpstr>
      <vt:lpstr>First ACT request for applications (RFA)</vt:lpstr>
      <vt:lpstr>1st ACT RFA</vt:lpstr>
      <vt:lpstr>PowerPoint Presentation</vt:lpstr>
      <vt:lpstr>First annual ACT Consortium meeting</vt:lpstr>
      <vt:lpstr>2nd ACT RFA</vt:lpstr>
      <vt:lpstr>2nd ACT RFA</vt:lpstr>
      <vt:lpstr>PowerPoint Presentation</vt:lpstr>
      <vt:lpstr>PowerPoint Presentation</vt:lpstr>
      <vt:lpstr>National Portfolio Funding Competition</vt:lpstr>
      <vt:lpstr>3rd RFA</vt:lpstr>
      <vt:lpstr>Second Annual ACT Consortium Meeting</vt:lpstr>
      <vt:lpstr>Reflections</vt:lpstr>
      <vt:lpstr>Immediate upcoming work</vt:lpstr>
      <vt:lpstr>Reality and success</vt:lpstr>
      <vt:lpstr>How to achieve our broader goal</vt:lpstr>
      <vt:lpstr>How to achieve our broader goal</vt:lpstr>
    </vt:vector>
  </TitlesOfParts>
  <Company>Larrylava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POISE-3 IM</dc:title>
  <dc:creator>Jessica Vincent</dc:creator>
  <cp:lastModifiedBy>Cameron, David</cp:lastModifiedBy>
  <cp:revision>1523</cp:revision>
  <cp:lastPrinted>2018-08-13T14:06:24Z</cp:lastPrinted>
  <dcterms:created xsi:type="dcterms:W3CDTF">2003-03-13T04:15:00Z</dcterms:created>
  <dcterms:modified xsi:type="dcterms:W3CDTF">2023-09-19T17:52:00Z</dcterms:modified>
</cp:coreProperties>
</file>